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06196-FFCB-8652-33FF-22F7EF7CBF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DA2E7E-F5EB-F313-0DA6-1A167ECC3B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BAEB49-85FC-5F21-4916-340517EBF2DA}"/>
              </a:ext>
            </a:extLst>
          </p:cNvPr>
          <p:cNvSpPr>
            <a:spLocks noGrp="1"/>
          </p:cNvSpPr>
          <p:nvPr>
            <p:ph type="dt" sz="half" idx="10"/>
          </p:nvPr>
        </p:nvSpPr>
        <p:spPr/>
        <p:txBody>
          <a:bodyPr/>
          <a:lstStyle/>
          <a:p>
            <a:fld id="{675B4DC3-6426-4F5A-8764-83D840C7E37C}" type="datetimeFigureOut">
              <a:rPr lang="en-US" smtClean="0"/>
              <a:t>9/23/2022</a:t>
            </a:fld>
            <a:endParaRPr lang="en-US"/>
          </a:p>
        </p:txBody>
      </p:sp>
      <p:sp>
        <p:nvSpPr>
          <p:cNvPr id="5" name="Footer Placeholder 4">
            <a:extLst>
              <a:ext uri="{FF2B5EF4-FFF2-40B4-BE49-F238E27FC236}">
                <a16:creationId xmlns:a16="http://schemas.microsoft.com/office/drawing/2014/main" id="{6E0244F6-C8A4-0E6C-E330-18051FFDB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D94C16-EB10-BFA8-1337-837F6647A3A4}"/>
              </a:ext>
            </a:extLst>
          </p:cNvPr>
          <p:cNvSpPr>
            <a:spLocks noGrp="1"/>
          </p:cNvSpPr>
          <p:nvPr>
            <p:ph type="sldNum" sz="quarter" idx="12"/>
          </p:nvPr>
        </p:nvSpPr>
        <p:spPr/>
        <p:txBody>
          <a:bodyPr/>
          <a:lstStyle/>
          <a:p>
            <a:fld id="{063949EF-0D24-483F-8B61-DAEF4C47938F}" type="slidenum">
              <a:rPr lang="en-US" smtClean="0"/>
              <a:t>‹#›</a:t>
            </a:fld>
            <a:endParaRPr lang="en-US"/>
          </a:p>
        </p:txBody>
      </p:sp>
    </p:spTree>
    <p:extLst>
      <p:ext uri="{BB962C8B-B14F-4D97-AF65-F5344CB8AC3E}">
        <p14:creationId xmlns:p14="http://schemas.microsoft.com/office/powerpoint/2010/main" val="127003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84553-424D-B6BD-3041-C3A0234C71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1FD075-B5BC-5588-5D08-3BCD13B0FD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F90DCA-375D-DB99-2D7D-EA60E09B16BE}"/>
              </a:ext>
            </a:extLst>
          </p:cNvPr>
          <p:cNvSpPr>
            <a:spLocks noGrp="1"/>
          </p:cNvSpPr>
          <p:nvPr>
            <p:ph type="dt" sz="half" idx="10"/>
          </p:nvPr>
        </p:nvSpPr>
        <p:spPr/>
        <p:txBody>
          <a:bodyPr/>
          <a:lstStyle/>
          <a:p>
            <a:fld id="{675B4DC3-6426-4F5A-8764-83D840C7E37C}" type="datetimeFigureOut">
              <a:rPr lang="en-US" smtClean="0"/>
              <a:t>9/23/2022</a:t>
            </a:fld>
            <a:endParaRPr lang="en-US"/>
          </a:p>
        </p:txBody>
      </p:sp>
      <p:sp>
        <p:nvSpPr>
          <p:cNvPr id="5" name="Footer Placeholder 4">
            <a:extLst>
              <a:ext uri="{FF2B5EF4-FFF2-40B4-BE49-F238E27FC236}">
                <a16:creationId xmlns:a16="http://schemas.microsoft.com/office/drawing/2014/main" id="{2AED573C-0736-8312-A11D-A4AC0D8F8D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C19C38-F60E-50A7-935A-27827EA6E216}"/>
              </a:ext>
            </a:extLst>
          </p:cNvPr>
          <p:cNvSpPr>
            <a:spLocks noGrp="1"/>
          </p:cNvSpPr>
          <p:nvPr>
            <p:ph type="sldNum" sz="quarter" idx="12"/>
          </p:nvPr>
        </p:nvSpPr>
        <p:spPr/>
        <p:txBody>
          <a:bodyPr/>
          <a:lstStyle/>
          <a:p>
            <a:fld id="{063949EF-0D24-483F-8B61-DAEF4C47938F}" type="slidenum">
              <a:rPr lang="en-US" smtClean="0"/>
              <a:t>‹#›</a:t>
            </a:fld>
            <a:endParaRPr lang="en-US"/>
          </a:p>
        </p:txBody>
      </p:sp>
    </p:spTree>
    <p:extLst>
      <p:ext uri="{BB962C8B-B14F-4D97-AF65-F5344CB8AC3E}">
        <p14:creationId xmlns:p14="http://schemas.microsoft.com/office/powerpoint/2010/main" val="3282323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21BADD-6D09-4E0E-0F33-A9435F8796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6DAF78-655D-F97B-BF44-980ACB6EB9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0EB51D-CD61-1AAF-7C36-E94D7279458C}"/>
              </a:ext>
            </a:extLst>
          </p:cNvPr>
          <p:cNvSpPr>
            <a:spLocks noGrp="1"/>
          </p:cNvSpPr>
          <p:nvPr>
            <p:ph type="dt" sz="half" idx="10"/>
          </p:nvPr>
        </p:nvSpPr>
        <p:spPr/>
        <p:txBody>
          <a:bodyPr/>
          <a:lstStyle/>
          <a:p>
            <a:fld id="{675B4DC3-6426-4F5A-8764-83D840C7E37C}" type="datetimeFigureOut">
              <a:rPr lang="en-US" smtClean="0"/>
              <a:t>9/23/2022</a:t>
            </a:fld>
            <a:endParaRPr lang="en-US"/>
          </a:p>
        </p:txBody>
      </p:sp>
      <p:sp>
        <p:nvSpPr>
          <p:cNvPr id="5" name="Footer Placeholder 4">
            <a:extLst>
              <a:ext uri="{FF2B5EF4-FFF2-40B4-BE49-F238E27FC236}">
                <a16:creationId xmlns:a16="http://schemas.microsoft.com/office/drawing/2014/main" id="{E363BE87-5046-33BF-2F23-E5F064AA4A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BFE356-CA62-E97E-B643-45D5193190FA}"/>
              </a:ext>
            </a:extLst>
          </p:cNvPr>
          <p:cNvSpPr>
            <a:spLocks noGrp="1"/>
          </p:cNvSpPr>
          <p:nvPr>
            <p:ph type="sldNum" sz="quarter" idx="12"/>
          </p:nvPr>
        </p:nvSpPr>
        <p:spPr/>
        <p:txBody>
          <a:bodyPr/>
          <a:lstStyle/>
          <a:p>
            <a:fld id="{063949EF-0D24-483F-8B61-DAEF4C47938F}" type="slidenum">
              <a:rPr lang="en-US" smtClean="0"/>
              <a:t>‹#›</a:t>
            </a:fld>
            <a:endParaRPr lang="en-US"/>
          </a:p>
        </p:txBody>
      </p:sp>
    </p:spTree>
    <p:extLst>
      <p:ext uri="{BB962C8B-B14F-4D97-AF65-F5344CB8AC3E}">
        <p14:creationId xmlns:p14="http://schemas.microsoft.com/office/powerpoint/2010/main" val="407428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35FB0-6937-1A6C-7E1C-A15F69896B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A44CBB-4C6B-B708-9173-A1B62C4E7B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C50AE7-704C-13F1-DC28-0622891D5464}"/>
              </a:ext>
            </a:extLst>
          </p:cNvPr>
          <p:cNvSpPr>
            <a:spLocks noGrp="1"/>
          </p:cNvSpPr>
          <p:nvPr>
            <p:ph type="dt" sz="half" idx="10"/>
          </p:nvPr>
        </p:nvSpPr>
        <p:spPr/>
        <p:txBody>
          <a:bodyPr/>
          <a:lstStyle/>
          <a:p>
            <a:fld id="{675B4DC3-6426-4F5A-8764-83D840C7E37C}" type="datetimeFigureOut">
              <a:rPr lang="en-US" smtClean="0"/>
              <a:t>9/23/2022</a:t>
            </a:fld>
            <a:endParaRPr lang="en-US"/>
          </a:p>
        </p:txBody>
      </p:sp>
      <p:sp>
        <p:nvSpPr>
          <p:cNvPr id="5" name="Footer Placeholder 4">
            <a:extLst>
              <a:ext uri="{FF2B5EF4-FFF2-40B4-BE49-F238E27FC236}">
                <a16:creationId xmlns:a16="http://schemas.microsoft.com/office/drawing/2014/main" id="{814633F5-C448-A0F4-795E-B4670777EC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DEC96E-1D58-1521-B6E9-ED9143BD23FD}"/>
              </a:ext>
            </a:extLst>
          </p:cNvPr>
          <p:cNvSpPr>
            <a:spLocks noGrp="1"/>
          </p:cNvSpPr>
          <p:nvPr>
            <p:ph type="sldNum" sz="quarter" idx="12"/>
          </p:nvPr>
        </p:nvSpPr>
        <p:spPr/>
        <p:txBody>
          <a:bodyPr/>
          <a:lstStyle/>
          <a:p>
            <a:fld id="{063949EF-0D24-483F-8B61-DAEF4C47938F}" type="slidenum">
              <a:rPr lang="en-US" smtClean="0"/>
              <a:t>‹#›</a:t>
            </a:fld>
            <a:endParaRPr lang="en-US"/>
          </a:p>
        </p:txBody>
      </p:sp>
    </p:spTree>
    <p:extLst>
      <p:ext uri="{BB962C8B-B14F-4D97-AF65-F5344CB8AC3E}">
        <p14:creationId xmlns:p14="http://schemas.microsoft.com/office/powerpoint/2010/main" val="134404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66FC0-273D-FAF7-2A95-103FACE8ED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ED44A7-A8FD-30C2-6E30-D229D8A9E6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8B4B0C-91B5-9779-E96D-6AFAC1A28CBC}"/>
              </a:ext>
            </a:extLst>
          </p:cNvPr>
          <p:cNvSpPr>
            <a:spLocks noGrp="1"/>
          </p:cNvSpPr>
          <p:nvPr>
            <p:ph type="dt" sz="half" idx="10"/>
          </p:nvPr>
        </p:nvSpPr>
        <p:spPr/>
        <p:txBody>
          <a:bodyPr/>
          <a:lstStyle/>
          <a:p>
            <a:fld id="{675B4DC3-6426-4F5A-8764-83D840C7E37C}" type="datetimeFigureOut">
              <a:rPr lang="en-US" smtClean="0"/>
              <a:t>9/23/2022</a:t>
            </a:fld>
            <a:endParaRPr lang="en-US"/>
          </a:p>
        </p:txBody>
      </p:sp>
      <p:sp>
        <p:nvSpPr>
          <p:cNvPr id="5" name="Footer Placeholder 4">
            <a:extLst>
              <a:ext uri="{FF2B5EF4-FFF2-40B4-BE49-F238E27FC236}">
                <a16:creationId xmlns:a16="http://schemas.microsoft.com/office/drawing/2014/main" id="{967AD9C1-A111-E51F-9474-86DCB4B786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58C0E9-9DF9-8495-3E6C-599E9AE1B069}"/>
              </a:ext>
            </a:extLst>
          </p:cNvPr>
          <p:cNvSpPr>
            <a:spLocks noGrp="1"/>
          </p:cNvSpPr>
          <p:nvPr>
            <p:ph type="sldNum" sz="quarter" idx="12"/>
          </p:nvPr>
        </p:nvSpPr>
        <p:spPr/>
        <p:txBody>
          <a:bodyPr/>
          <a:lstStyle/>
          <a:p>
            <a:fld id="{063949EF-0D24-483F-8B61-DAEF4C47938F}" type="slidenum">
              <a:rPr lang="en-US" smtClean="0"/>
              <a:t>‹#›</a:t>
            </a:fld>
            <a:endParaRPr lang="en-US"/>
          </a:p>
        </p:txBody>
      </p:sp>
    </p:spTree>
    <p:extLst>
      <p:ext uri="{BB962C8B-B14F-4D97-AF65-F5344CB8AC3E}">
        <p14:creationId xmlns:p14="http://schemas.microsoft.com/office/powerpoint/2010/main" val="3285735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C767F-99DF-D86F-47F4-57D1BC0090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01DAE2-1253-8AAF-BEC7-6185D182BC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3DC936-FF2E-CAD1-AEC7-29F9F10803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F51D4B-4D06-33CF-2D92-D4B8E37C69BB}"/>
              </a:ext>
            </a:extLst>
          </p:cNvPr>
          <p:cNvSpPr>
            <a:spLocks noGrp="1"/>
          </p:cNvSpPr>
          <p:nvPr>
            <p:ph type="dt" sz="half" idx="10"/>
          </p:nvPr>
        </p:nvSpPr>
        <p:spPr/>
        <p:txBody>
          <a:bodyPr/>
          <a:lstStyle/>
          <a:p>
            <a:fld id="{675B4DC3-6426-4F5A-8764-83D840C7E37C}" type="datetimeFigureOut">
              <a:rPr lang="en-US" smtClean="0"/>
              <a:t>9/23/2022</a:t>
            </a:fld>
            <a:endParaRPr lang="en-US"/>
          </a:p>
        </p:txBody>
      </p:sp>
      <p:sp>
        <p:nvSpPr>
          <p:cNvPr id="6" name="Footer Placeholder 5">
            <a:extLst>
              <a:ext uri="{FF2B5EF4-FFF2-40B4-BE49-F238E27FC236}">
                <a16:creationId xmlns:a16="http://schemas.microsoft.com/office/drawing/2014/main" id="{1B41D02A-98D5-4341-C29E-2C0223FD46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FCF9C-CF39-9F62-6324-6AED3C462469}"/>
              </a:ext>
            </a:extLst>
          </p:cNvPr>
          <p:cNvSpPr>
            <a:spLocks noGrp="1"/>
          </p:cNvSpPr>
          <p:nvPr>
            <p:ph type="sldNum" sz="quarter" idx="12"/>
          </p:nvPr>
        </p:nvSpPr>
        <p:spPr/>
        <p:txBody>
          <a:bodyPr/>
          <a:lstStyle/>
          <a:p>
            <a:fld id="{063949EF-0D24-483F-8B61-DAEF4C47938F}" type="slidenum">
              <a:rPr lang="en-US" smtClean="0"/>
              <a:t>‹#›</a:t>
            </a:fld>
            <a:endParaRPr lang="en-US"/>
          </a:p>
        </p:txBody>
      </p:sp>
    </p:spTree>
    <p:extLst>
      <p:ext uri="{BB962C8B-B14F-4D97-AF65-F5344CB8AC3E}">
        <p14:creationId xmlns:p14="http://schemas.microsoft.com/office/powerpoint/2010/main" val="1436796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3375-CE21-5D06-1C4F-94D62ECB79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B20270-A247-EF85-8FAF-6B4A84B10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920597-F48D-1FEE-1EDD-EA8C601CD0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8F13E7-345A-0AF9-02BD-00CEEBA7E5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C6DFED-A657-0834-9B79-FD2AB2432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AD80A7-0DAF-F9EA-9B90-4E5FC08ABEEE}"/>
              </a:ext>
            </a:extLst>
          </p:cNvPr>
          <p:cNvSpPr>
            <a:spLocks noGrp="1"/>
          </p:cNvSpPr>
          <p:nvPr>
            <p:ph type="dt" sz="half" idx="10"/>
          </p:nvPr>
        </p:nvSpPr>
        <p:spPr/>
        <p:txBody>
          <a:bodyPr/>
          <a:lstStyle/>
          <a:p>
            <a:fld id="{675B4DC3-6426-4F5A-8764-83D840C7E37C}" type="datetimeFigureOut">
              <a:rPr lang="en-US" smtClean="0"/>
              <a:t>9/23/2022</a:t>
            </a:fld>
            <a:endParaRPr lang="en-US"/>
          </a:p>
        </p:txBody>
      </p:sp>
      <p:sp>
        <p:nvSpPr>
          <p:cNvPr id="8" name="Footer Placeholder 7">
            <a:extLst>
              <a:ext uri="{FF2B5EF4-FFF2-40B4-BE49-F238E27FC236}">
                <a16:creationId xmlns:a16="http://schemas.microsoft.com/office/drawing/2014/main" id="{5A8689F8-6696-EE7C-7802-D034FD532D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4518B4-6B09-FE41-96A5-FD536F129A09}"/>
              </a:ext>
            </a:extLst>
          </p:cNvPr>
          <p:cNvSpPr>
            <a:spLocks noGrp="1"/>
          </p:cNvSpPr>
          <p:nvPr>
            <p:ph type="sldNum" sz="quarter" idx="12"/>
          </p:nvPr>
        </p:nvSpPr>
        <p:spPr/>
        <p:txBody>
          <a:bodyPr/>
          <a:lstStyle/>
          <a:p>
            <a:fld id="{063949EF-0D24-483F-8B61-DAEF4C47938F}" type="slidenum">
              <a:rPr lang="en-US" smtClean="0"/>
              <a:t>‹#›</a:t>
            </a:fld>
            <a:endParaRPr lang="en-US"/>
          </a:p>
        </p:txBody>
      </p:sp>
    </p:spTree>
    <p:extLst>
      <p:ext uri="{BB962C8B-B14F-4D97-AF65-F5344CB8AC3E}">
        <p14:creationId xmlns:p14="http://schemas.microsoft.com/office/powerpoint/2010/main" val="106046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51D5C-C4B3-2226-CABD-D8BC4E6B70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5AF2D2-250B-6B89-5EE7-326C04983D97}"/>
              </a:ext>
            </a:extLst>
          </p:cNvPr>
          <p:cNvSpPr>
            <a:spLocks noGrp="1"/>
          </p:cNvSpPr>
          <p:nvPr>
            <p:ph type="dt" sz="half" idx="10"/>
          </p:nvPr>
        </p:nvSpPr>
        <p:spPr/>
        <p:txBody>
          <a:bodyPr/>
          <a:lstStyle/>
          <a:p>
            <a:fld id="{675B4DC3-6426-4F5A-8764-83D840C7E37C}" type="datetimeFigureOut">
              <a:rPr lang="en-US" smtClean="0"/>
              <a:t>9/23/2022</a:t>
            </a:fld>
            <a:endParaRPr lang="en-US"/>
          </a:p>
        </p:txBody>
      </p:sp>
      <p:sp>
        <p:nvSpPr>
          <p:cNvPr id="4" name="Footer Placeholder 3">
            <a:extLst>
              <a:ext uri="{FF2B5EF4-FFF2-40B4-BE49-F238E27FC236}">
                <a16:creationId xmlns:a16="http://schemas.microsoft.com/office/drawing/2014/main" id="{CEEACA4C-5395-2F59-2945-D98517D125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8561F1-E321-118A-5B62-1ED73252E3EF}"/>
              </a:ext>
            </a:extLst>
          </p:cNvPr>
          <p:cNvSpPr>
            <a:spLocks noGrp="1"/>
          </p:cNvSpPr>
          <p:nvPr>
            <p:ph type="sldNum" sz="quarter" idx="12"/>
          </p:nvPr>
        </p:nvSpPr>
        <p:spPr/>
        <p:txBody>
          <a:bodyPr/>
          <a:lstStyle/>
          <a:p>
            <a:fld id="{063949EF-0D24-483F-8B61-DAEF4C47938F}" type="slidenum">
              <a:rPr lang="en-US" smtClean="0"/>
              <a:t>‹#›</a:t>
            </a:fld>
            <a:endParaRPr lang="en-US"/>
          </a:p>
        </p:txBody>
      </p:sp>
    </p:spTree>
    <p:extLst>
      <p:ext uri="{BB962C8B-B14F-4D97-AF65-F5344CB8AC3E}">
        <p14:creationId xmlns:p14="http://schemas.microsoft.com/office/powerpoint/2010/main" val="2904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0D113B-9C21-C23D-B426-F269D186FC26}"/>
              </a:ext>
            </a:extLst>
          </p:cNvPr>
          <p:cNvSpPr>
            <a:spLocks noGrp="1"/>
          </p:cNvSpPr>
          <p:nvPr>
            <p:ph type="dt" sz="half" idx="10"/>
          </p:nvPr>
        </p:nvSpPr>
        <p:spPr/>
        <p:txBody>
          <a:bodyPr/>
          <a:lstStyle/>
          <a:p>
            <a:fld id="{675B4DC3-6426-4F5A-8764-83D840C7E37C}" type="datetimeFigureOut">
              <a:rPr lang="en-US" smtClean="0"/>
              <a:t>9/23/2022</a:t>
            </a:fld>
            <a:endParaRPr lang="en-US"/>
          </a:p>
        </p:txBody>
      </p:sp>
      <p:sp>
        <p:nvSpPr>
          <p:cNvPr id="3" name="Footer Placeholder 2">
            <a:extLst>
              <a:ext uri="{FF2B5EF4-FFF2-40B4-BE49-F238E27FC236}">
                <a16:creationId xmlns:a16="http://schemas.microsoft.com/office/drawing/2014/main" id="{DF79603F-8877-7E13-3988-B98D823ADC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065B88-81C4-30CC-D439-C57701D2CC63}"/>
              </a:ext>
            </a:extLst>
          </p:cNvPr>
          <p:cNvSpPr>
            <a:spLocks noGrp="1"/>
          </p:cNvSpPr>
          <p:nvPr>
            <p:ph type="sldNum" sz="quarter" idx="12"/>
          </p:nvPr>
        </p:nvSpPr>
        <p:spPr/>
        <p:txBody>
          <a:bodyPr/>
          <a:lstStyle/>
          <a:p>
            <a:fld id="{063949EF-0D24-483F-8B61-DAEF4C47938F}" type="slidenum">
              <a:rPr lang="en-US" smtClean="0"/>
              <a:t>‹#›</a:t>
            </a:fld>
            <a:endParaRPr lang="en-US"/>
          </a:p>
        </p:txBody>
      </p:sp>
    </p:spTree>
    <p:extLst>
      <p:ext uri="{BB962C8B-B14F-4D97-AF65-F5344CB8AC3E}">
        <p14:creationId xmlns:p14="http://schemas.microsoft.com/office/powerpoint/2010/main" val="3961564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FADF-912F-BAC2-E10E-BB7E1351C9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C6BF40-D53C-FC97-7E57-D52CE567AC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5648BF-4BED-CE39-842B-1DD5982ADC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4FDD45-7BAC-3510-10C0-E933582FA84F}"/>
              </a:ext>
            </a:extLst>
          </p:cNvPr>
          <p:cNvSpPr>
            <a:spLocks noGrp="1"/>
          </p:cNvSpPr>
          <p:nvPr>
            <p:ph type="dt" sz="half" idx="10"/>
          </p:nvPr>
        </p:nvSpPr>
        <p:spPr/>
        <p:txBody>
          <a:bodyPr/>
          <a:lstStyle/>
          <a:p>
            <a:fld id="{675B4DC3-6426-4F5A-8764-83D840C7E37C}" type="datetimeFigureOut">
              <a:rPr lang="en-US" smtClean="0"/>
              <a:t>9/23/2022</a:t>
            </a:fld>
            <a:endParaRPr lang="en-US"/>
          </a:p>
        </p:txBody>
      </p:sp>
      <p:sp>
        <p:nvSpPr>
          <p:cNvPr id="6" name="Footer Placeholder 5">
            <a:extLst>
              <a:ext uri="{FF2B5EF4-FFF2-40B4-BE49-F238E27FC236}">
                <a16:creationId xmlns:a16="http://schemas.microsoft.com/office/drawing/2014/main" id="{2F7D93DE-A8B7-B4DA-0AC5-2FAE44C149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9D2F14-A213-D315-6046-A8C769BF4E99}"/>
              </a:ext>
            </a:extLst>
          </p:cNvPr>
          <p:cNvSpPr>
            <a:spLocks noGrp="1"/>
          </p:cNvSpPr>
          <p:nvPr>
            <p:ph type="sldNum" sz="quarter" idx="12"/>
          </p:nvPr>
        </p:nvSpPr>
        <p:spPr/>
        <p:txBody>
          <a:bodyPr/>
          <a:lstStyle/>
          <a:p>
            <a:fld id="{063949EF-0D24-483F-8B61-DAEF4C47938F}" type="slidenum">
              <a:rPr lang="en-US" smtClean="0"/>
              <a:t>‹#›</a:t>
            </a:fld>
            <a:endParaRPr lang="en-US"/>
          </a:p>
        </p:txBody>
      </p:sp>
    </p:spTree>
    <p:extLst>
      <p:ext uri="{BB962C8B-B14F-4D97-AF65-F5344CB8AC3E}">
        <p14:creationId xmlns:p14="http://schemas.microsoft.com/office/powerpoint/2010/main" val="3195289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91A24-3EE8-D087-D5C4-9B39BB0A60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845893-00B6-DD24-873C-BF0122C18F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3FA78A-5F26-9690-B987-BE5F1A4AA8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1F18CA-8D77-B25C-E2FD-BC1F194C230F}"/>
              </a:ext>
            </a:extLst>
          </p:cNvPr>
          <p:cNvSpPr>
            <a:spLocks noGrp="1"/>
          </p:cNvSpPr>
          <p:nvPr>
            <p:ph type="dt" sz="half" idx="10"/>
          </p:nvPr>
        </p:nvSpPr>
        <p:spPr/>
        <p:txBody>
          <a:bodyPr/>
          <a:lstStyle/>
          <a:p>
            <a:fld id="{675B4DC3-6426-4F5A-8764-83D840C7E37C}" type="datetimeFigureOut">
              <a:rPr lang="en-US" smtClean="0"/>
              <a:t>9/23/2022</a:t>
            </a:fld>
            <a:endParaRPr lang="en-US"/>
          </a:p>
        </p:txBody>
      </p:sp>
      <p:sp>
        <p:nvSpPr>
          <p:cNvPr id="6" name="Footer Placeholder 5">
            <a:extLst>
              <a:ext uri="{FF2B5EF4-FFF2-40B4-BE49-F238E27FC236}">
                <a16:creationId xmlns:a16="http://schemas.microsoft.com/office/drawing/2014/main" id="{7681AF55-3AC5-E95A-857B-6523EECC48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FF9905-B851-7BB1-B041-9C48162A66EE}"/>
              </a:ext>
            </a:extLst>
          </p:cNvPr>
          <p:cNvSpPr>
            <a:spLocks noGrp="1"/>
          </p:cNvSpPr>
          <p:nvPr>
            <p:ph type="sldNum" sz="quarter" idx="12"/>
          </p:nvPr>
        </p:nvSpPr>
        <p:spPr/>
        <p:txBody>
          <a:bodyPr/>
          <a:lstStyle/>
          <a:p>
            <a:fld id="{063949EF-0D24-483F-8B61-DAEF4C47938F}" type="slidenum">
              <a:rPr lang="en-US" smtClean="0"/>
              <a:t>‹#›</a:t>
            </a:fld>
            <a:endParaRPr lang="en-US"/>
          </a:p>
        </p:txBody>
      </p:sp>
    </p:spTree>
    <p:extLst>
      <p:ext uri="{BB962C8B-B14F-4D97-AF65-F5344CB8AC3E}">
        <p14:creationId xmlns:p14="http://schemas.microsoft.com/office/powerpoint/2010/main" val="1409704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9882B2-501C-6A1F-E5E7-C34E599B6B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E4E085-CF5B-3C44-1005-47CCE52E2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F815E7-9F98-D89A-D5DE-F7D495C9C8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B4DC3-6426-4F5A-8764-83D840C7E37C}" type="datetimeFigureOut">
              <a:rPr lang="en-US" smtClean="0"/>
              <a:t>9/23/2022</a:t>
            </a:fld>
            <a:endParaRPr lang="en-US"/>
          </a:p>
        </p:txBody>
      </p:sp>
      <p:sp>
        <p:nvSpPr>
          <p:cNvPr id="5" name="Footer Placeholder 4">
            <a:extLst>
              <a:ext uri="{FF2B5EF4-FFF2-40B4-BE49-F238E27FC236}">
                <a16:creationId xmlns:a16="http://schemas.microsoft.com/office/drawing/2014/main" id="{2A2E7821-65DC-01B3-9E60-00C92E2816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FCFD1A-E5E1-D60C-6E91-0BE38FDADC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949EF-0D24-483F-8B61-DAEF4C47938F}" type="slidenum">
              <a:rPr lang="en-US" smtClean="0"/>
              <a:t>‹#›</a:t>
            </a:fld>
            <a:endParaRPr lang="en-US"/>
          </a:p>
        </p:txBody>
      </p:sp>
    </p:spTree>
    <p:extLst>
      <p:ext uri="{BB962C8B-B14F-4D97-AF65-F5344CB8AC3E}">
        <p14:creationId xmlns:p14="http://schemas.microsoft.com/office/powerpoint/2010/main" val="1018846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eptakey.org/partner-program/sign-u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eptakey.org/partner-program/sign-u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7B514-5542-7DE3-E438-DC7A57507385}"/>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FBD04549-20CF-AC30-EDC1-A3F40AFBA1DD}"/>
              </a:ext>
            </a:extLst>
          </p:cNvPr>
          <p:cNvSpPr>
            <a:spLocks noGrp="1"/>
          </p:cNvSpPr>
          <p:nvPr>
            <p:ph type="subTitle" idx="1"/>
          </p:nvPr>
        </p:nvSpPr>
        <p:spPr/>
        <p:txBody>
          <a:bodyPr/>
          <a:lstStyle/>
          <a:p>
            <a:endParaRPr lang="en-US"/>
          </a:p>
        </p:txBody>
      </p:sp>
      <p:pic>
        <p:nvPicPr>
          <p:cNvPr id="4" name="Picture 100">
            <a:extLst>
              <a:ext uri="{FF2B5EF4-FFF2-40B4-BE49-F238E27FC236}">
                <a16:creationId xmlns:a16="http://schemas.microsoft.com/office/drawing/2014/main" id="{87D4D58A-C8C1-BBE6-4680-E94D65402ADD}"/>
              </a:ext>
            </a:extLst>
          </p:cNvPr>
          <p:cNvPicPr>
            <a:picLocks noChangeArrowheads="1"/>
          </p:cNvPicPr>
          <p:nvPr/>
        </p:nvPicPr>
        <p:blipFill>
          <a:blip r:embed="rId2">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a:xfrm>
            <a:off x="0" y="0"/>
            <a:ext cx="12192000" cy="6858000"/>
          </a:xfrm>
          <a:prstGeom prst="rect">
            <a:avLst/>
          </a:prstGeom>
          <a:noFill/>
        </p:spPr>
      </p:pic>
      <p:pic>
        <p:nvPicPr>
          <p:cNvPr id="5" name="Picture 102">
            <a:extLst>
              <a:ext uri="{FF2B5EF4-FFF2-40B4-BE49-F238E27FC236}">
                <a16:creationId xmlns:a16="http://schemas.microsoft.com/office/drawing/2014/main" id="{BB69ADC1-A912-5DCD-840D-CCBDC06804C9}"/>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a:xfrm>
            <a:off x="1" y="2279397"/>
            <a:ext cx="778636" cy="54356"/>
          </a:xfrm>
          <a:prstGeom prst="rect">
            <a:avLst/>
          </a:prstGeom>
          <a:noFill/>
        </p:spPr>
      </p:pic>
      <p:sp>
        <p:nvSpPr>
          <p:cNvPr id="6" name="Freeform 103">
            <a:extLst>
              <a:ext uri="{FF2B5EF4-FFF2-40B4-BE49-F238E27FC236}">
                <a16:creationId xmlns:a16="http://schemas.microsoft.com/office/drawing/2014/main" id="{F96B37AD-4D99-6A42-A018-8D0D09E8278E}"/>
              </a:ext>
            </a:extLst>
          </p:cNvPr>
          <p:cNvSpPr/>
          <p:nvPr/>
        </p:nvSpPr>
        <p:spPr>
          <a:xfrm>
            <a:off x="719326" y="2264664"/>
            <a:ext cx="82297" cy="82297"/>
          </a:xfrm>
          <a:custGeom>
            <a:avLst/>
            <a:gdLst/>
            <a:ahLst/>
            <a:cxnLst/>
            <a:rect l="0" t="0" r="0" b="0"/>
            <a:pathLst>
              <a:path w="82296" h="82296">
                <a:moveTo>
                  <a:pt x="0" y="41148"/>
                </a:moveTo>
                <a:cubicBezTo>
                  <a:pt x="0" y="18428"/>
                  <a:pt x="18427" y="0"/>
                  <a:pt x="41148" y="0"/>
                </a:cubicBezTo>
                <a:cubicBezTo>
                  <a:pt x="63868" y="0"/>
                  <a:pt x="82296" y="18428"/>
                  <a:pt x="82296" y="41148"/>
                </a:cubicBezTo>
                <a:cubicBezTo>
                  <a:pt x="82296" y="63868"/>
                  <a:pt x="63868" y="82296"/>
                  <a:pt x="41148" y="82296"/>
                </a:cubicBezTo>
                <a:cubicBezTo>
                  <a:pt x="18427" y="82296"/>
                  <a:pt x="0" y="63868"/>
                  <a:pt x="0" y="41148"/>
                </a:cubicBezTo>
              </a:path>
            </a:pathLst>
          </a:custGeom>
          <a:solidFill>
            <a:srgbClr val="222845">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 name="Freeform 104">
            <a:extLst>
              <a:ext uri="{FF2B5EF4-FFF2-40B4-BE49-F238E27FC236}">
                <a16:creationId xmlns:a16="http://schemas.microsoft.com/office/drawing/2014/main" id="{7B46B326-D4D2-E160-FFDD-2670F22DE0D8}"/>
              </a:ext>
            </a:extLst>
          </p:cNvPr>
          <p:cNvSpPr/>
          <p:nvPr/>
        </p:nvSpPr>
        <p:spPr>
          <a:xfrm>
            <a:off x="719326" y="2264664"/>
            <a:ext cx="82297" cy="82297"/>
          </a:xfrm>
          <a:custGeom>
            <a:avLst/>
            <a:gdLst/>
            <a:ahLst/>
            <a:cxnLst/>
            <a:rect l="0" t="0" r="0" b="0"/>
            <a:pathLst>
              <a:path w="82296" h="82296">
                <a:moveTo>
                  <a:pt x="0" y="41148"/>
                </a:moveTo>
                <a:cubicBezTo>
                  <a:pt x="0" y="18428"/>
                  <a:pt x="18427" y="0"/>
                  <a:pt x="41148" y="0"/>
                </a:cubicBezTo>
                <a:cubicBezTo>
                  <a:pt x="63868" y="0"/>
                  <a:pt x="82296" y="18428"/>
                  <a:pt x="82296" y="41148"/>
                </a:cubicBezTo>
                <a:cubicBezTo>
                  <a:pt x="82296" y="63868"/>
                  <a:pt x="63868" y="82296"/>
                  <a:pt x="41148" y="82296"/>
                </a:cubicBezTo>
                <a:cubicBezTo>
                  <a:pt x="18427" y="82296"/>
                  <a:pt x="0" y="63868"/>
                  <a:pt x="0" y="41148"/>
                </a:cubicBezTo>
                <a:close/>
                <a:moveTo>
                  <a:pt x="0" y="41148"/>
                </a:moveTo>
              </a:path>
            </a:pathLst>
          </a:custGeom>
          <a:noFill/>
          <a:ln w="12191" cap="flat" cmpd="sng">
            <a:solidFill>
              <a:srgbClr val="FFFFFF">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8" name="Rectangle 110">
            <a:extLst>
              <a:ext uri="{FF2B5EF4-FFF2-40B4-BE49-F238E27FC236}">
                <a16:creationId xmlns:a16="http://schemas.microsoft.com/office/drawing/2014/main" id="{42F8E310-491C-9E98-9FC2-C4FE81163A82}"/>
              </a:ext>
            </a:extLst>
          </p:cNvPr>
          <p:cNvSpPr/>
          <p:nvPr/>
        </p:nvSpPr>
        <p:spPr>
          <a:xfrm>
            <a:off x="923290" y="5813297"/>
            <a:ext cx="1457130" cy="245580"/>
          </a:xfrm>
          <a:prstGeom prst="rect">
            <a:avLst/>
          </a:prstGeom>
        </p:spPr>
        <p:txBody>
          <a:bodyPr wrap="none" lIns="0" tIns="0" rIns="0" bIns="0">
            <a:spAutoFit/>
          </a:bodyPr>
          <a:lstStyle/>
          <a:p>
            <a:r>
              <a:rPr lang="en-US" sz="1596" dirty="0">
                <a:solidFill>
                  <a:schemeClr val="tx1"/>
                </a:solidFill>
                <a:latin typeface="Calibri"/>
              </a:rPr>
              <a:t>SEPTEMBER 2022</a:t>
            </a:r>
          </a:p>
        </p:txBody>
      </p:sp>
      <p:sp>
        <p:nvSpPr>
          <p:cNvPr id="9" name="Rectangle 111">
            <a:extLst>
              <a:ext uri="{FF2B5EF4-FFF2-40B4-BE49-F238E27FC236}">
                <a16:creationId xmlns:a16="http://schemas.microsoft.com/office/drawing/2014/main" id="{D3C3B38C-BB9A-3193-8AD1-F87DF62CD745}"/>
              </a:ext>
            </a:extLst>
          </p:cNvPr>
          <p:cNvSpPr/>
          <p:nvPr/>
        </p:nvSpPr>
        <p:spPr>
          <a:xfrm>
            <a:off x="9540241" y="6319716"/>
            <a:ext cx="65" cy="277127"/>
          </a:xfrm>
          <a:prstGeom prst="rect">
            <a:avLst/>
          </a:prstGeom>
        </p:spPr>
        <p:txBody>
          <a:bodyPr wrap="none" lIns="0" tIns="0" rIns="0" bIns="0">
            <a:spAutoFit/>
          </a:bodyPr>
          <a:lstStyle/>
          <a:p>
            <a:endParaRPr lang="en-US" sz="1801" dirty="0">
              <a:solidFill>
                <a:srgbClr val="222845"/>
              </a:solidFill>
              <a:latin typeface="Calibri"/>
            </a:endParaRPr>
          </a:p>
        </p:txBody>
      </p:sp>
      <p:pic>
        <p:nvPicPr>
          <p:cNvPr id="10" name="Picture 9" descr="Logo&#10;&#10;Description automatically generated">
            <a:extLst>
              <a:ext uri="{FF2B5EF4-FFF2-40B4-BE49-F238E27FC236}">
                <a16:creationId xmlns:a16="http://schemas.microsoft.com/office/drawing/2014/main" id="{AC19DA7E-7B1D-2E4B-D869-CE6FFB6E7E9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306" y="-581864"/>
            <a:ext cx="12192000" cy="6807200"/>
          </a:xfrm>
          <a:prstGeom prst="rect">
            <a:avLst/>
          </a:prstGeom>
        </p:spPr>
      </p:pic>
      <p:sp>
        <p:nvSpPr>
          <p:cNvPr id="11" name="Rectangle 371">
            <a:extLst>
              <a:ext uri="{FF2B5EF4-FFF2-40B4-BE49-F238E27FC236}">
                <a16:creationId xmlns:a16="http://schemas.microsoft.com/office/drawing/2014/main" id="{A97E485B-5759-DFA2-8A90-3A5082DF3141}"/>
              </a:ext>
            </a:extLst>
          </p:cNvPr>
          <p:cNvSpPr/>
          <p:nvPr/>
        </p:nvSpPr>
        <p:spPr>
          <a:xfrm>
            <a:off x="11105389" y="6393585"/>
            <a:ext cx="78548" cy="184666"/>
          </a:xfrm>
          <a:prstGeom prst="rect">
            <a:avLst/>
          </a:prstGeom>
        </p:spPr>
        <p:txBody>
          <a:bodyPr wrap="none" lIns="0" tIns="0" rIns="0" bIns="0">
            <a:spAutoFit/>
          </a:bodyPr>
          <a:lstStyle/>
          <a:p>
            <a:fld id="{3BA41FBB-E41E-49E4-ABF5-F4FACBAAF4EE}" type="slidenum">
              <a:rPr lang="en-US" sz="1200" smtClean="0">
                <a:solidFill>
                  <a:srgbClr val="222845"/>
                </a:solidFill>
                <a:latin typeface="Calibri"/>
              </a:rPr>
              <a:t>1</a:t>
            </a:fld>
            <a:endParaRPr lang="en-US" sz="1200" dirty="0">
              <a:solidFill>
                <a:srgbClr val="222845"/>
              </a:solidFill>
              <a:latin typeface="Calibri"/>
            </a:endParaRPr>
          </a:p>
        </p:txBody>
      </p:sp>
    </p:spTree>
    <p:extLst>
      <p:ext uri="{BB962C8B-B14F-4D97-AF65-F5344CB8AC3E}">
        <p14:creationId xmlns:p14="http://schemas.microsoft.com/office/powerpoint/2010/main" val="4120015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378FB3-7215-2E30-6F2A-FC6D4A0FC14F}"/>
              </a:ext>
            </a:extLst>
          </p:cNvPr>
          <p:cNvSpPr>
            <a:spLocks noGrp="1"/>
          </p:cNvSpPr>
          <p:nvPr>
            <p:ph idx="1"/>
          </p:nvPr>
        </p:nvSpPr>
        <p:spPr>
          <a:xfrm>
            <a:off x="929640" y="876460"/>
            <a:ext cx="10515600" cy="2218137"/>
          </a:xfrm>
        </p:spPr>
        <p:txBody>
          <a:bodyPr/>
          <a:lstStyle/>
          <a:p>
            <a:pPr marL="0" indent="0">
              <a:buNone/>
            </a:pPr>
            <a:r>
              <a:rPr lang="en-US" b="0" i="0" u="none" strike="noStrike" dirty="0">
                <a:solidFill>
                  <a:srgbClr val="000000"/>
                </a:solidFill>
                <a:effectLst/>
              </a:rPr>
              <a:t>This program is for companies and organizations that purchase monthly passes for their employees or clients. The SEPTA Key Corporate Program makes it possible to establish a member list and electronically load/reload SEPTA fare products each month onto multiple Key Cards. Click </a:t>
            </a:r>
            <a:r>
              <a:rPr lang="en-US" b="0" i="0" u="sng" dirty="0">
                <a:solidFill>
                  <a:srgbClr val="000000"/>
                </a:solidFill>
                <a:effectLst/>
                <a:hlinkClick r:id="rId2"/>
              </a:rPr>
              <a:t>here </a:t>
            </a:r>
            <a:r>
              <a:rPr lang="en-US" b="0" i="0" u="none" strike="noStrike" dirty="0">
                <a:solidFill>
                  <a:srgbClr val="000000"/>
                </a:solidFill>
                <a:effectLst/>
              </a:rPr>
              <a:t>to apply.</a:t>
            </a:r>
            <a:endParaRPr lang="en-US" dirty="0"/>
          </a:p>
        </p:txBody>
      </p:sp>
      <p:sp>
        <p:nvSpPr>
          <p:cNvPr id="4" name="Freeform 349">
            <a:extLst>
              <a:ext uri="{FF2B5EF4-FFF2-40B4-BE49-F238E27FC236}">
                <a16:creationId xmlns:a16="http://schemas.microsoft.com/office/drawing/2014/main" id="{AB4DBD30-413D-C272-BBCF-B537130EAAF5}"/>
              </a:ext>
            </a:extLst>
          </p:cNvPr>
          <p:cNvSpPr/>
          <p:nvPr/>
        </p:nvSpPr>
        <p:spPr>
          <a:xfrm>
            <a:off x="607315" y="6336031"/>
            <a:ext cx="11585575" cy="0"/>
          </a:xfrm>
          <a:custGeom>
            <a:avLst/>
            <a:gdLst/>
            <a:ahLst/>
            <a:cxnLst/>
            <a:rect l="0" t="0" r="0" b="0"/>
            <a:pathLst>
              <a:path w="11585575">
                <a:moveTo>
                  <a:pt x="0" y="0"/>
                </a:moveTo>
                <a:lnTo>
                  <a:pt x="11585575" y="0"/>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5" name="Freeform 350">
            <a:extLst>
              <a:ext uri="{FF2B5EF4-FFF2-40B4-BE49-F238E27FC236}">
                <a16:creationId xmlns:a16="http://schemas.microsoft.com/office/drawing/2014/main" id="{FEA52257-6859-3AB9-AF23-079E801AE15A}"/>
              </a:ext>
            </a:extLst>
          </p:cNvPr>
          <p:cNvSpPr/>
          <p:nvPr/>
        </p:nvSpPr>
        <p:spPr>
          <a:xfrm>
            <a:off x="375666" y="762"/>
            <a:ext cx="0" cy="6084697"/>
          </a:xfrm>
          <a:custGeom>
            <a:avLst/>
            <a:gdLst/>
            <a:ahLst/>
            <a:cxnLst/>
            <a:rect l="0" t="0" r="0" b="0"/>
            <a:pathLst>
              <a:path h="6084696">
                <a:moveTo>
                  <a:pt x="0" y="0"/>
                </a:moveTo>
                <a:lnTo>
                  <a:pt x="0" y="6084696"/>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6" name="Rectangle 370">
            <a:extLst>
              <a:ext uri="{FF2B5EF4-FFF2-40B4-BE49-F238E27FC236}">
                <a16:creationId xmlns:a16="http://schemas.microsoft.com/office/drawing/2014/main" id="{B91A5193-FFDE-0322-FE39-A084ABF9837C}"/>
              </a:ext>
            </a:extLst>
          </p:cNvPr>
          <p:cNvSpPr/>
          <p:nvPr/>
        </p:nvSpPr>
        <p:spPr>
          <a:xfrm>
            <a:off x="929640" y="225197"/>
            <a:ext cx="5176417" cy="493084"/>
          </a:xfrm>
          <a:prstGeom prst="rect">
            <a:avLst/>
          </a:prstGeom>
        </p:spPr>
        <p:txBody>
          <a:bodyPr wrap="none" lIns="0" tIns="0" rIns="0" bIns="0">
            <a:spAutoFit/>
          </a:bodyPr>
          <a:lstStyle/>
          <a:p>
            <a:r>
              <a:rPr lang="en-US" sz="3204" b="1" dirty="0">
                <a:solidFill>
                  <a:srgbClr val="0070C0"/>
                </a:solidFill>
                <a:latin typeface="Calibri-Bold"/>
              </a:rPr>
              <a:t>SEPTA Key Corporate Program </a:t>
            </a:r>
          </a:p>
        </p:txBody>
      </p:sp>
      <p:pic>
        <p:nvPicPr>
          <p:cNvPr id="7" name="Picture 6" descr="Logo&#10;&#10;Description automatically generated">
            <a:extLst>
              <a:ext uri="{FF2B5EF4-FFF2-40B4-BE49-F238E27FC236}">
                <a16:creationId xmlns:a16="http://schemas.microsoft.com/office/drawing/2014/main" id="{D73A365A-2B25-FC88-8A50-0FDCDD55CF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351" y="5782001"/>
            <a:ext cx="2979408" cy="1663503"/>
          </a:xfrm>
          <a:prstGeom prst="rect">
            <a:avLst/>
          </a:prstGeom>
        </p:spPr>
      </p:pic>
      <p:sp>
        <p:nvSpPr>
          <p:cNvPr id="8" name="Freeform 348">
            <a:extLst>
              <a:ext uri="{FF2B5EF4-FFF2-40B4-BE49-F238E27FC236}">
                <a16:creationId xmlns:a16="http://schemas.microsoft.com/office/drawing/2014/main" id="{B8239496-46D1-941C-D4A6-28FFC009AD0C}"/>
              </a:ext>
            </a:extLst>
          </p:cNvPr>
          <p:cNvSpPr/>
          <p:nvPr/>
        </p:nvSpPr>
        <p:spPr>
          <a:xfrm>
            <a:off x="375682" y="6085427"/>
            <a:ext cx="260452" cy="255042"/>
          </a:xfrm>
          <a:custGeom>
            <a:avLst/>
            <a:gdLst/>
            <a:ahLst/>
            <a:cxnLst/>
            <a:rect l="0" t="0" r="0" b="0"/>
            <a:pathLst>
              <a:path w="260451" h="255041">
                <a:moveTo>
                  <a:pt x="260451" y="250469"/>
                </a:moveTo>
                <a:cubicBezTo>
                  <a:pt x="121221" y="255041"/>
                  <a:pt x="4674" y="145542"/>
                  <a:pt x="114" y="5893"/>
                </a:cubicBezTo>
                <a:cubicBezTo>
                  <a:pt x="51" y="3924"/>
                  <a:pt x="13" y="1969"/>
                  <a:pt x="0" y="0"/>
                </a:cubicBez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9" name="Freeform 351">
            <a:extLst>
              <a:ext uri="{FF2B5EF4-FFF2-40B4-BE49-F238E27FC236}">
                <a16:creationId xmlns:a16="http://schemas.microsoft.com/office/drawing/2014/main" id="{B90206BB-9631-BD86-7BE7-6D27F4744C3C}"/>
              </a:ext>
            </a:extLst>
          </p:cNvPr>
          <p:cNvSpPr/>
          <p:nvPr/>
        </p:nvSpPr>
        <p:spPr>
          <a:xfrm>
            <a:off x="764" y="645414"/>
            <a:ext cx="765175" cy="0"/>
          </a:xfrm>
          <a:custGeom>
            <a:avLst/>
            <a:gdLst/>
            <a:ahLst/>
            <a:cxnLst/>
            <a:rect l="0" t="0" r="0" b="0"/>
            <a:pathLst>
              <a:path w="765175">
                <a:moveTo>
                  <a:pt x="765175" y="0"/>
                </a:moveTo>
                <a:lnTo>
                  <a:pt x="0" y="0"/>
                </a:lnTo>
              </a:path>
            </a:pathLst>
          </a:custGeom>
          <a:noFill/>
          <a:ln w="28955" cap="flat" cmpd="sng">
            <a:solidFill>
              <a:srgbClr val="222845">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10" name="Content Placeholder 2">
            <a:extLst>
              <a:ext uri="{FF2B5EF4-FFF2-40B4-BE49-F238E27FC236}">
                <a16:creationId xmlns:a16="http://schemas.microsoft.com/office/drawing/2014/main" id="{5CAACFBF-2531-BE16-0EEC-1D0F403C172F}"/>
              </a:ext>
            </a:extLst>
          </p:cNvPr>
          <p:cNvSpPr txBox="1">
            <a:spLocks/>
          </p:cNvSpPr>
          <p:nvPr/>
        </p:nvSpPr>
        <p:spPr>
          <a:xfrm>
            <a:off x="1293049" y="3710191"/>
            <a:ext cx="10515600" cy="22181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pPr>
            <a:r>
              <a:rPr lang="en-US" b="0" i="0" u="none" strike="noStrike" dirty="0">
                <a:solidFill>
                  <a:srgbClr val="000000"/>
                </a:solidFill>
                <a:effectLst/>
              </a:rPr>
              <a:t>Pre-tax; Federal and FICA Exempt </a:t>
            </a:r>
            <a:endParaRPr lang="en-US" dirty="0"/>
          </a:p>
          <a:p>
            <a:pPr>
              <a:buFont typeface="Arial" panose="020B0604020202020204" pitchFamily="34" charset="0"/>
              <a:buChar char="•"/>
            </a:pPr>
            <a:r>
              <a:rPr lang="en-US" b="0" i="0" u="none" strike="noStrike" dirty="0">
                <a:solidFill>
                  <a:srgbClr val="000000"/>
                </a:solidFill>
                <a:effectLst/>
              </a:rPr>
              <a:t>Monthly passes and Travel Wallet options for employees. </a:t>
            </a:r>
            <a:endParaRPr lang="en-US" dirty="0"/>
          </a:p>
          <a:p>
            <a:pPr>
              <a:buFont typeface="Arial" panose="020B0604020202020204" pitchFamily="34" charset="0"/>
              <a:buChar char="•"/>
            </a:pPr>
            <a:r>
              <a:rPr lang="en-US" b="0" i="0" u="none" strike="noStrike" dirty="0">
                <a:solidFill>
                  <a:srgbClr val="000000"/>
                </a:solidFill>
                <a:effectLst/>
              </a:rPr>
              <a:t>Easily bulk load products onto participants' Key Cards.</a:t>
            </a:r>
            <a:endParaRPr lang="en-US" dirty="0"/>
          </a:p>
          <a:p>
            <a:pPr>
              <a:buFont typeface="Arial" panose="020B0604020202020204" pitchFamily="34" charset="0"/>
              <a:buChar char="•"/>
            </a:pPr>
            <a:r>
              <a:rPr lang="en-US" b="0" i="0" u="none" strike="noStrike" dirty="0">
                <a:solidFill>
                  <a:srgbClr val="000000"/>
                </a:solidFill>
                <a:effectLst/>
              </a:rPr>
              <a:t>Discount Options Available. </a:t>
            </a:r>
            <a:endParaRPr lang="en-US" dirty="0"/>
          </a:p>
          <a:p>
            <a:pPr marL="0" indent="0">
              <a:buFont typeface="Arial" panose="020B0604020202020204" pitchFamily="34" charset="0"/>
              <a:buNone/>
            </a:pPr>
            <a:endParaRPr lang="en-US" dirty="0"/>
          </a:p>
        </p:txBody>
      </p:sp>
      <p:sp>
        <p:nvSpPr>
          <p:cNvPr id="11" name="Rectangle 370">
            <a:extLst>
              <a:ext uri="{FF2B5EF4-FFF2-40B4-BE49-F238E27FC236}">
                <a16:creationId xmlns:a16="http://schemas.microsoft.com/office/drawing/2014/main" id="{47AA4217-53BE-422C-FB0E-086D95EFEB4D}"/>
              </a:ext>
            </a:extLst>
          </p:cNvPr>
          <p:cNvSpPr/>
          <p:nvPr/>
        </p:nvSpPr>
        <p:spPr>
          <a:xfrm>
            <a:off x="929640" y="3164759"/>
            <a:ext cx="3242683" cy="493084"/>
          </a:xfrm>
          <a:prstGeom prst="rect">
            <a:avLst/>
          </a:prstGeom>
        </p:spPr>
        <p:txBody>
          <a:bodyPr wrap="none" lIns="0" tIns="0" rIns="0" bIns="0">
            <a:spAutoFit/>
          </a:bodyPr>
          <a:lstStyle/>
          <a:p>
            <a:r>
              <a:rPr lang="en-US" sz="3204" b="1" dirty="0">
                <a:solidFill>
                  <a:srgbClr val="0070C0"/>
                </a:solidFill>
                <a:latin typeface="Calibri-Bold"/>
              </a:rPr>
              <a:t>Program Highlights</a:t>
            </a:r>
          </a:p>
        </p:txBody>
      </p:sp>
    </p:spTree>
    <p:extLst>
      <p:ext uri="{BB962C8B-B14F-4D97-AF65-F5344CB8AC3E}">
        <p14:creationId xmlns:p14="http://schemas.microsoft.com/office/powerpoint/2010/main" val="1808907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378FB3-7215-2E30-6F2A-FC6D4A0FC14F}"/>
              </a:ext>
            </a:extLst>
          </p:cNvPr>
          <p:cNvSpPr>
            <a:spLocks noGrp="1"/>
          </p:cNvSpPr>
          <p:nvPr>
            <p:ph idx="1"/>
          </p:nvPr>
        </p:nvSpPr>
        <p:spPr>
          <a:xfrm>
            <a:off x="929640" y="876460"/>
            <a:ext cx="10515600" cy="2218137"/>
          </a:xfrm>
        </p:spPr>
        <p:txBody>
          <a:bodyPr/>
          <a:lstStyle/>
          <a:p>
            <a:pPr marL="0" indent="0">
              <a:buNone/>
            </a:pPr>
            <a:r>
              <a:rPr lang="en-US" b="0" i="0" u="none" strike="noStrike" dirty="0">
                <a:solidFill>
                  <a:srgbClr val="000000"/>
                </a:solidFill>
                <a:effectLst/>
              </a:rPr>
              <a:t>The Partner Pass Program is for institutions purchasing disposable SEPTA Fares in bulk. Eligible groups, nonprofits, and government agencies that provide free SEPTA Transportation to their clients and constituents can enroll in the program.  Click </a:t>
            </a:r>
            <a:r>
              <a:rPr lang="en-US" b="0" i="0" u="sng" dirty="0">
                <a:solidFill>
                  <a:srgbClr val="000000"/>
                </a:solidFill>
                <a:effectLst/>
                <a:hlinkClick r:id="rId2"/>
              </a:rPr>
              <a:t>here </a:t>
            </a:r>
            <a:r>
              <a:rPr lang="en-US" b="0" i="0" u="none" strike="noStrike" dirty="0">
                <a:solidFill>
                  <a:srgbClr val="000000"/>
                </a:solidFill>
                <a:effectLst/>
              </a:rPr>
              <a:t>to apply.</a:t>
            </a:r>
            <a:endParaRPr lang="en-US" dirty="0"/>
          </a:p>
        </p:txBody>
      </p:sp>
      <p:sp>
        <p:nvSpPr>
          <p:cNvPr id="4" name="Freeform 349">
            <a:extLst>
              <a:ext uri="{FF2B5EF4-FFF2-40B4-BE49-F238E27FC236}">
                <a16:creationId xmlns:a16="http://schemas.microsoft.com/office/drawing/2014/main" id="{AB4DBD30-413D-C272-BBCF-B537130EAAF5}"/>
              </a:ext>
            </a:extLst>
          </p:cNvPr>
          <p:cNvSpPr/>
          <p:nvPr/>
        </p:nvSpPr>
        <p:spPr>
          <a:xfrm>
            <a:off x="607315" y="6336031"/>
            <a:ext cx="11585575" cy="0"/>
          </a:xfrm>
          <a:custGeom>
            <a:avLst/>
            <a:gdLst/>
            <a:ahLst/>
            <a:cxnLst/>
            <a:rect l="0" t="0" r="0" b="0"/>
            <a:pathLst>
              <a:path w="11585575">
                <a:moveTo>
                  <a:pt x="0" y="0"/>
                </a:moveTo>
                <a:lnTo>
                  <a:pt x="11585575" y="0"/>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5" name="Freeform 350">
            <a:extLst>
              <a:ext uri="{FF2B5EF4-FFF2-40B4-BE49-F238E27FC236}">
                <a16:creationId xmlns:a16="http://schemas.microsoft.com/office/drawing/2014/main" id="{FEA52257-6859-3AB9-AF23-079E801AE15A}"/>
              </a:ext>
            </a:extLst>
          </p:cNvPr>
          <p:cNvSpPr/>
          <p:nvPr/>
        </p:nvSpPr>
        <p:spPr>
          <a:xfrm>
            <a:off x="375666" y="762"/>
            <a:ext cx="0" cy="6084697"/>
          </a:xfrm>
          <a:custGeom>
            <a:avLst/>
            <a:gdLst/>
            <a:ahLst/>
            <a:cxnLst/>
            <a:rect l="0" t="0" r="0" b="0"/>
            <a:pathLst>
              <a:path h="6084696">
                <a:moveTo>
                  <a:pt x="0" y="0"/>
                </a:moveTo>
                <a:lnTo>
                  <a:pt x="0" y="6084696"/>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6" name="Rectangle 370">
            <a:extLst>
              <a:ext uri="{FF2B5EF4-FFF2-40B4-BE49-F238E27FC236}">
                <a16:creationId xmlns:a16="http://schemas.microsoft.com/office/drawing/2014/main" id="{B91A5193-FFDE-0322-FE39-A084ABF9837C}"/>
              </a:ext>
            </a:extLst>
          </p:cNvPr>
          <p:cNvSpPr/>
          <p:nvPr/>
        </p:nvSpPr>
        <p:spPr>
          <a:xfrm>
            <a:off x="929640" y="225197"/>
            <a:ext cx="4870436" cy="493084"/>
          </a:xfrm>
          <a:prstGeom prst="rect">
            <a:avLst/>
          </a:prstGeom>
        </p:spPr>
        <p:txBody>
          <a:bodyPr wrap="none" lIns="0" tIns="0" rIns="0" bIns="0">
            <a:spAutoFit/>
          </a:bodyPr>
          <a:lstStyle/>
          <a:p>
            <a:r>
              <a:rPr lang="en-US" sz="3204" b="1" dirty="0">
                <a:solidFill>
                  <a:srgbClr val="0070C0"/>
                </a:solidFill>
                <a:latin typeface="Calibri-Bold"/>
              </a:rPr>
              <a:t>SEPTA Partner Pass Program </a:t>
            </a:r>
          </a:p>
        </p:txBody>
      </p:sp>
      <p:pic>
        <p:nvPicPr>
          <p:cNvPr id="7" name="Picture 6" descr="Logo&#10;&#10;Description automatically generated">
            <a:extLst>
              <a:ext uri="{FF2B5EF4-FFF2-40B4-BE49-F238E27FC236}">
                <a16:creationId xmlns:a16="http://schemas.microsoft.com/office/drawing/2014/main" id="{D73A365A-2B25-FC88-8A50-0FDCDD55CF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351" y="5782001"/>
            <a:ext cx="2979408" cy="1663503"/>
          </a:xfrm>
          <a:prstGeom prst="rect">
            <a:avLst/>
          </a:prstGeom>
        </p:spPr>
      </p:pic>
      <p:sp>
        <p:nvSpPr>
          <p:cNvPr id="8" name="Freeform 348">
            <a:extLst>
              <a:ext uri="{FF2B5EF4-FFF2-40B4-BE49-F238E27FC236}">
                <a16:creationId xmlns:a16="http://schemas.microsoft.com/office/drawing/2014/main" id="{B8239496-46D1-941C-D4A6-28FFC009AD0C}"/>
              </a:ext>
            </a:extLst>
          </p:cNvPr>
          <p:cNvSpPr/>
          <p:nvPr/>
        </p:nvSpPr>
        <p:spPr>
          <a:xfrm>
            <a:off x="375682" y="6085427"/>
            <a:ext cx="260452" cy="255042"/>
          </a:xfrm>
          <a:custGeom>
            <a:avLst/>
            <a:gdLst/>
            <a:ahLst/>
            <a:cxnLst/>
            <a:rect l="0" t="0" r="0" b="0"/>
            <a:pathLst>
              <a:path w="260451" h="255041">
                <a:moveTo>
                  <a:pt x="260451" y="250469"/>
                </a:moveTo>
                <a:cubicBezTo>
                  <a:pt x="121221" y="255041"/>
                  <a:pt x="4674" y="145542"/>
                  <a:pt x="114" y="5893"/>
                </a:cubicBezTo>
                <a:cubicBezTo>
                  <a:pt x="51" y="3924"/>
                  <a:pt x="13" y="1969"/>
                  <a:pt x="0" y="0"/>
                </a:cubicBez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9" name="Freeform 351">
            <a:extLst>
              <a:ext uri="{FF2B5EF4-FFF2-40B4-BE49-F238E27FC236}">
                <a16:creationId xmlns:a16="http://schemas.microsoft.com/office/drawing/2014/main" id="{B90206BB-9631-BD86-7BE7-6D27F4744C3C}"/>
              </a:ext>
            </a:extLst>
          </p:cNvPr>
          <p:cNvSpPr/>
          <p:nvPr/>
        </p:nvSpPr>
        <p:spPr>
          <a:xfrm>
            <a:off x="764" y="645414"/>
            <a:ext cx="765175" cy="0"/>
          </a:xfrm>
          <a:custGeom>
            <a:avLst/>
            <a:gdLst/>
            <a:ahLst/>
            <a:cxnLst/>
            <a:rect l="0" t="0" r="0" b="0"/>
            <a:pathLst>
              <a:path w="765175">
                <a:moveTo>
                  <a:pt x="765175" y="0"/>
                </a:moveTo>
                <a:lnTo>
                  <a:pt x="0" y="0"/>
                </a:lnTo>
              </a:path>
            </a:pathLst>
          </a:custGeom>
          <a:noFill/>
          <a:ln w="28955" cap="flat" cmpd="sng">
            <a:solidFill>
              <a:srgbClr val="222845">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10" name="Content Placeholder 2">
            <a:extLst>
              <a:ext uri="{FF2B5EF4-FFF2-40B4-BE49-F238E27FC236}">
                <a16:creationId xmlns:a16="http://schemas.microsoft.com/office/drawing/2014/main" id="{5CAACFBF-2531-BE16-0EEC-1D0F403C172F}"/>
              </a:ext>
            </a:extLst>
          </p:cNvPr>
          <p:cNvSpPr txBox="1">
            <a:spLocks/>
          </p:cNvSpPr>
          <p:nvPr/>
        </p:nvSpPr>
        <p:spPr>
          <a:xfrm>
            <a:off x="5573625" y="2948969"/>
            <a:ext cx="10515600" cy="2218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pPr>
            <a:r>
              <a:rPr lang="en-US" b="0" i="0" u="none" strike="noStrike" dirty="0">
                <a:solidFill>
                  <a:srgbClr val="000000"/>
                </a:solidFill>
                <a:effectLst/>
              </a:rPr>
              <a:t>One Trip + Transfer</a:t>
            </a:r>
            <a:endParaRPr lang="en-US" dirty="0"/>
          </a:p>
          <a:p>
            <a:pPr>
              <a:buFont typeface="Arial" panose="020B0604020202020204" pitchFamily="34" charset="0"/>
              <a:buChar char="•"/>
            </a:pPr>
            <a:r>
              <a:rPr lang="en-US" b="0" i="0" u="none" strike="noStrike" dirty="0">
                <a:solidFill>
                  <a:srgbClr val="000000"/>
                </a:solidFill>
                <a:effectLst/>
              </a:rPr>
              <a:t>Two Trip + Transfer</a:t>
            </a:r>
            <a:endParaRPr lang="en-US" dirty="0"/>
          </a:p>
          <a:p>
            <a:pPr>
              <a:buFont typeface="Arial" panose="020B0604020202020204" pitchFamily="34" charset="0"/>
              <a:buChar char="•"/>
            </a:pPr>
            <a:r>
              <a:rPr lang="en-US" b="0" i="0" u="none" strike="noStrike" dirty="0">
                <a:solidFill>
                  <a:srgbClr val="000000"/>
                </a:solidFill>
                <a:effectLst/>
              </a:rPr>
              <a:t>Convenience Day Pass</a:t>
            </a:r>
            <a:endParaRPr lang="en-US" dirty="0"/>
          </a:p>
          <a:p>
            <a:pPr>
              <a:buFont typeface="Arial" panose="020B0604020202020204" pitchFamily="34" charset="0"/>
              <a:buChar char="•"/>
            </a:pPr>
            <a:r>
              <a:rPr lang="en-US" b="0" i="0" u="none" strike="noStrike" dirty="0">
                <a:solidFill>
                  <a:srgbClr val="000000"/>
                </a:solidFill>
                <a:effectLst/>
              </a:rPr>
              <a:t>Independence Day Pass</a:t>
            </a:r>
            <a:endParaRPr lang="en-US" dirty="0"/>
          </a:p>
          <a:p>
            <a:pPr>
              <a:buFont typeface="Arial" panose="020B0604020202020204" pitchFamily="34" charset="0"/>
              <a:buChar char="•"/>
            </a:pPr>
            <a:r>
              <a:rPr lang="en-US" b="0" i="0" u="none" strike="noStrike" dirty="0">
                <a:solidFill>
                  <a:srgbClr val="000000"/>
                </a:solidFill>
                <a:effectLst/>
              </a:rPr>
              <a:t>7-Day Rolling Pass</a:t>
            </a:r>
            <a:endParaRPr lang="en-US" dirty="0"/>
          </a:p>
          <a:p>
            <a:pPr>
              <a:buFont typeface="Arial" panose="020B0604020202020204" pitchFamily="34" charset="0"/>
              <a:buChar char="•"/>
            </a:pPr>
            <a:r>
              <a:rPr lang="en-US" b="0" i="0" u="none" strike="noStrike" dirty="0">
                <a:solidFill>
                  <a:srgbClr val="000000"/>
                </a:solidFill>
                <a:effectLst/>
              </a:rPr>
              <a:t>30-Day Rolling Pass</a:t>
            </a:r>
            <a:endParaRPr lang="en-US" dirty="0"/>
          </a:p>
        </p:txBody>
      </p:sp>
      <p:sp>
        <p:nvSpPr>
          <p:cNvPr id="11" name="Rectangle 370">
            <a:extLst>
              <a:ext uri="{FF2B5EF4-FFF2-40B4-BE49-F238E27FC236}">
                <a16:creationId xmlns:a16="http://schemas.microsoft.com/office/drawing/2014/main" id="{47AA4217-53BE-422C-FB0E-086D95EFEB4D}"/>
              </a:ext>
            </a:extLst>
          </p:cNvPr>
          <p:cNvSpPr/>
          <p:nvPr/>
        </p:nvSpPr>
        <p:spPr>
          <a:xfrm>
            <a:off x="1143215" y="4058037"/>
            <a:ext cx="3662862" cy="493084"/>
          </a:xfrm>
          <a:prstGeom prst="rect">
            <a:avLst/>
          </a:prstGeom>
        </p:spPr>
        <p:txBody>
          <a:bodyPr wrap="none" lIns="0" tIns="0" rIns="0" bIns="0">
            <a:spAutoFit/>
          </a:bodyPr>
          <a:lstStyle/>
          <a:p>
            <a:r>
              <a:rPr lang="en-US" sz="3204" b="1" dirty="0">
                <a:solidFill>
                  <a:srgbClr val="0070C0"/>
                </a:solidFill>
                <a:latin typeface="Calibri-Bold"/>
              </a:rPr>
              <a:t>Partner Pass Options:</a:t>
            </a:r>
          </a:p>
        </p:txBody>
      </p:sp>
      <p:cxnSp>
        <p:nvCxnSpPr>
          <p:cNvPr id="12" name="Straight Connector 11">
            <a:extLst>
              <a:ext uri="{FF2B5EF4-FFF2-40B4-BE49-F238E27FC236}">
                <a16:creationId xmlns:a16="http://schemas.microsoft.com/office/drawing/2014/main" id="{E1B0E03E-749F-D1A2-1A24-B204A185FD85}"/>
              </a:ext>
            </a:extLst>
          </p:cNvPr>
          <p:cNvCxnSpPr/>
          <p:nvPr/>
        </p:nvCxnSpPr>
        <p:spPr>
          <a:xfrm>
            <a:off x="1712255" y="2680447"/>
            <a:ext cx="820270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3722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378FB3-7215-2E30-6F2A-FC6D4A0FC14F}"/>
              </a:ext>
            </a:extLst>
          </p:cNvPr>
          <p:cNvSpPr>
            <a:spLocks noGrp="1"/>
          </p:cNvSpPr>
          <p:nvPr>
            <p:ph idx="1"/>
          </p:nvPr>
        </p:nvSpPr>
        <p:spPr/>
        <p:txBody>
          <a:bodyPr/>
          <a:lstStyle/>
          <a:p>
            <a:pPr marL="0" indent="0">
              <a:buNone/>
            </a:pPr>
            <a:r>
              <a:rPr lang="fr-FR" b="1" i="0" u="none" strike="noStrike" dirty="0">
                <a:solidFill>
                  <a:srgbClr val="000000"/>
                </a:solidFill>
                <a:effectLst/>
                <a:latin typeface="YAD7Q9NigKI 0"/>
              </a:rPr>
              <a:t>Gabrielle Pristera</a:t>
            </a:r>
            <a:r>
              <a:rPr lang="fr-FR" b="0" i="0" u="none" strike="noStrike" dirty="0">
                <a:solidFill>
                  <a:srgbClr val="000000"/>
                </a:solidFill>
                <a:effectLst/>
                <a:latin typeface="YAD7Q9NigKI 0"/>
              </a:rPr>
              <a:t>: </a:t>
            </a:r>
            <a:endParaRPr lang="fr-FR" dirty="0">
              <a:solidFill>
                <a:srgbClr val="000000"/>
              </a:solidFill>
              <a:effectLst/>
              <a:latin typeface="YAD7Q9NigKI 0"/>
            </a:endParaRPr>
          </a:p>
          <a:p>
            <a:pPr>
              <a:buFont typeface="Arial" panose="020B0604020202020204" pitchFamily="34" charset="0"/>
              <a:buChar char="•"/>
            </a:pPr>
            <a:r>
              <a:rPr lang="fr-FR" b="1" i="0" u="none" strike="noStrike" dirty="0">
                <a:solidFill>
                  <a:srgbClr val="000000"/>
                </a:solidFill>
                <a:effectLst/>
              </a:rPr>
              <a:t>Email</a:t>
            </a:r>
            <a:r>
              <a:rPr lang="fr-FR" b="0" i="0" u="none" strike="noStrike" dirty="0">
                <a:solidFill>
                  <a:srgbClr val="000000"/>
                </a:solidFill>
                <a:effectLst/>
              </a:rPr>
              <a:t>: gpristera@septa.org </a:t>
            </a:r>
            <a:endParaRPr lang="fr-FR" dirty="0"/>
          </a:p>
          <a:p>
            <a:pPr>
              <a:buFont typeface="Arial" panose="020B0604020202020204" pitchFamily="34" charset="0"/>
              <a:buChar char="•"/>
            </a:pPr>
            <a:r>
              <a:rPr lang="fr-FR" b="1" i="0" u="none" strike="noStrike" dirty="0">
                <a:solidFill>
                  <a:srgbClr val="000000"/>
                </a:solidFill>
                <a:effectLst/>
              </a:rPr>
              <a:t>Phone </a:t>
            </a:r>
            <a:r>
              <a:rPr lang="fr-FR" b="1" i="0" u="none" strike="noStrike" dirty="0" err="1">
                <a:solidFill>
                  <a:srgbClr val="000000"/>
                </a:solidFill>
                <a:effectLst/>
              </a:rPr>
              <a:t>Number</a:t>
            </a:r>
            <a:r>
              <a:rPr lang="fr-FR" b="0" i="0" u="none" strike="noStrike" dirty="0">
                <a:solidFill>
                  <a:srgbClr val="000000"/>
                </a:solidFill>
                <a:effectLst/>
              </a:rPr>
              <a:t>: (215)-580-3041</a:t>
            </a:r>
            <a:endParaRPr lang="fr-FR" dirty="0"/>
          </a:p>
          <a:p>
            <a:pPr marL="0" indent="0">
              <a:buNone/>
            </a:pPr>
            <a:endParaRPr lang="en-US" dirty="0"/>
          </a:p>
        </p:txBody>
      </p:sp>
      <p:sp>
        <p:nvSpPr>
          <p:cNvPr id="4" name="Freeform 349">
            <a:extLst>
              <a:ext uri="{FF2B5EF4-FFF2-40B4-BE49-F238E27FC236}">
                <a16:creationId xmlns:a16="http://schemas.microsoft.com/office/drawing/2014/main" id="{AB4DBD30-413D-C272-BBCF-B537130EAAF5}"/>
              </a:ext>
            </a:extLst>
          </p:cNvPr>
          <p:cNvSpPr/>
          <p:nvPr/>
        </p:nvSpPr>
        <p:spPr>
          <a:xfrm>
            <a:off x="607315" y="6336031"/>
            <a:ext cx="11585575" cy="0"/>
          </a:xfrm>
          <a:custGeom>
            <a:avLst/>
            <a:gdLst/>
            <a:ahLst/>
            <a:cxnLst/>
            <a:rect l="0" t="0" r="0" b="0"/>
            <a:pathLst>
              <a:path w="11585575">
                <a:moveTo>
                  <a:pt x="0" y="0"/>
                </a:moveTo>
                <a:lnTo>
                  <a:pt x="11585575" y="0"/>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5" name="Freeform 350">
            <a:extLst>
              <a:ext uri="{FF2B5EF4-FFF2-40B4-BE49-F238E27FC236}">
                <a16:creationId xmlns:a16="http://schemas.microsoft.com/office/drawing/2014/main" id="{FEA52257-6859-3AB9-AF23-079E801AE15A}"/>
              </a:ext>
            </a:extLst>
          </p:cNvPr>
          <p:cNvSpPr/>
          <p:nvPr/>
        </p:nvSpPr>
        <p:spPr>
          <a:xfrm>
            <a:off x="375666" y="762"/>
            <a:ext cx="0" cy="6084697"/>
          </a:xfrm>
          <a:custGeom>
            <a:avLst/>
            <a:gdLst/>
            <a:ahLst/>
            <a:cxnLst/>
            <a:rect l="0" t="0" r="0" b="0"/>
            <a:pathLst>
              <a:path h="6084696">
                <a:moveTo>
                  <a:pt x="0" y="0"/>
                </a:moveTo>
                <a:lnTo>
                  <a:pt x="0" y="6084696"/>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6" name="Rectangle 370">
            <a:extLst>
              <a:ext uri="{FF2B5EF4-FFF2-40B4-BE49-F238E27FC236}">
                <a16:creationId xmlns:a16="http://schemas.microsoft.com/office/drawing/2014/main" id="{B91A5193-FFDE-0322-FE39-A084ABF9837C}"/>
              </a:ext>
            </a:extLst>
          </p:cNvPr>
          <p:cNvSpPr/>
          <p:nvPr/>
        </p:nvSpPr>
        <p:spPr>
          <a:xfrm>
            <a:off x="929640" y="225197"/>
            <a:ext cx="2146037" cy="553998"/>
          </a:xfrm>
          <a:prstGeom prst="rect">
            <a:avLst/>
          </a:prstGeom>
        </p:spPr>
        <p:txBody>
          <a:bodyPr wrap="none" lIns="0" tIns="0" rIns="0" bIns="0">
            <a:spAutoFit/>
          </a:bodyPr>
          <a:lstStyle/>
          <a:p>
            <a:r>
              <a:rPr lang="en-US" sz="3600" b="1" i="0" u="none" strike="noStrike" dirty="0">
                <a:solidFill>
                  <a:srgbClr val="0053A1"/>
                </a:solidFill>
                <a:effectLst/>
              </a:rPr>
              <a:t>Questions?</a:t>
            </a:r>
            <a:endParaRPr lang="en-US" sz="3204" b="1" dirty="0">
              <a:solidFill>
                <a:srgbClr val="0070C0"/>
              </a:solidFill>
              <a:latin typeface="Calibri-Bold"/>
            </a:endParaRPr>
          </a:p>
        </p:txBody>
      </p:sp>
      <p:pic>
        <p:nvPicPr>
          <p:cNvPr id="7" name="Picture 6" descr="Logo&#10;&#10;Description automatically generated">
            <a:extLst>
              <a:ext uri="{FF2B5EF4-FFF2-40B4-BE49-F238E27FC236}">
                <a16:creationId xmlns:a16="http://schemas.microsoft.com/office/drawing/2014/main" id="{D73A365A-2B25-FC88-8A50-0FDCDD55C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351" y="5782001"/>
            <a:ext cx="2979408" cy="1663503"/>
          </a:xfrm>
          <a:prstGeom prst="rect">
            <a:avLst/>
          </a:prstGeom>
        </p:spPr>
      </p:pic>
      <p:sp>
        <p:nvSpPr>
          <p:cNvPr id="8" name="Freeform 348">
            <a:extLst>
              <a:ext uri="{FF2B5EF4-FFF2-40B4-BE49-F238E27FC236}">
                <a16:creationId xmlns:a16="http://schemas.microsoft.com/office/drawing/2014/main" id="{B8239496-46D1-941C-D4A6-28FFC009AD0C}"/>
              </a:ext>
            </a:extLst>
          </p:cNvPr>
          <p:cNvSpPr/>
          <p:nvPr/>
        </p:nvSpPr>
        <p:spPr>
          <a:xfrm>
            <a:off x="375682" y="6085427"/>
            <a:ext cx="260452" cy="255042"/>
          </a:xfrm>
          <a:custGeom>
            <a:avLst/>
            <a:gdLst/>
            <a:ahLst/>
            <a:cxnLst/>
            <a:rect l="0" t="0" r="0" b="0"/>
            <a:pathLst>
              <a:path w="260451" h="255041">
                <a:moveTo>
                  <a:pt x="260451" y="250469"/>
                </a:moveTo>
                <a:cubicBezTo>
                  <a:pt x="121221" y="255041"/>
                  <a:pt x="4674" y="145542"/>
                  <a:pt x="114" y="5893"/>
                </a:cubicBezTo>
                <a:cubicBezTo>
                  <a:pt x="51" y="3924"/>
                  <a:pt x="13" y="1969"/>
                  <a:pt x="0" y="0"/>
                </a:cubicBez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9" name="Freeform 351">
            <a:extLst>
              <a:ext uri="{FF2B5EF4-FFF2-40B4-BE49-F238E27FC236}">
                <a16:creationId xmlns:a16="http://schemas.microsoft.com/office/drawing/2014/main" id="{B90206BB-9631-BD86-7BE7-6D27F4744C3C}"/>
              </a:ext>
            </a:extLst>
          </p:cNvPr>
          <p:cNvSpPr/>
          <p:nvPr/>
        </p:nvSpPr>
        <p:spPr>
          <a:xfrm>
            <a:off x="764" y="645414"/>
            <a:ext cx="765175" cy="0"/>
          </a:xfrm>
          <a:custGeom>
            <a:avLst/>
            <a:gdLst/>
            <a:ahLst/>
            <a:cxnLst/>
            <a:rect l="0" t="0" r="0" b="0"/>
            <a:pathLst>
              <a:path w="765175">
                <a:moveTo>
                  <a:pt x="765175" y="0"/>
                </a:moveTo>
                <a:lnTo>
                  <a:pt x="0" y="0"/>
                </a:lnTo>
              </a:path>
            </a:pathLst>
          </a:custGeom>
          <a:noFill/>
          <a:ln w="28955" cap="flat" cmpd="sng">
            <a:solidFill>
              <a:srgbClr val="222845">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2" name="Rectangle 370">
            <a:extLst>
              <a:ext uri="{FF2B5EF4-FFF2-40B4-BE49-F238E27FC236}">
                <a16:creationId xmlns:a16="http://schemas.microsoft.com/office/drawing/2014/main" id="{E2D3AB01-195B-C869-A85E-7101DA534EB3}"/>
              </a:ext>
            </a:extLst>
          </p:cNvPr>
          <p:cNvSpPr/>
          <p:nvPr/>
        </p:nvSpPr>
        <p:spPr>
          <a:xfrm>
            <a:off x="1216722" y="1146325"/>
            <a:ext cx="2787686" cy="553998"/>
          </a:xfrm>
          <a:prstGeom prst="rect">
            <a:avLst/>
          </a:prstGeom>
        </p:spPr>
        <p:txBody>
          <a:bodyPr wrap="none" lIns="0" tIns="0" rIns="0" bIns="0">
            <a:spAutoFit/>
          </a:bodyPr>
          <a:lstStyle/>
          <a:p>
            <a:r>
              <a:rPr lang="en-US" sz="3600" b="1" i="0" u="none" strike="noStrike" dirty="0">
                <a:solidFill>
                  <a:srgbClr val="0053A1"/>
                </a:solidFill>
                <a:effectLst/>
              </a:rPr>
              <a:t>Let's Connect: </a:t>
            </a:r>
            <a:endParaRPr lang="en-US" sz="3204" b="1" dirty="0">
              <a:solidFill>
                <a:srgbClr val="0070C0"/>
              </a:solidFill>
              <a:latin typeface="Calibri-Bold"/>
            </a:endParaRPr>
          </a:p>
        </p:txBody>
      </p:sp>
    </p:spTree>
    <p:extLst>
      <p:ext uri="{BB962C8B-B14F-4D97-AF65-F5344CB8AC3E}">
        <p14:creationId xmlns:p14="http://schemas.microsoft.com/office/powerpoint/2010/main" val="2903971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378FB3-7215-2E30-6F2A-FC6D4A0FC14F}"/>
              </a:ext>
            </a:extLst>
          </p:cNvPr>
          <p:cNvSpPr>
            <a:spLocks noGrp="1"/>
          </p:cNvSpPr>
          <p:nvPr>
            <p:ph idx="1"/>
          </p:nvPr>
        </p:nvSpPr>
        <p:spPr/>
        <p:txBody>
          <a:bodyPr/>
          <a:lstStyle/>
          <a:p>
            <a:r>
              <a:rPr lang="en-US" dirty="0"/>
              <a:t>What is SEPTA Key Advantage? </a:t>
            </a:r>
          </a:p>
          <a:p>
            <a:r>
              <a:rPr lang="en-US" dirty="0"/>
              <a:t>Employee Eligibility</a:t>
            </a:r>
          </a:p>
          <a:p>
            <a:r>
              <a:rPr lang="en-US" dirty="0"/>
              <a:t>Pricing </a:t>
            </a:r>
          </a:p>
          <a:p>
            <a:pPr lvl="1"/>
            <a:r>
              <a:rPr lang="en-US" dirty="0"/>
              <a:t> Usage-Based Pricing </a:t>
            </a:r>
          </a:p>
          <a:p>
            <a:r>
              <a:rPr lang="en-US" dirty="0"/>
              <a:t>Enrollment </a:t>
            </a:r>
          </a:p>
          <a:p>
            <a:r>
              <a:rPr lang="en-US" dirty="0"/>
              <a:t>SEPTA Key cards </a:t>
            </a:r>
          </a:p>
          <a:p>
            <a:r>
              <a:rPr lang="en-US" dirty="0"/>
              <a:t>SEPTA Partner Programs</a:t>
            </a:r>
          </a:p>
          <a:p>
            <a:endParaRPr lang="en-US" dirty="0"/>
          </a:p>
        </p:txBody>
      </p:sp>
      <p:sp>
        <p:nvSpPr>
          <p:cNvPr id="4" name="Freeform 349">
            <a:extLst>
              <a:ext uri="{FF2B5EF4-FFF2-40B4-BE49-F238E27FC236}">
                <a16:creationId xmlns:a16="http://schemas.microsoft.com/office/drawing/2014/main" id="{AB4DBD30-413D-C272-BBCF-B537130EAAF5}"/>
              </a:ext>
            </a:extLst>
          </p:cNvPr>
          <p:cNvSpPr/>
          <p:nvPr/>
        </p:nvSpPr>
        <p:spPr>
          <a:xfrm>
            <a:off x="607315" y="6336031"/>
            <a:ext cx="11585575" cy="0"/>
          </a:xfrm>
          <a:custGeom>
            <a:avLst/>
            <a:gdLst/>
            <a:ahLst/>
            <a:cxnLst/>
            <a:rect l="0" t="0" r="0" b="0"/>
            <a:pathLst>
              <a:path w="11585575">
                <a:moveTo>
                  <a:pt x="0" y="0"/>
                </a:moveTo>
                <a:lnTo>
                  <a:pt x="11585575" y="0"/>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5" name="Freeform 350">
            <a:extLst>
              <a:ext uri="{FF2B5EF4-FFF2-40B4-BE49-F238E27FC236}">
                <a16:creationId xmlns:a16="http://schemas.microsoft.com/office/drawing/2014/main" id="{FEA52257-6859-3AB9-AF23-079E801AE15A}"/>
              </a:ext>
            </a:extLst>
          </p:cNvPr>
          <p:cNvSpPr/>
          <p:nvPr/>
        </p:nvSpPr>
        <p:spPr>
          <a:xfrm>
            <a:off x="375666" y="762"/>
            <a:ext cx="0" cy="6084697"/>
          </a:xfrm>
          <a:custGeom>
            <a:avLst/>
            <a:gdLst/>
            <a:ahLst/>
            <a:cxnLst/>
            <a:rect l="0" t="0" r="0" b="0"/>
            <a:pathLst>
              <a:path h="6084696">
                <a:moveTo>
                  <a:pt x="0" y="0"/>
                </a:moveTo>
                <a:lnTo>
                  <a:pt x="0" y="6084696"/>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6" name="Rectangle 370">
            <a:extLst>
              <a:ext uri="{FF2B5EF4-FFF2-40B4-BE49-F238E27FC236}">
                <a16:creationId xmlns:a16="http://schemas.microsoft.com/office/drawing/2014/main" id="{B91A5193-FFDE-0322-FE39-A084ABF9837C}"/>
              </a:ext>
            </a:extLst>
          </p:cNvPr>
          <p:cNvSpPr/>
          <p:nvPr/>
        </p:nvSpPr>
        <p:spPr>
          <a:xfrm>
            <a:off x="929640" y="225197"/>
            <a:ext cx="1452192" cy="553998"/>
          </a:xfrm>
          <a:prstGeom prst="rect">
            <a:avLst/>
          </a:prstGeom>
        </p:spPr>
        <p:txBody>
          <a:bodyPr wrap="none" lIns="0" tIns="0" rIns="0" bIns="0">
            <a:spAutoFit/>
          </a:bodyPr>
          <a:lstStyle/>
          <a:p>
            <a:r>
              <a:rPr lang="en-US" sz="3600" b="1" i="0" u="none" strike="noStrike" dirty="0">
                <a:solidFill>
                  <a:srgbClr val="0053A1"/>
                </a:solidFill>
                <a:effectLst/>
              </a:rPr>
              <a:t>Agenda</a:t>
            </a:r>
            <a:endParaRPr lang="en-US" sz="3204" b="1" dirty="0">
              <a:solidFill>
                <a:srgbClr val="0070C0"/>
              </a:solidFill>
              <a:latin typeface="Calibri-Bold"/>
            </a:endParaRPr>
          </a:p>
        </p:txBody>
      </p:sp>
      <p:pic>
        <p:nvPicPr>
          <p:cNvPr id="7" name="Picture 6" descr="Logo&#10;&#10;Description automatically generated">
            <a:extLst>
              <a:ext uri="{FF2B5EF4-FFF2-40B4-BE49-F238E27FC236}">
                <a16:creationId xmlns:a16="http://schemas.microsoft.com/office/drawing/2014/main" id="{D73A365A-2B25-FC88-8A50-0FDCDD55C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351" y="5782001"/>
            <a:ext cx="2979408" cy="1663503"/>
          </a:xfrm>
          <a:prstGeom prst="rect">
            <a:avLst/>
          </a:prstGeom>
        </p:spPr>
      </p:pic>
      <p:sp>
        <p:nvSpPr>
          <p:cNvPr id="8" name="Freeform 348">
            <a:extLst>
              <a:ext uri="{FF2B5EF4-FFF2-40B4-BE49-F238E27FC236}">
                <a16:creationId xmlns:a16="http://schemas.microsoft.com/office/drawing/2014/main" id="{B8239496-46D1-941C-D4A6-28FFC009AD0C}"/>
              </a:ext>
            </a:extLst>
          </p:cNvPr>
          <p:cNvSpPr/>
          <p:nvPr/>
        </p:nvSpPr>
        <p:spPr>
          <a:xfrm>
            <a:off x="375682" y="6085427"/>
            <a:ext cx="260452" cy="255042"/>
          </a:xfrm>
          <a:custGeom>
            <a:avLst/>
            <a:gdLst/>
            <a:ahLst/>
            <a:cxnLst/>
            <a:rect l="0" t="0" r="0" b="0"/>
            <a:pathLst>
              <a:path w="260451" h="255041">
                <a:moveTo>
                  <a:pt x="260451" y="250469"/>
                </a:moveTo>
                <a:cubicBezTo>
                  <a:pt x="121221" y="255041"/>
                  <a:pt x="4674" y="145542"/>
                  <a:pt x="114" y="5893"/>
                </a:cubicBezTo>
                <a:cubicBezTo>
                  <a:pt x="51" y="3924"/>
                  <a:pt x="13" y="1969"/>
                  <a:pt x="0" y="0"/>
                </a:cubicBez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9" name="Freeform 351">
            <a:extLst>
              <a:ext uri="{FF2B5EF4-FFF2-40B4-BE49-F238E27FC236}">
                <a16:creationId xmlns:a16="http://schemas.microsoft.com/office/drawing/2014/main" id="{B90206BB-9631-BD86-7BE7-6D27F4744C3C}"/>
              </a:ext>
            </a:extLst>
          </p:cNvPr>
          <p:cNvSpPr/>
          <p:nvPr/>
        </p:nvSpPr>
        <p:spPr>
          <a:xfrm>
            <a:off x="764" y="645414"/>
            <a:ext cx="765175" cy="0"/>
          </a:xfrm>
          <a:custGeom>
            <a:avLst/>
            <a:gdLst/>
            <a:ahLst/>
            <a:cxnLst/>
            <a:rect l="0" t="0" r="0" b="0"/>
            <a:pathLst>
              <a:path w="765175">
                <a:moveTo>
                  <a:pt x="765175" y="0"/>
                </a:moveTo>
                <a:lnTo>
                  <a:pt x="0" y="0"/>
                </a:lnTo>
              </a:path>
            </a:pathLst>
          </a:custGeom>
          <a:noFill/>
          <a:ln w="28955" cap="flat" cmpd="sng">
            <a:solidFill>
              <a:srgbClr val="222845">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11590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378FB3-7215-2E30-6F2A-FC6D4A0FC14F}"/>
              </a:ext>
            </a:extLst>
          </p:cNvPr>
          <p:cNvSpPr>
            <a:spLocks noGrp="1"/>
          </p:cNvSpPr>
          <p:nvPr>
            <p:ph idx="1"/>
          </p:nvPr>
        </p:nvSpPr>
        <p:spPr/>
        <p:txBody>
          <a:bodyPr/>
          <a:lstStyle/>
          <a:p>
            <a:r>
              <a:rPr lang="en-US" b="0" i="0" u="none" strike="noStrike" dirty="0">
                <a:solidFill>
                  <a:srgbClr val="000000"/>
                </a:solidFill>
                <a:effectLst/>
                <a:latin typeface="YAD7Q9NigKI 0"/>
              </a:rPr>
              <a:t>Employer-based benefit program. </a:t>
            </a:r>
            <a:endParaRPr lang="en-US" dirty="0">
              <a:solidFill>
                <a:srgbClr val="000000"/>
              </a:solidFill>
              <a:effectLst/>
              <a:latin typeface="YAD7Q9NigKI 0"/>
            </a:endParaRPr>
          </a:p>
          <a:p>
            <a:r>
              <a:rPr lang="en-US" b="0" i="0" u="none" strike="noStrike" dirty="0">
                <a:solidFill>
                  <a:srgbClr val="000000"/>
                </a:solidFill>
                <a:effectLst/>
                <a:latin typeface="YAD7Q9NigKI 0"/>
              </a:rPr>
              <a:t>Uses the SEPTA Key card.</a:t>
            </a:r>
            <a:endParaRPr lang="en-US" dirty="0">
              <a:solidFill>
                <a:srgbClr val="000000"/>
              </a:solidFill>
              <a:effectLst/>
              <a:latin typeface="YAD7Q9NigKI 0"/>
            </a:endParaRPr>
          </a:p>
          <a:p>
            <a:r>
              <a:rPr lang="en-US" b="0" i="0" u="none" strike="noStrike" dirty="0">
                <a:solidFill>
                  <a:srgbClr val="000000"/>
                </a:solidFill>
                <a:effectLst/>
                <a:latin typeface="YAD7Q9NigKI 0"/>
              </a:rPr>
              <a:t>"All Access"- Anywhere SEPTA Monthly Pass</a:t>
            </a:r>
            <a:endParaRPr lang="en-US" dirty="0">
              <a:solidFill>
                <a:srgbClr val="000000"/>
              </a:solidFill>
              <a:effectLst/>
              <a:latin typeface="YAD7Q9NigKI 0"/>
            </a:endParaRPr>
          </a:p>
          <a:p>
            <a:pPr lvl="1"/>
            <a:r>
              <a:rPr lang="en-US" b="0" i="0" u="none" strike="noStrike" dirty="0">
                <a:solidFill>
                  <a:srgbClr val="000000"/>
                </a:solidFill>
                <a:effectLst/>
                <a:latin typeface="YAD7Q9NigKI 0"/>
              </a:rPr>
              <a:t>Ride allotment can be used on all Regional Rail Zones (1 to Anywhere)</a:t>
            </a:r>
            <a:r>
              <a:rPr lang="en-US" dirty="0">
                <a:solidFill>
                  <a:srgbClr val="000000"/>
                </a:solidFill>
                <a:latin typeface="YAD7Q9NigKI 0"/>
              </a:rPr>
              <a:t> </a:t>
            </a:r>
            <a:r>
              <a:rPr lang="en-US" b="0" i="0" u="none" strike="noStrike" dirty="0">
                <a:solidFill>
                  <a:srgbClr val="000000"/>
                </a:solidFill>
                <a:effectLst/>
                <a:latin typeface="YAD7Q9NigKI 0"/>
              </a:rPr>
              <a:t>SEPTA Transit (Market-Frankford Line, Broad Street Line, Norristown High-Speed Line, CCT, and city and suburban buses and trolleys.)</a:t>
            </a:r>
            <a:endParaRPr lang="en-US" dirty="0">
              <a:solidFill>
                <a:srgbClr val="000000"/>
              </a:solidFill>
              <a:effectLst/>
              <a:latin typeface="YAD7Q9NigKI 0"/>
            </a:endParaRPr>
          </a:p>
          <a:p>
            <a:endParaRPr lang="en-US" dirty="0"/>
          </a:p>
        </p:txBody>
      </p:sp>
      <p:sp>
        <p:nvSpPr>
          <p:cNvPr id="4" name="Freeform 349">
            <a:extLst>
              <a:ext uri="{FF2B5EF4-FFF2-40B4-BE49-F238E27FC236}">
                <a16:creationId xmlns:a16="http://schemas.microsoft.com/office/drawing/2014/main" id="{AB4DBD30-413D-C272-BBCF-B537130EAAF5}"/>
              </a:ext>
            </a:extLst>
          </p:cNvPr>
          <p:cNvSpPr/>
          <p:nvPr/>
        </p:nvSpPr>
        <p:spPr>
          <a:xfrm>
            <a:off x="607315" y="6336031"/>
            <a:ext cx="11585575" cy="0"/>
          </a:xfrm>
          <a:custGeom>
            <a:avLst/>
            <a:gdLst/>
            <a:ahLst/>
            <a:cxnLst/>
            <a:rect l="0" t="0" r="0" b="0"/>
            <a:pathLst>
              <a:path w="11585575">
                <a:moveTo>
                  <a:pt x="0" y="0"/>
                </a:moveTo>
                <a:lnTo>
                  <a:pt x="11585575" y="0"/>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5" name="Freeform 350">
            <a:extLst>
              <a:ext uri="{FF2B5EF4-FFF2-40B4-BE49-F238E27FC236}">
                <a16:creationId xmlns:a16="http://schemas.microsoft.com/office/drawing/2014/main" id="{FEA52257-6859-3AB9-AF23-079E801AE15A}"/>
              </a:ext>
            </a:extLst>
          </p:cNvPr>
          <p:cNvSpPr/>
          <p:nvPr/>
        </p:nvSpPr>
        <p:spPr>
          <a:xfrm>
            <a:off x="375666" y="762"/>
            <a:ext cx="0" cy="6084697"/>
          </a:xfrm>
          <a:custGeom>
            <a:avLst/>
            <a:gdLst/>
            <a:ahLst/>
            <a:cxnLst/>
            <a:rect l="0" t="0" r="0" b="0"/>
            <a:pathLst>
              <a:path h="6084696">
                <a:moveTo>
                  <a:pt x="0" y="0"/>
                </a:moveTo>
                <a:lnTo>
                  <a:pt x="0" y="6084696"/>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6" name="Rectangle 370">
            <a:extLst>
              <a:ext uri="{FF2B5EF4-FFF2-40B4-BE49-F238E27FC236}">
                <a16:creationId xmlns:a16="http://schemas.microsoft.com/office/drawing/2014/main" id="{B91A5193-FFDE-0322-FE39-A084ABF9837C}"/>
              </a:ext>
            </a:extLst>
          </p:cNvPr>
          <p:cNvSpPr/>
          <p:nvPr/>
        </p:nvSpPr>
        <p:spPr>
          <a:xfrm>
            <a:off x="929640" y="225197"/>
            <a:ext cx="5976316" cy="553998"/>
          </a:xfrm>
          <a:prstGeom prst="rect">
            <a:avLst/>
          </a:prstGeom>
        </p:spPr>
        <p:txBody>
          <a:bodyPr wrap="none" lIns="0" tIns="0" rIns="0" bIns="0">
            <a:spAutoFit/>
          </a:bodyPr>
          <a:lstStyle/>
          <a:p>
            <a:r>
              <a:rPr lang="en-US" sz="3600" b="1" i="0" u="none" strike="noStrike" dirty="0">
                <a:solidFill>
                  <a:srgbClr val="0053A1"/>
                </a:solidFill>
                <a:effectLst/>
              </a:rPr>
              <a:t>What is SEPTA Key Advantage? </a:t>
            </a:r>
            <a:endParaRPr lang="en-US" sz="3204" b="1" dirty="0">
              <a:solidFill>
                <a:srgbClr val="0070C0"/>
              </a:solidFill>
              <a:latin typeface="Calibri-Bold"/>
            </a:endParaRPr>
          </a:p>
        </p:txBody>
      </p:sp>
      <p:pic>
        <p:nvPicPr>
          <p:cNvPr id="7" name="Picture 6" descr="Logo&#10;&#10;Description automatically generated">
            <a:extLst>
              <a:ext uri="{FF2B5EF4-FFF2-40B4-BE49-F238E27FC236}">
                <a16:creationId xmlns:a16="http://schemas.microsoft.com/office/drawing/2014/main" id="{D73A365A-2B25-FC88-8A50-0FDCDD55C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351" y="5782001"/>
            <a:ext cx="2979408" cy="1663503"/>
          </a:xfrm>
          <a:prstGeom prst="rect">
            <a:avLst/>
          </a:prstGeom>
        </p:spPr>
      </p:pic>
      <p:sp>
        <p:nvSpPr>
          <p:cNvPr id="8" name="Freeform 348">
            <a:extLst>
              <a:ext uri="{FF2B5EF4-FFF2-40B4-BE49-F238E27FC236}">
                <a16:creationId xmlns:a16="http://schemas.microsoft.com/office/drawing/2014/main" id="{B8239496-46D1-941C-D4A6-28FFC009AD0C}"/>
              </a:ext>
            </a:extLst>
          </p:cNvPr>
          <p:cNvSpPr/>
          <p:nvPr/>
        </p:nvSpPr>
        <p:spPr>
          <a:xfrm>
            <a:off x="375682" y="6085427"/>
            <a:ext cx="260452" cy="255042"/>
          </a:xfrm>
          <a:custGeom>
            <a:avLst/>
            <a:gdLst/>
            <a:ahLst/>
            <a:cxnLst/>
            <a:rect l="0" t="0" r="0" b="0"/>
            <a:pathLst>
              <a:path w="260451" h="255041">
                <a:moveTo>
                  <a:pt x="260451" y="250469"/>
                </a:moveTo>
                <a:cubicBezTo>
                  <a:pt x="121221" y="255041"/>
                  <a:pt x="4674" y="145542"/>
                  <a:pt x="114" y="5893"/>
                </a:cubicBezTo>
                <a:cubicBezTo>
                  <a:pt x="51" y="3924"/>
                  <a:pt x="13" y="1969"/>
                  <a:pt x="0" y="0"/>
                </a:cubicBez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9" name="Freeform 351">
            <a:extLst>
              <a:ext uri="{FF2B5EF4-FFF2-40B4-BE49-F238E27FC236}">
                <a16:creationId xmlns:a16="http://schemas.microsoft.com/office/drawing/2014/main" id="{B90206BB-9631-BD86-7BE7-6D27F4744C3C}"/>
              </a:ext>
            </a:extLst>
          </p:cNvPr>
          <p:cNvSpPr/>
          <p:nvPr/>
        </p:nvSpPr>
        <p:spPr>
          <a:xfrm>
            <a:off x="764" y="645414"/>
            <a:ext cx="765175" cy="0"/>
          </a:xfrm>
          <a:custGeom>
            <a:avLst/>
            <a:gdLst/>
            <a:ahLst/>
            <a:cxnLst/>
            <a:rect l="0" t="0" r="0" b="0"/>
            <a:pathLst>
              <a:path w="765175">
                <a:moveTo>
                  <a:pt x="765175" y="0"/>
                </a:moveTo>
                <a:lnTo>
                  <a:pt x="0" y="0"/>
                </a:lnTo>
              </a:path>
            </a:pathLst>
          </a:custGeom>
          <a:noFill/>
          <a:ln w="28955" cap="flat" cmpd="sng">
            <a:solidFill>
              <a:srgbClr val="222845">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23526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378FB3-7215-2E30-6F2A-FC6D4A0FC14F}"/>
              </a:ext>
            </a:extLst>
          </p:cNvPr>
          <p:cNvSpPr>
            <a:spLocks noGrp="1"/>
          </p:cNvSpPr>
          <p:nvPr>
            <p:ph idx="1"/>
          </p:nvPr>
        </p:nvSpPr>
        <p:spPr>
          <a:xfrm>
            <a:off x="838200" y="1825625"/>
            <a:ext cx="10515600" cy="1102211"/>
          </a:xfrm>
        </p:spPr>
        <p:txBody>
          <a:bodyPr/>
          <a:lstStyle/>
          <a:p>
            <a:pPr marL="0" indent="0">
              <a:buNone/>
            </a:pPr>
            <a:r>
              <a:rPr lang="en-US" b="0" i="0" u="none" strike="noStrike" dirty="0">
                <a:solidFill>
                  <a:srgbClr val="000000"/>
                </a:solidFill>
                <a:effectLst/>
                <a:latin typeface="YAD7Q9NigKI 0"/>
              </a:rPr>
              <a:t>SEPTA Key Advantage is available to all employers within SEPTA’s service region.</a:t>
            </a:r>
            <a:r>
              <a:rPr lang="en-US" dirty="0">
                <a:solidFill>
                  <a:srgbClr val="000000"/>
                </a:solidFill>
                <a:latin typeface="YAD7Q9NigKI 0"/>
              </a:rPr>
              <a:t> </a:t>
            </a:r>
            <a:r>
              <a:rPr lang="en-US" b="0" i="0" u="none" strike="noStrike" dirty="0">
                <a:solidFill>
                  <a:srgbClr val="000000"/>
                </a:solidFill>
                <a:effectLst/>
                <a:latin typeface="YAD7Q9NigKI 0"/>
              </a:rPr>
              <a:t>Program rollout will occur in three stages or tiers:</a:t>
            </a:r>
            <a:endParaRPr lang="en-US" dirty="0">
              <a:solidFill>
                <a:srgbClr val="000000"/>
              </a:solidFill>
              <a:effectLst/>
              <a:latin typeface="YAD7Q9NigKI 0"/>
            </a:endParaRPr>
          </a:p>
          <a:p>
            <a:pPr marL="0" indent="0">
              <a:buNone/>
            </a:pPr>
            <a:endParaRPr lang="en-US" dirty="0"/>
          </a:p>
        </p:txBody>
      </p:sp>
      <p:sp>
        <p:nvSpPr>
          <p:cNvPr id="4" name="Freeform 349">
            <a:extLst>
              <a:ext uri="{FF2B5EF4-FFF2-40B4-BE49-F238E27FC236}">
                <a16:creationId xmlns:a16="http://schemas.microsoft.com/office/drawing/2014/main" id="{AB4DBD30-413D-C272-BBCF-B537130EAAF5}"/>
              </a:ext>
            </a:extLst>
          </p:cNvPr>
          <p:cNvSpPr/>
          <p:nvPr/>
        </p:nvSpPr>
        <p:spPr>
          <a:xfrm>
            <a:off x="607315" y="6336031"/>
            <a:ext cx="11585575" cy="0"/>
          </a:xfrm>
          <a:custGeom>
            <a:avLst/>
            <a:gdLst/>
            <a:ahLst/>
            <a:cxnLst/>
            <a:rect l="0" t="0" r="0" b="0"/>
            <a:pathLst>
              <a:path w="11585575">
                <a:moveTo>
                  <a:pt x="0" y="0"/>
                </a:moveTo>
                <a:lnTo>
                  <a:pt x="11585575" y="0"/>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5" name="Freeform 350">
            <a:extLst>
              <a:ext uri="{FF2B5EF4-FFF2-40B4-BE49-F238E27FC236}">
                <a16:creationId xmlns:a16="http://schemas.microsoft.com/office/drawing/2014/main" id="{FEA52257-6859-3AB9-AF23-079E801AE15A}"/>
              </a:ext>
            </a:extLst>
          </p:cNvPr>
          <p:cNvSpPr/>
          <p:nvPr/>
        </p:nvSpPr>
        <p:spPr>
          <a:xfrm>
            <a:off x="375666" y="762"/>
            <a:ext cx="0" cy="6084697"/>
          </a:xfrm>
          <a:custGeom>
            <a:avLst/>
            <a:gdLst/>
            <a:ahLst/>
            <a:cxnLst/>
            <a:rect l="0" t="0" r="0" b="0"/>
            <a:pathLst>
              <a:path h="6084696">
                <a:moveTo>
                  <a:pt x="0" y="0"/>
                </a:moveTo>
                <a:lnTo>
                  <a:pt x="0" y="6084696"/>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6" name="Rectangle 370">
            <a:extLst>
              <a:ext uri="{FF2B5EF4-FFF2-40B4-BE49-F238E27FC236}">
                <a16:creationId xmlns:a16="http://schemas.microsoft.com/office/drawing/2014/main" id="{B91A5193-FFDE-0322-FE39-A084ABF9837C}"/>
              </a:ext>
            </a:extLst>
          </p:cNvPr>
          <p:cNvSpPr/>
          <p:nvPr/>
        </p:nvSpPr>
        <p:spPr>
          <a:xfrm>
            <a:off x="929640" y="225197"/>
            <a:ext cx="7100534" cy="553998"/>
          </a:xfrm>
          <a:prstGeom prst="rect">
            <a:avLst/>
          </a:prstGeom>
        </p:spPr>
        <p:txBody>
          <a:bodyPr wrap="none" lIns="0" tIns="0" rIns="0" bIns="0">
            <a:spAutoFit/>
          </a:bodyPr>
          <a:lstStyle/>
          <a:p>
            <a:r>
              <a:rPr lang="en-US" sz="3600" b="1" i="0" u="none" strike="noStrike" dirty="0">
                <a:solidFill>
                  <a:srgbClr val="0053A1"/>
                </a:solidFill>
                <a:effectLst/>
              </a:rPr>
              <a:t>What is SEPTA Key Advantage? Cont. </a:t>
            </a:r>
            <a:endParaRPr lang="en-US" sz="3204" b="1" dirty="0">
              <a:solidFill>
                <a:srgbClr val="0070C0"/>
              </a:solidFill>
              <a:latin typeface="Calibri-Bold"/>
            </a:endParaRPr>
          </a:p>
        </p:txBody>
      </p:sp>
      <p:pic>
        <p:nvPicPr>
          <p:cNvPr id="7" name="Picture 6" descr="Logo&#10;&#10;Description automatically generated">
            <a:extLst>
              <a:ext uri="{FF2B5EF4-FFF2-40B4-BE49-F238E27FC236}">
                <a16:creationId xmlns:a16="http://schemas.microsoft.com/office/drawing/2014/main" id="{D73A365A-2B25-FC88-8A50-0FDCDD55C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351" y="5782001"/>
            <a:ext cx="2979408" cy="1663503"/>
          </a:xfrm>
          <a:prstGeom prst="rect">
            <a:avLst/>
          </a:prstGeom>
        </p:spPr>
      </p:pic>
      <p:sp>
        <p:nvSpPr>
          <p:cNvPr id="8" name="Freeform 348">
            <a:extLst>
              <a:ext uri="{FF2B5EF4-FFF2-40B4-BE49-F238E27FC236}">
                <a16:creationId xmlns:a16="http://schemas.microsoft.com/office/drawing/2014/main" id="{B8239496-46D1-941C-D4A6-28FFC009AD0C}"/>
              </a:ext>
            </a:extLst>
          </p:cNvPr>
          <p:cNvSpPr/>
          <p:nvPr/>
        </p:nvSpPr>
        <p:spPr>
          <a:xfrm>
            <a:off x="375682" y="6085427"/>
            <a:ext cx="260452" cy="255042"/>
          </a:xfrm>
          <a:custGeom>
            <a:avLst/>
            <a:gdLst/>
            <a:ahLst/>
            <a:cxnLst/>
            <a:rect l="0" t="0" r="0" b="0"/>
            <a:pathLst>
              <a:path w="260451" h="255041">
                <a:moveTo>
                  <a:pt x="260451" y="250469"/>
                </a:moveTo>
                <a:cubicBezTo>
                  <a:pt x="121221" y="255041"/>
                  <a:pt x="4674" y="145542"/>
                  <a:pt x="114" y="5893"/>
                </a:cubicBezTo>
                <a:cubicBezTo>
                  <a:pt x="51" y="3924"/>
                  <a:pt x="13" y="1969"/>
                  <a:pt x="0" y="0"/>
                </a:cubicBez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9" name="Freeform 351">
            <a:extLst>
              <a:ext uri="{FF2B5EF4-FFF2-40B4-BE49-F238E27FC236}">
                <a16:creationId xmlns:a16="http://schemas.microsoft.com/office/drawing/2014/main" id="{B90206BB-9631-BD86-7BE7-6D27F4744C3C}"/>
              </a:ext>
            </a:extLst>
          </p:cNvPr>
          <p:cNvSpPr/>
          <p:nvPr/>
        </p:nvSpPr>
        <p:spPr>
          <a:xfrm>
            <a:off x="764" y="645414"/>
            <a:ext cx="765175" cy="0"/>
          </a:xfrm>
          <a:custGeom>
            <a:avLst/>
            <a:gdLst/>
            <a:ahLst/>
            <a:cxnLst/>
            <a:rect l="0" t="0" r="0" b="0"/>
            <a:pathLst>
              <a:path w="765175">
                <a:moveTo>
                  <a:pt x="765175" y="0"/>
                </a:moveTo>
                <a:lnTo>
                  <a:pt x="0" y="0"/>
                </a:lnTo>
              </a:path>
            </a:pathLst>
          </a:custGeom>
          <a:noFill/>
          <a:ln w="28955" cap="flat" cmpd="sng">
            <a:solidFill>
              <a:srgbClr val="222845">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2" name="Rectangle 370">
            <a:extLst>
              <a:ext uri="{FF2B5EF4-FFF2-40B4-BE49-F238E27FC236}">
                <a16:creationId xmlns:a16="http://schemas.microsoft.com/office/drawing/2014/main" id="{95FBFE24-E3C6-825E-4C62-B80AC2CDD07A}"/>
              </a:ext>
            </a:extLst>
          </p:cNvPr>
          <p:cNvSpPr/>
          <p:nvPr/>
        </p:nvSpPr>
        <p:spPr>
          <a:xfrm>
            <a:off x="929640" y="926150"/>
            <a:ext cx="1050288" cy="553998"/>
          </a:xfrm>
          <a:prstGeom prst="rect">
            <a:avLst/>
          </a:prstGeom>
        </p:spPr>
        <p:txBody>
          <a:bodyPr wrap="none" lIns="0" tIns="0" rIns="0" bIns="0">
            <a:spAutoFit/>
          </a:bodyPr>
          <a:lstStyle/>
          <a:p>
            <a:r>
              <a:rPr lang="en-US" sz="3600" b="1" i="0" u="none" strike="noStrike" dirty="0">
                <a:solidFill>
                  <a:srgbClr val="0053A1"/>
                </a:solidFill>
                <a:effectLst/>
              </a:rPr>
              <a:t>TIERS</a:t>
            </a:r>
            <a:endParaRPr lang="en-US" sz="3204" b="1" dirty="0">
              <a:solidFill>
                <a:srgbClr val="0070C0"/>
              </a:solidFill>
              <a:latin typeface="Calibri-Bold"/>
            </a:endParaRPr>
          </a:p>
        </p:txBody>
      </p:sp>
      <p:graphicFrame>
        <p:nvGraphicFramePr>
          <p:cNvPr id="10" name="Table 10">
            <a:extLst>
              <a:ext uri="{FF2B5EF4-FFF2-40B4-BE49-F238E27FC236}">
                <a16:creationId xmlns:a16="http://schemas.microsoft.com/office/drawing/2014/main" id="{755A873A-2DEA-5094-2AEC-15907F45FAB9}"/>
              </a:ext>
            </a:extLst>
          </p:cNvPr>
          <p:cNvGraphicFramePr>
            <a:graphicFrameLocks noGrp="1"/>
          </p:cNvGraphicFramePr>
          <p:nvPr>
            <p:extLst>
              <p:ext uri="{D42A27DB-BD31-4B8C-83A1-F6EECF244321}">
                <p14:modId xmlns:p14="http://schemas.microsoft.com/office/powerpoint/2010/main" val="157461000"/>
              </p:ext>
            </p:extLst>
          </p:nvPr>
        </p:nvGraphicFramePr>
        <p:xfrm>
          <a:off x="1591701" y="3169697"/>
          <a:ext cx="8871144" cy="2112369"/>
        </p:xfrm>
        <a:graphic>
          <a:graphicData uri="http://schemas.openxmlformats.org/drawingml/2006/table">
            <a:tbl>
              <a:tblPr firstRow="1" bandRow="1">
                <a:tableStyleId>{5C22544A-7EE6-4342-B048-85BDC9FD1C3A}</a:tableStyleId>
              </a:tblPr>
              <a:tblGrid>
                <a:gridCol w="2957048">
                  <a:extLst>
                    <a:ext uri="{9D8B030D-6E8A-4147-A177-3AD203B41FA5}">
                      <a16:colId xmlns:a16="http://schemas.microsoft.com/office/drawing/2014/main" val="1259237778"/>
                    </a:ext>
                  </a:extLst>
                </a:gridCol>
                <a:gridCol w="2957048">
                  <a:extLst>
                    <a:ext uri="{9D8B030D-6E8A-4147-A177-3AD203B41FA5}">
                      <a16:colId xmlns:a16="http://schemas.microsoft.com/office/drawing/2014/main" val="4048026816"/>
                    </a:ext>
                  </a:extLst>
                </a:gridCol>
                <a:gridCol w="2957048">
                  <a:extLst>
                    <a:ext uri="{9D8B030D-6E8A-4147-A177-3AD203B41FA5}">
                      <a16:colId xmlns:a16="http://schemas.microsoft.com/office/drawing/2014/main" val="2561792079"/>
                    </a:ext>
                  </a:extLst>
                </a:gridCol>
              </a:tblGrid>
              <a:tr h="869799">
                <a:tc>
                  <a:txBody>
                    <a:bodyPr/>
                    <a:lstStyle/>
                    <a:p>
                      <a:r>
                        <a:rPr lang="en-US" dirty="0"/>
                        <a:t>Tier 1: Currently Enrolling</a:t>
                      </a:r>
                    </a:p>
                  </a:txBody>
                  <a:tcPr/>
                </a:tc>
                <a:tc>
                  <a:txBody>
                    <a:bodyPr/>
                    <a:lstStyle/>
                    <a:p>
                      <a:r>
                        <a:rPr lang="en-US" dirty="0"/>
                        <a:t>Tier 2: Starting January 1</a:t>
                      </a:r>
                      <a:r>
                        <a:rPr lang="en-US" baseline="30000" dirty="0"/>
                        <a:t>st</a:t>
                      </a:r>
                      <a:r>
                        <a:rPr lang="en-US" dirty="0"/>
                        <a:t>, 2023</a:t>
                      </a:r>
                    </a:p>
                  </a:txBody>
                  <a:tcPr/>
                </a:tc>
                <a:tc>
                  <a:txBody>
                    <a:bodyPr/>
                    <a:lstStyle/>
                    <a:p>
                      <a:r>
                        <a:rPr lang="en-US" dirty="0"/>
                        <a:t>Tier 3: Spring of 2023</a:t>
                      </a:r>
                    </a:p>
                  </a:txBody>
                  <a:tcPr/>
                </a:tc>
                <a:extLst>
                  <a:ext uri="{0D108BD9-81ED-4DB2-BD59-A6C34878D82A}">
                    <a16:rowId xmlns:a16="http://schemas.microsoft.com/office/drawing/2014/main" val="109271432"/>
                  </a:ext>
                </a:extLst>
              </a:tr>
              <a:tr h="1242570">
                <a:tc>
                  <a:txBody>
                    <a:bodyPr/>
                    <a:lstStyle/>
                    <a:p>
                      <a:r>
                        <a:rPr lang="en-US" dirty="0"/>
                        <a:t>Large companies with 500 or more eligible employees</a:t>
                      </a:r>
                    </a:p>
                  </a:txBody>
                  <a:tcPr/>
                </a:tc>
                <a:tc>
                  <a:txBody>
                    <a:bodyPr/>
                    <a:lstStyle/>
                    <a:p>
                      <a:r>
                        <a:rPr lang="en-US" dirty="0"/>
                        <a:t>Mid-sized companies with 50-499 eligible employees</a:t>
                      </a:r>
                    </a:p>
                  </a:txBody>
                  <a:tcPr/>
                </a:tc>
                <a:tc>
                  <a:txBody>
                    <a:bodyPr/>
                    <a:lstStyle/>
                    <a:p>
                      <a:r>
                        <a:rPr lang="en-US" dirty="0"/>
                        <a:t>Small businesses with less than 50 eligible employees.</a:t>
                      </a:r>
                    </a:p>
                  </a:txBody>
                  <a:tcPr/>
                </a:tc>
                <a:extLst>
                  <a:ext uri="{0D108BD9-81ED-4DB2-BD59-A6C34878D82A}">
                    <a16:rowId xmlns:a16="http://schemas.microsoft.com/office/drawing/2014/main" val="1844331040"/>
                  </a:ext>
                </a:extLst>
              </a:tr>
            </a:tbl>
          </a:graphicData>
        </a:graphic>
      </p:graphicFrame>
    </p:spTree>
    <p:extLst>
      <p:ext uri="{BB962C8B-B14F-4D97-AF65-F5344CB8AC3E}">
        <p14:creationId xmlns:p14="http://schemas.microsoft.com/office/powerpoint/2010/main" val="217701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378FB3-7215-2E30-6F2A-FC6D4A0FC14F}"/>
              </a:ext>
            </a:extLst>
          </p:cNvPr>
          <p:cNvSpPr>
            <a:spLocks noGrp="1"/>
          </p:cNvSpPr>
          <p:nvPr>
            <p:ph idx="1"/>
          </p:nvPr>
        </p:nvSpPr>
        <p:spPr>
          <a:xfrm>
            <a:off x="929640" y="1237943"/>
            <a:ext cx="10515600" cy="1663502"/>
          </a:xfrm>
        </p:spPr>
        <p:txBody>
          <a:bodyPr>
            <a:normAutofit/>
          </a:bodyPr>
          <a:lstStyle/>
          <a:p>
            <a:pPr marL="0" indent="0">
              <a:buNone/>
            </a:pPr>
            <a:r>
              <a:rPr lang="en-US" sz="2400" b="0" i="0" u="none" strike="noStrike" dirty="0">
                <a:solidFill>
                  <a:srgbClr val="000000"/>
                </a:solidFill>
                <a:effectLst/>
              </a:rPr>
              <a:t>This is not an opt-in program. Participating employers must cover and include all eligible employees. Employers may choose the employee population that they wish to cover based on the following categorical criteria:</a:t>
            </a:r>
            <a:r>
              <a:rPr lang="en-US" sz="2400" dirty="0"/>
              <a:t> </a:t>
            </a:r>
          </a:p>
        </p:txBody>
      </p:sp>
      <p:sp>
        <p:nvSpPr>
          <p:cNvPr id="4" name="Freeform 349">
            <a:extLst>
              <a:ext uri="{FF2B5EF4-FFF2-40B4-BE49-F238E27FC236}">
                <a16:creationId xmlns:a16="http://schemas.microsoft.com/office/drawing/2014/main" id="{AB4DBD30-413D-C272-BBCF-B537130EAAF5}"/>
              </a:ext>
            </a:extLst>
          </p:cNvPr>
          <p:cNvSpPr/>
          <p:nvPr/>
        </p:nvSpPr>
        <p:spPr>
          <a:xfrm>
            <a:off x="607315" y="6336031"/>
            <a:ext cx="11585575" cy="0"/>
          </a:xfrm>
          <a:custGeom>
            <a:avLst/>
            <a:gdLst/>
            <a:ahLst/>
            <a:cxnLst/>
            <a:rect l="0" t="0" r="0" b="0"/>
            <a:pathLst>
              <a:path w="11585575">
                <a:moveTo>
                  <a:pt x="0" y="0"/>
                </a:moveTo>
                <a:lnTo>
                  <a:pt x="11585575" y="0"/>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5" name="Freeform 350">
            <a:extLst>
              <a:ext uri="{FF2B5EF4-FFF2-40B4-BE49-F238E27FC236}">
                <a16:creationId xmlns:a16="http://schemas.microsoft.com/office/drawing/2014/main" id="{FEA52257-6859-3AB9-AF23-079E801AE15A}"/>
              </a:ext>
            </a:extLst>
          </p:cNvPr>
          <p:cNvSpPr/>
          <p:nvPr/>
        </p:nvSpPr>
        <p:spPr>
          <a:xfrm>
            <a:off x="375666" y="762"/>
            <a:ext cx="0" cy="6084697"/>
          </a:xfrm>
          <a:custGeom>
            <a:avLst/>
            <a:gdLst/>
            <a:ahLst/>
            <a:cxnLst/>
            <a:rect l="0" t="0" r="0" b="0"/>
            <a:pathLst>
              <a:path h="6084696">
                <a:moveTo>
                  <a:pt x="0" y="0"/>
                </a:moveTo>
                <a:lnTo>
                  <a:pt x="0" y="6084696"/>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6" name="Rectangle 370">
            <a:extLst>
              <a:ext uri="{FF2B5EF4-FFF2-40B4-BE49-F238E27FC236}">
                <a16:creationId xmlns:a16="http://schemas.microsoft.com/office/drawing/2014/main" id="{B91A5193-FFDE-0322-FE39-A084ABF9837C}"/>
              </a:ext>
            </a:extLst>
          </p:cNvPr>
          <p:cNvSpPr/>
          <p:nvPr/>
        </p:nvSpPr>
        <p:spPr>
          <a:xfrm>
            <a:off x="929640" y="225197"/>
            <a:ext cx="3983591" cy="553998"/>
          </a:xfrm>
          <a:prstGeom prst="rect">
            <a:avLst/>
          </a:prstGeom>
        </p:spPr>
        <p:txBody>
          <a:bodyPr wrap="none" lIns="0" tIns="0" rIns="0" bIns="0">
            <a:spAutoFit/>
          </a:bodyPr>
          <a:lstStyle/>
          <a:p>
            <a:r>
              <a:rPr lang="en-US" sz="3600" b="1" i="0" u="none" strike="noStrike" dirty="0">
                <a:solidFill>
                  <a:srgbClr val="0053A1"/>
                </a:solidFill>
                <a:effectLst/>
              </a:rPr>
              <a:t>Employee Eligibility:</a:t>
            </a:r>
            <a:endParaRPr lang="en-US" sz="3204" b="1" dirty="0">
              <a:solidFill>
                <a:srgbClr val="0070C0"/>
              </a:solidFill>
              <a:latin typeface="Calibri-Bold"/>
            </a:endParaRPr>
          </a:p>
        </p:txBody>
      </p:sp>
      <p:pic>
        <p:nvPicPr>
          <p:cNvPr id="7" name="Picture 6" descr="Logo&#10;&#10;Description automatically generated">
            <a:extLst>
              <a:ext uri="{FF2B5EF4-FFF2-40B4-BE49-F238E27FC236}">
                <a16:creationId xmlns:a16="http://schemas.microsoft.com/office/drawing/2014/main" id="{D73A365A-2B25-FC88-8A50-0FDCDD55C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351" y="5782001"/>
            <a:ext cx="2979408" cy="1663503"/>
          </a:xfrm>
          <a:prstGeom prst="rect">
            <a:avLst/>
          </a:prstGeom>
        </p:spPr>
      </p:pic>
      <p:sp>
        <p:nvSpPr>
          <p:cNvPr id="8" name="Freeform 348">
            <a:extLst>
              <a:ext uri="{FF2B5EF4-FFF2-40B4-BE49-F238E27FC236}">
                <a16:creationId xmlns:a16="http://schemas.microsoft.com/office/drawing/2014/main" id="{B8239496-46D1-941C-D4A6-28FFC009AD0C}"/>
              </a:ext>
            </a:extLst>
          </p:cNvPr>
          <p:cNvSpPr/>
          <p:nvPr/>
        </p:nvSpPr>
        <p:spPr>
          <a:xfrm>
            <a:off x="375682" y="6085427"/>
            <a:ext cx="260452" cy="255042"/>
          </a:xfrm>
          <a:custGeom>
            <a:avLst/>
            <a:gdLst/>
            <a:ahLst/>
            <a:cxnLst/>
            <a:rect l="0" t="0" r="0" b="0"/>
            <a:pathLst>
              <a:path w="260451" h="255041">
                <a:moveTo>
                  <a:pt x="260451" y="250469"/>
                </a:moveTo>
                <a:cubicBezTo>
                  <a:pt x="121221" y="255041"/>
                  <a:pt x="4674" y="145542"/>
                  <a:pt x="114" y="5893"/>
                </a:cubicBezTo>
                <a:cubicBezTo>
                  <a:pt x="51" y="3924"/>
                  <a:pt x="13" y="1969"/>
                  <a:pt x="0" y="0"/>
                </a:cubicBez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9" name="Freeform 351">
            <a:extLst>
              <a:ext uri="{FF2B5EF4-FFF2-40B4-BE49-F238E27FC236}">
                <a16:creationId xmlns:a16="http://schemas.microsoft.com/office/drawing/2014/main" id="{B90206BB-9631-BD86-7BE7-6D27F4744C3C}"/>
              </a:ext>
            </a:extLst>
          </p:cNvPr>
          <p:cNvSpPr/>
          <p:nvPr/>
        </p:nvSpPr>
        <p:spPr>
          <a:xfrm>
            <a:off x="764" y="645414"/>
            <a:ext cx="765175" cy="0"/>
          </a:xfrm>
          <a:custGeom>
            <a:avLst/>
            <a:gdLst/>
            <a:ahLst/>
            <a:cxnLst/>
            <a:rect l="0" t="0" r="0" b="0"/>
            <a:pathLst>
              <a:path w="765175">
                <a:moveTo>
                  <a:pt x="765175" y="0"/>
                </a:moveTo>
                <a:lnTo>
                  <a:pt x="0" y="0"/>
                </a:lnTo>
              </a:path>
            </a:pathLst>
          </a:custGeom>
          <a:noFill/>
          <a:ln w="28955" cap="flat" cmpd="sng">
            <a:solidFill>
              <a:srgbClr val="222845">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11" name="Content Placeholder 2">
            <a:extLst>
              <a:ext uri="{FF2B5EF4-FFF2-40B4-BE49-F238E27FC236}">
                <a16:creationId xmlns:a16="http://schemas.microsoft.com/office/drawing/2014/main" id="{E0E99DB6-CD6A-EDFB-91E3-80930053FD9B}"/>
              </a:ext>
            </a:extLst>
          </p:cNvPr>
          <p:cNvSpPr txBox="1">
            <a:spLocks/>
          </p:cNvSpPr>
          <p:nvPr/>
        </p:nvSpPr>
        <p:spPr>
          <a:xfrm>
            <a:off x="1190107" y="2918210"/>
            <a:ext cx="10515600" cy="16635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a:solidFill>
                  <a:srgbClr val="000000"/>
                </a:solidFill>
              </a:rPr>
              <a:t>This is not an opt-in program. Participating employers must cover and include all eligible employees. Employers may choose the employee population that they wish to cover based on the following categorical criteria:</a:t>
            </a:r>
            <a:r>
              <a:rPr lang="en-US" sz="2400" dirty="0"/>
              <a:t> </a:t>
            </a:r>
          </a:p>
        </p:txBody>
      </p:sp>
      <p:sp>
        <p:nvSpPr>
          <p:cNvPr id="12" name="Rectangle 370">
            <a:extLst>
              <a:ext uri="{FF2B5EF4-FFF2-40B4-BE49-F238E27FC236}">
                <a16:creationId xmlns:a16="http://schemas.microsoft.com/office/drawing/2014/main" id="{768D8138-7565-8F1D-0D7B-E117177FCEC6}"/>
              </a:ext>
            </a:extLst>
          </p:cNvPr>
          <p:cNvSpPr/>
          <p:nvPr/>
        </p:nvSpPr>
        <p:spPr>
          <a:xfrm>
            <a:off x="1285176" y="2433280"/>
            <a:ext cx="1623137" cy="369332"/>
          </a:xfrm>
          <a:prstGeom prst="rect">
            <a:avLst/>
          </a:prstGeom>
        </p:spPr>
        <p:txBody>
          <a:bodyPr wrap="none" lIns="0" tIns="0" rIns="0" bIns="0">
            <a:spAutoFit/>
          </a:bodyPr>
          <a:lstStyle/>
          <a:p>
            <a:r>
              <a:rPr lang="en-US" sz="2400" b="1" i="1" u="none" strike="noStrike" dirty="0">
                <a:solidFill>
                  <a:srgbClr val="0053A1"/>
                </a:solidFill>
                <a:effectLst/>
              </a:rPr>
              <a:t>Work Status </a:t>
            </a:r>
            <a:endParaRPr lang="en-US" sz="2400" b="1" i="1" dirty="0">
              <a:solidFill>
                <a:srgbClr val="0070C0"/>
              </a:solidFill>
              <a:latin typeface="Calibri-Bold"/>
            </a:endParaRPr>
          </a:p>
        </p:txBody>
      </p:sp>
      <p:sp>
        <p:nvSpPr>
          <p:cNvPr id="13" name="Content Placeholder 2">
            <a:extLst>
              <a:ext uri="{FF2B5EF4-FFF2-40B4-BE49-F238E27FC236}">
                <a16:creationId xmlns:a16="http://schemas.microsoft.com/office/drawing/2014/main" id="{CEF86B9E-4CE7-0F00-7489-36A6309DCA13}"/>
              </a:ext>
            </a:extLst>
          </p:cNvPr>
          <p:cNvSpPr txBox="1">
            <a:spLocks/>
          </p:cNvSpPr>
          <p:nvPr/>
        </p:nvSpPr>
        <p:spPr>
          <a:xfrm>
            <a:off x="1190107" y="4702977"/>
            <a:ext cx="10515600" cy="16635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0" i="0" u="none" strike="noStrike" dirty="0">
                <a:solidFill>
                  <a:srgbClr val="000000"/>
                </a:solidFill>
                <a:effectLst/>
              </a:rPr>
              <a:t>Employers with multiple work sites must make the Key Advantage program available to employees at all locations located within the SEPTA service region.</a:t>
            </a:r>
            <a:endParaRPr lang="en-US" sz="2400" dirty="0"/>
          </a:p>
        </p:txBody>
      </p:sp>
      <p:sp>
        <p:nvSpPr>
          <p:cNvPr id="14" name="Rectangle 370">
            <a:extLst>
              <a:ext uri="{FF2B5EF4-FFF2-40B4-BE49-F238E27FC236}">
                <a16:creationId xmlns:a16="http://schemas.microsoft.com/office/drawing/2014/main" id="{16BD449E-120A-E16B-77B0-5FFEAAB46591}"/>
              </a:ext>
            </a:extLst>
          </p:cNvPr>
          <p:cNvSpPr/>
          <p:nvPr/>
        </p:nvSpPr>
        <p:spPr>
          <a:xfrm>
            <a:off x="1285176" y="4218047"/>
            <a:ext cx="1908023" cy="369332"/>
          </a:xfrm>
          <a:prstGeom prst="rect">
            <a:avLst/>
          </a:prstGeom>
        </p:spPr>
        <p:txBody>
          <a:bodyPr wrap="none" lIns="0" tIns="0" rIns="0" bIns="0">
            <a:spAutoFit/>
          </a:bodyPr>
          <a:lstStyle/>
          <a:p>
            <a:r>
              <a:rPr lang="en-US" sz="2400" b="1" i="1" u="none" strike="noStrike" dirty="0">
                <a:solidFill>
                  <a:srgbClr val="0053A1"/>
                </a:solidFill>
                <a:effectLst/>
              </a:rPr>
              <a:t>Work Location </a:t>
            </a:r>
            <a:endParaRPr lang="en-US" sz="2400" b="1" i="1" dirty="0">
              <a:solidFill>
                <a:srgbClr val="0070C0"/>
              </a:solidFill>
              <a:latin typeface="Calibri-Bold"/>
            </a:endParaRPr>
          </a:p>
        </p:txBody>
      </p:sp>
    </p:spTree>
    <p:extLst>
      <p:ext uri="{BB962C8B-B14F-4D97-AF65-F5344CB8AC3E}">
        <p14:creationId xmlns:p14="http://schemas.microsoft.com/office/powerpoint/2010/main" val="4289893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378FB3-7215-2E30-6F2A-FC6D4A0FC14F}"/>
              </a:ext>
            </a:extLst>
          </p:cNvPr>
          <p:cNvSpPr>
            <a:spLocks noGrp="1"/>
          </p:cNvSpPr>
          <p:nvPr>
            <p:ph idx="1"/>
          </p:nvPr>
        </p:nvSpPr>
        <p:spPr>
          <a:xfrm>
            <a:off x="838200" y="1825625"/>
            <a:ext cx="10515600" cy="1190137"/>
          </a:xfrm>
        </p:spPr>
        <p:txBody>
          <a:bodyPr/>
          <a:lstStyle/>
          <a:p>
            <a:pPr marL="0" indent="0">
              <a:buNone/>
            </a:pPr>
            <a:r>
              <a:rPr lang="en-US" b="0" i="0" u="none" strike="noStrike" dirty="0">
                <a:solidFill>
                  <a:srgbClr val="000000"/>
                </a:solidFill>
                <a:effectLst/>
              </a:rPr>
              <a:t>Within the defined employee population, employees may be excluded from the eligible employee count for the following reasons:</a:t>
            </a:r>
            <a:endParaRPr lang="en-US" dirty="0"/>
          </a:p>
        </p:txBody>
      </p:sp>
      <p:sp>
        <p:nvSpPr>
          <p:cNvPr id="4" name="Freeform 349">
            <a:extLst>
              <a:ext uri="{FF2B5EF4-FFF2-40B4-BE49-F238E27FC236}">
                <a16:creationId xmlns:a16="http://schemas.microsoft.com/office/drawing/2014/main" id="{AB4DBD30-413D-C272-BBCF-B537130EAAF5}"/>
              </a:ext>
            </a:extLst>
          </p:cNvPr>
          <p:cNvSpPr/>
          <p:nvPr/>
        </p:nvSpPr>
        <p:spPr>
          <a:xfrm>
            <a:off x="607315" y="6336031"/>
            <a:ext cx="11585575" cy="0"/>
          </a:xfrm>
          <a:custGeom>
            <a:avLst/>
            <a:gdLst/>
            <a:ahLst/>
            <a:cxnLst/>
            <a:rect l="0" t="0" r="0" b="0"/>
            <a:pathLst>
              <a:path w="11585575">
                <a:moveTo>
                  <a:pt x="0" y="0"/>
                </a:moveTo>
                <a:lnTo>
                  <a:pt x="11585575" y="0"/>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5" name="Freeform 350">
            <a:extLst>
              <a:ext uri="{FF2B5EF4-FFF2-40B4-BE49-F238E27FC236}">
                <a16:creationId xmlns:a16="http://schemas.microsoft.com/office/drawing/2014/main" id="{FEA52257-6859-3AB9-AF23-079E801AE15A}"/>
              </a:ext>
            </a:extLst>
          </p:cNvPr>
          <p:cNvSpPr/>
          <p:nvPr/>
        </p:nvSpPr>
        <p:spPr>
          <a:xfrm>
            <a:off x="375666" y="762"/>
            <a:ext cx="0" cy="6084697"/>
          </a:xfrm>
          <a:custGeom>
            <a:avLst/>
            <a:gdLst/>
            <a:ahLst/>
            <a:cxnLst/>
            <a:rect l="0" t="0" r="0" b="0"/>
            <a:pathLst>
              <a:path h="6084696">
                <a:moveTo>
                  <a:pt x="0" y="0"/>
                </a:moveTo>
                <a:lnTo>
                  <a:pt x="0" y="6084696"/>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6" name="Rectangle 370">
            <a:extLst>
              <a:ext uri="{FF2B5EF4-FFF2-40B4-BE49-F238E27FC236}">
                <a16:creationId xmlns:a16="http://schemas.microsoft.com/office/drawing/2014/main" id="{B91A5193-FFDE-0322-FE39-A084ABF9837C}"/>
              </a:ext>
            </a:extLst>
          </p:cNvPr>
          <p:cNvSpPr/>
          <p:nvPr/>
        </p:nvSpPr>
        <p:spPr>
          <a:xfrm>
            <a:off x="929640" y="225197"/>
            <a:ext cx="4333302" cy="493084"/>
          </a:xfrm>
          <a:prstGeom prst="rect">
            <a:avLst/>
          </a:prstGeom>
        </p:spPr>
        <p:txBody>
          <a:bodyPr wrap="none" lIns="0" tIns="0" rIns="0" bIns="0">
            <a:spAutoFit/>
          </a:bodyPr>
          <a:lstStyle/>
          <a:p>
            <a:r>
              <a:rPr lang="en-US" sz="3204" b="1" dirty="0">
                <a:solidFill>
                  <a:srgbClr val="0070C0"/>
                </a:solidFill>
                <a:latin typeface="Calibri-Bold"/>
              </a:rPr>
              <a:t>Employee Eligibility Cont.</a:t>
            </a:r>
          </a:p>
        </p:txBody>
      </p:sp>
      <p:pic>
        <p:nvPicPr>
          <p:cNvPr id="7" name="Picture 6" descr="Logo&#10;&#10;Description automatically generated">
            <a:extLst>
              <a:ext uri="{FF2B5EF4-FFF2-40B4-BE49-F238E27FC236}">
                <a16:creationId xmlns:a16="http://schemas.microsoft.com/office/drawing/2014/main" id="{D73A365A-2B25-FC88-8A50-0FDCDD55C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351" y="5782001"/>
            <a:ext cx="2979408" cy="1663503"/>
          </a:xfrm>
          <a:prstGeom prst="rect">
            <a:avLst/>
          </a:prstGeom>
        </p:spPr>
      </p:pic>
      <p:sp>
        <p:nvSpPr>
          <p:cNvPr id="8" name="Freeform 348">
            <a:extLst>
              <a:ext uri="{FF2B5EF4-FFF2-40B4-BE49-F238E27FC236}">
                <a16:creationId xmlns:a16="http://schemas.microsoft.com/office/drawing/2014/main" id="{B8239496-46D1-941C-D4A6-28FFC009AD0C}"/>
              </a:ext>
            </a:extLst>
          </p:cNvPr>
          <p:cNvSpPr/>
          <p:nvPr/>
        </p:nvSpPr>
        <p:spPr>
          <a:xfrm>
            <a:off x="375682" y="6085427"/>
            <a:ext cx="260452" cy="255042"/>
          </a:xfrm>
          <a:custGeom>
            <a:avLst/>
            <a:gdLst/>
            <a:ahLst/>
            <a:cxnLst/>
            <a:rect l="0" t="0" r="0" b="0"/>
            <a:pathLst>
              <a:path w="260451" h="255041">
                <a:moveTo>
                  <a:pt x="260451" y="250469"/>
                </a:moveTo>
                <a:cubicBezTo>
                  <a:pt x="121221" y="255041"/>
                  <a:pt x="4674" y="145542"/>
                  <a:pt x="114" y="5893"/>
                </a:cubicBezTo>
                <a:cubicBezTo>
                  <a:pt x="51" y="3924"/>
                  <a:pt x="13" y="1969"/>
                  <a:pt x="0" y="0"/>
                </a:cubicBez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9" name="Freeform 351">
            <a:extLst>
              <a:ext uri="{FF2B5EF4-FFF2-40B4-BE49-F238E27FC236}">
                <a16:creationId xmlns:a16="http://schemas.microsoft.com/office/drawing/2014/main" id="{B90206BB-9631-BD86-7BE7-6D27F4744C3C}"/>
              </a:ext>
            </a:extLst>
          </p:cNvPr>
          <p:cNvSpPr/>
          <p:nvPr/>
        </p:nvSpPr>
        <p:spPr>
          <a:xfrm>
            <a:off x="764" y="645414"/>
            <a:ext cx="765175" cy="0"/>
          </a:xfrm>
          <a:custGeom>
            <a:avLst/>
            <a:gdLst/>
            <a:ahLst/>
            <a:cxnLst/>
            <a:rect l="0" t="0" r="0" b="0"/>
            <a:pathLst>
              <a:path w="765175">
                <a:moveTo>
                  <a:pt x="765175" y="0"/>
                </a:moveTo>
                <a:lnTo>
                  <a:pt x="0" y="0"/>
                </a:lnTo>
              </a:path>
            </a:pathLst>
          </a:custGeom>
          <a:noFill/>
          <a:ln w="28955" cap="flat" cmpd="sng">
            <a:solidFill>
              <a:srgbClr val="222845">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2" name="Rectangle 370">
            <a:extLst>
              <a:ext uri="{FF2B5EF4-FFF2-40B4-BE49-F238E27FC236}">
                <a16:creationId xmlns:a16="http://schemas.microsoft.com/office/drawing/2014/main" id="{3E36BFBC-9B8E-9B86-F34A-49101265BA0A}"/>
              </a:ext>
            </a:extLst>
          </p:cNvPr>
          <p:cNvSpPr/>
          <p:nvPr/>
        </p:nvSpPr>
        <p:spPr>
          <a:xfrm>
            <a:off x="838200" y="1053993"/>
            <a:ext cx="1735668" cy="430887"/>
          </a:xfrm>
          <a:prstGeom prst="rect">
            <a:avLst/>
          </a:prstGeom>
        </p:spPr>
        <p:txBody>
          <a:bodyPr wrap="none" lIns="0" tIns="0" rIns="0" bIns="0">
            <a:spAutoFit/>
          </a:bodyPr>
          <a:lstStyle/>
          <a:p>
            <a:r>
              <a:rPr lang="en-US" sz="2800" b="1" dirty="0">
                <a:solidFill>
                  <a:srgbClr val="0070C0"/>
                </a:solidFill>
                <a:latin typeface="Calibri-Bold"/>
              </a:rPr>
              <a:t>Exemptions</a:t>
            </a:r>
          </a:p>
        </p:txBody>
      </p:sp>
      <p:sp>
        <p:nvSpPr>
          <p:cNvPr id="10" name="Content Placeholder 2">
            <a:extLst>
              <a:ext uri="{FF2B5EF4-FFF2-40B4-BE49-F238E27FC236}">
                <a16:creationId xmlns:a16="http://schemas.microsoft.com/office/drawing/2014/main" id="{AC1A6992-3325-C8B0-B5A5-E2F82135279B}"/>
              </a:ext>
            </a:extLst>
          </p:cNvPr>
          <p:cNvSpPr txBox="1">
            <a:spLocks/>
          </p:cNvSpPr>
          <p:nvPr/>
        </p:nvSpPr>
        <p:spPr>
          <a:xfrm>
            <a:off x="838200" y="2932969"/>
            <a:ext cx="10515600" cy="119013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0" i="0" u="none" strike="noStrike" dirty="0">
                <a:solidFill>
                  <a:srgbClr val="000000"/>
                </a:solidFill>
                <a:effectLst/>
              </a:rPr>
              <a:t>Employees who have been deemed to be permanently working remotely.</a:t>
            </a:r>
          </a:p>
          <a:p>
            <a:r>
              <a:rPr lang="en-US" b="0" i="0" u="none" strike="noStrike" dirty="0">
                <a:solidFill>
                  <a:srgbClr val="000000"/>
                </a:solidFill>
                <a:effectLst/>
              </a:rPr>
              <a:t>Employees that live in Pennsylvania and are over the age of 65, as they can already ride SEPTA free of charge.</a:t>
            </a:r>
            <a:endParaRPr lang="en-US" dirty="0"/>
          </a:p>
        </p:txBody>
      </p:sp>
      <p:sp>
        <p:nvSpPr>
          <p:cNvPr id="11" name="Content Placeholder 2">
            <a:extLst>
              <a:ext uri="{FF2B5EF4-FFF2-40B4-BE49-F238E27FC236}">
                <a16:creationId xmlns:a16="http://schemas.microsoft.com/office/drawing/2014/main" id="{CAFCCB62-FD58-28DC-8A83-24B0A97BD71A}"/>
              </a:ext>
            </a:extLst>
          </p:cNvPr>
          <p:cNvSpPr txBox="1">
            <a:spLocks/>
          </p:cNvSpPr>
          <p:nvPr/>
        </p:nvSpPr>
        <p:spPr>
          <a:xfrm>
            <a:off x="929640" y="4664730"/>
            <a:ext cx="10515600" cy="11901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0" i="0" u="none" strike="noStrike" dirty="0">
                <a:solidFill>
                  <a:srgbClr val="000000"/>
                </a:solidFill>
                <a:effectLst/>
              </a:rPr>
              <a:t>Employers must ensure that employees meeting exemption requirements do not have the opportunity to register for the program.</a:t>
            </a:r>
            <a:endParaRPr lang="en-US" dirty="0"/>
          </a:p>
        </p:txBody>
      </p:sp>
    </p:spTree>
    <p:extLst>
      <p:ext uri="{BB962C8B-B14F-4D97-AF65-F5344CB8AC3E}">
        <p14:creationId xmlns:p14="http://schemas.microsoft.com/office/powerpoint/2010/main" val="3610114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378FB3-7215-2E30-6F2A-FC6D4A0FC14F}"/>
              </a:ext>
            </a:extLst>
          </p:cNvPr>
          <p:cNvSpPr>
            <a:spLocks noGrp="1"/>
          </p:cNvSpPr>
          <p:nvPr>
            <p:ph idx="1"/>
          </p:nvPr>
        </p:nvSpPr>
        <p:spPr/>
        <p:txBody>
          <a:bodyPr/>
          <a:lstStyle/>
          <a:p>
            <a:r>
              <a:rPr lang="en-US" b="0" i="0" u="none" strike="noStrike" dirty="0">
                <a:solidFill>
                  <a:srgbClr val="000000"/>
                </a:solidFill>
                <a:effectLst/>
                <a:latin typeface="YAD7Q9NigKI 0"/>
              </a:rPr>
              <a:t>"All Access"- Anywhere</a:t>
            </a:r>
            <a:r>
              <a:rPr lang="en-US" b="0" i="0" u="none" strike="noStrike" dirty="0">
                <a:solidFill>
                  <a:srgbClr val="000000"/>
                </a:solidFill>
                <a:effectLst/>
              </a:rPr>
              <a:t> passes are nontransferable, nonrefundable, and can only be used by the eligible participant.</a:t>
            </a:r>
          </a:p>
          <a:p>
            <a:r>
              <a:rPr lang="en-US" b="0" i="0" u="none" strike="noStrike" dirty="0">
                <a:solidFill>
                  <a:srgbClr val="000000"/>
                </a:solidFill>
                <a:effectLst/>
              </a:rPr>
              <a:t>SEPTA Key Advantage participation rules will need to be incorporated into company policy. </a:t>
            </a:r>
            <a:endParaRPr lang="en-US" dirty="0">
              <a:solidFill>
                <a:srgbClr val="000000"/>
              </a:solidFill>
            </a:endParaRPr>
          </a:p>
          <a:p>
            <a:r>
              <a:rPr lang="en-US" b="0" i="0" u="none" strike="noStrike" dirty="0">
                <a:solidFill>
                  <a:srgbClr val="000000"/>
                </a:solidFill>
                <a:effectLst/>
              </a:rPr>
              <a:t>All-Access passes can be fully subsidized by the employer or employees can cost share via a pre-tax payroll deduction.</a:t>
            </a:r>
            <a:endParaRPr lang="en-US" dirty="0"/>
          </a:p>
        </p:txBody>
      </p:sp>
      <p:sp>
        <p:nvSpPr>
          <p:cNvPr id="4" name="Freeform 349">
            <a:extLst>
              <a:ext uri="{FF2B5EF4-FFF2-40B4-BE49-F238E27FC236}">
                <a16:creationId xmlns:a16="http://schemas.microsoft.com/office/drawing/2014/main" id="{AB4DBD30-413D-C272-BBCF-B537130EAAF5}"/>
              </a:ext>
            </a:extLst>
          </p:cNvPr>
          <p:cNvSpPr/>
          <p:nvPr/>
        </p:nvSpPr>
        <p:spPr>
          <a:xfrm>
            <a:off x="607315" y="6336031"/>
            <a:ext cx="11585575" cy="0"/>
          </a:xfrm>
          <a:custGeom>
            <a:avLst/>
            <a:gdLst/>
            <a:ahLst/>
            <a:cxnLst/>
            <a:rect l="0" t="0" r="0" b="0"/>
            <a:pathLst>
              <a:path w="11585575">
                <a:moveTo>
                  <a:pt x="0" y="0"/>
                </a:moveTo>
                <a:lnTo>
                  <a:pt x="11585575" y="0"/>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5" name="Freeform 350">
            <a:extLst>
              <a:ext uri="{FF2B5EF4-FFF2-40B4-BE49-F238E27FC236}">
                <a16:creationId xmlns:a16="http://schemas.microsoft.com/office/drawing/2014/main" id="{FEA52257-6859-3AB9-AF23-079E801AE15A}"/>
              </a:ext>
            </a:extLst>
          </p:cNvPr>
          <p:cNvSpPr/>
          <p:nvPr/>
        </p:nvSpPr>
        <p:spPr>
          <a:xfrm>
            <a:off x="375666" y="762"/>
            <a:ext cx="0" cy="6084697"/>
          </a:xfrm>
          <a:custGeom>
            <a:avLst/>
            <a:gdLst/>
            <a:ahLst/>
            <a:cxnLst/>
            <a:rect l="0" t="0" r="0" b="0"/>
            <a:pathLst>
              <a:path h="6084696">
                <a:moveTo>
                  <a:pt x="0" y="0"/>
                </a:moveTo>
                <a:lnTo>
                  <a:pt x="0" y="6084696"/>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6" name="Rectangle 370">
            <a:extLst>
              <a:ext uri="{FF2B5EF4-FFF2-40B4-BE49-F238E27FC236}">
                <a16:creationId xmlns:a16="http://schemas.microsoft.com/office/drawing/2014/main" id="{B91A5193-FFDE-0322-FE39-A084ABF9837C}"/>
              </a:ext>
            </a:extLst>
          </p:cNvPr>
          <p:cNvSpPr/>
          <p:nvPr/>
        </p:nvSpPr>
        <p:spPr>
          <a:xfrm>
            <a:off x="929640" y="225197"/>
            <a:ext cx="2191497" cy="493084"/>
          </a:xfrm>
          <a:prstGeom prst="rect">
            <a:avLst/>
          </a:prstGeom>
        </p:spPr>
        <p:txBody>
          <a:bodyPr wrap="none" lIns="0" tIns="0" rIns="0" bIns="0">
            <a:spAutoFit/>
          </a:bodyPr>
          <a:lstStyle/>
          <a:p>
            <a:r>
              <a:rPr lang="en-US" sz="3204" b="1" dirty="0">
                <a:solidFill>
                  <a:srgbClr val="0070C0"/>
                </a:solidFill>
                <a:latin typeface="Calibri-Bold"/>
              </a:rPr>
              <a:t>Rules for use</a:t>
            </a:r>
          </a:p>
        </p:txBody>
      </p:sp>
      <p:pic>
        <p:nvPicPr>
          <p:cNvPr id="7" name="Picture 6" descr="Logo&#10;&#10;Description automatically generated">
            <a:extLst>
              <a:ext uri="{FF2B5EF4-FFF2-40B4-BE49-F238E27FC236}">
                <a16:creationId xmlns:a16="http://schemas.microsoft.com/office/drawing/2014/main" id="{D73A365A-2B25-FC88-8A50-0FDCDD55C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351" y="5782001"/>
            <a:ext cx="2979408" cy="1663503"/>
          </a:xfrm>
          <a:prstGeom prst="rect">
            <a:avLst/>
          </a:prstGeom>
        </p:spPr>
      </p:pic>
      <p:sp>
        <p:nvSpPr>
          <p:cNvPr id="8" name="Freeform 348">
            <a:extLst>
              <a:ext uri="{FF2B5EF4-FFF2-40B4-BE49-F238E27FC236}">
                <a16:creationId xmlns:a16="http://schemas.microsoft.com/office/drawing/2014/main" id="{B8239496-46D1-941C-D4A6-28FFC009AD0C}"/>
              </a:ext>
            </a:extLst>
          </p:cNvPr>
          <p:cNvSpPr/>
          <p:nvPr/>
        </p:nvSpPr>
        <p:spPr>
          <a:xfrm>
            <a:off x="375682" y="6085427"/>
            <a:ext cx="260452" cy="255042"/>
          </a:xfrm>
          <a:custGeom>
            <a:avLst/>
            <a:gdLst/>
            <a:ahLst/>
            <a:cxnLst/>
            <a:rect l="0" t="0" r="0" b="0"/>
            <a:pathLst>
              <a:path w="260451" h="255041">
                <a:moveTo>
                  <a:pt x="260451" y="250469"/>
                </a:moveTo>
                <a:cubicBezTo>
                  <a:pt x="121221" y="255041"/>
                  <a:pt x="4674" y="145542"/>
                  <a:pt x="114" y="5893"/>
                </a:cubicBezTo>
                <a:cubicBezTo>
                  <a:pt x="51" y="3924"/>
                  <a:pt x="13" y="1969"/>
                  <a:pt x="0" y="0"/>
                </a:cubicBez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9" name="Freeform 351">
            <a:extLst>
              <a:ext uri="{FF2B5EF4-FFF2-40B4-BE49-F238E27FC236}">
                <a16:creationId xmlns:a16="http://schemas.microsoft.com/office/drawing/2014/main" id="{B90206BB-9631-BD86-7BE7-6D27F4744C3C}"/>
              </a:ext>
            </a:extLst>
          </p:cNvPr>
          <p:cNvSpPr/>
          <p:nvPr/>
        </p:nvSpPr>
        <p:spPr>
          <a:xfrm>
            <a:off x="764" y="645414"/>
            <a:ext cx="765175" cy="0"/>
          </a:xfrm>
          <a:custGeom>
            <a:avLst/>
            <a:gdLst/>
            <a:ahLst/>
            <a:cxnLst/>
            <a:rect l="0" t="0" r="0" b="0"/>
            <a:pathLst>
              <a:path w="765175">
                <a:moveTo>
                  <a:pt x="765175" y="0"/>
                </a:moveTo>
                <a:lnTo>
                  <a:pt x="0" y="0"/>
                </a:lnTo>
              </a:path>
            </a:pathLst>
          </a:custGeom>
          <a:noFill/>
          <a:ln w="28955" cap="flat" cmpd="sng">
            <a:solidFill>
              <a:srgbClr val="222845">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84996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378FB3-7215-2E30-6F2A-FC6D4A0FC14F}"/>
              </a:ext>
            </a:extLst>
          </p:cNvPr>
          <p:cNvSpPr>
            <a:spLocks noGrp="1"/>
          </p:cNvSpPr>
          <p:nvPr>
            <p:ph idx="1"/>
          </p:nvPr>
        </p:nvSpPr>
        <p:spPr>
          <a:xfrm>
            <a:off x="1066800" y="1441528"/>
            <a:ext cx="10515600" cy="1999028"/>
          </a:xfrm>
        </p:spPr>
        <p:txBody>
          <a:bodyPr>
            <a:normAutofit lnSpcReduction="10000"/>
          </a:bodyPr>
          <a:lstStyle/>
          <a:p>
            <a:pPr marL="0" indent="0">
              <a:buNone/>
            </a:pPr>
            <a:r>
              <a:rPr lang="en-US" b="0" i="0" u="none" strike="noStrike" dirty="0">
                <a:solidFill>
                  <a:srgbClr val="000000"/>
                </a:solidFill>
                <a:effectLst/>
              </a:rPr>
              <a:t>The base introductory price for Tier 1 (500 or more employees) employers participating in Key Advantage is $160 for a six-month Key Advantage pass (or $26.67 per eligible employee per month). This amount is multiplied by the eligible population to calculate the total cost of participation to each Tier 1 employer or intermediary.</a:t>
            </a:r>
            <a:endParaRPr lang="en-US" dirty="0"/>
          </a:p>
        </p:txBody>
      </p:sp>
      <p:sp>
        <p:nvSpPr>
          <p:cNvPr id="4" name="Freeform 349">
            <a:extLst>
              <a:ext uri="{FF2B5EF4-FFF2-40B4-BE49-F238E27FC236}">
                <a16:creationId xmlns:a16="http://schemas.microsoft.com/office/drawing/2014/main" id="{AB4DBD30-413D-C272-BBCF-B537130EAAF5}"/>
              </a:ext>
            </a:extLst>
          </p:cNvPr>
          <p:cNvSpPr/>
          <p:nvPr/>
        </p:nvSpPr>
        <p:spPr>
          <a:xfrm>
            <a:off x="607315" y="6336031"/>
            <a:ext cx="11585575" cy="0"/>
          </a:xfrm>
          <a:custGeom>
            <a:avLst/>
            <a:gdLst/>
            <a:ahLst/>
            <a:cxnLst/>
            <a:rect l="0" t="0" r="0" b="0"/>
            <a:pathLst>
              <a:path w="11585575">
                <a:moveTo>
                  <a:pt x="0" y="0"/>
                </a:moveTo>
                <a:lnTo>
                  <a:pt x="11585575" y="0"/>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5" name="Freeform 350">
            <a:extLst>
              <a:ext uri="{FF2B5EF4-FFF2-40B4-BE49-F238E27FC236}">
                <a16:creationId xmlns:a16="http://schemas.microsoft.com/office/drawing/2014/main" id="{FEA52257-6859-3AB9-AF23-079E801AE15A}"/>
              </a:ext>
            </a:extLst>
          </p:cNvPr>
          <p:cNvSpPr/>
          <p:nvPr/>
        </p:nvSpPr>
        <p:spPr>
          <a:xfrm>
            <a:off x="375666" y="762"/>
            <a:ext cx="0" cy="6084697"/>
          </a:xfrm>
          <a:custGeom>
            <a:avLst/>
            <a:gdLst/>
            <a:ahLst/>
            <a:cxnLst/>
            <a:rect l="0" t="0" r="0" b="0"/>
            <a:pathLst>
              <a:path h="6084696">
                <a:moveTo>
                  <a:pt x="0" y="0"/>
                </a:moveTo>
                <a:lnTo>
                  <a:pt x="0" y="6084696"/>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6" name="Rectangle 370">
            <a:extLst>
              <a:ext uri="{FF2B5EF4-FFF2-40B4-BE49-F238E27FC236}">
                <a16:creationId xmlns:a16="http://schemas.microsoft.com/office/drawing/2014/main" id="{B91A5193-FFDE-0322-FE39-A084ABF9837C}"/>
              </a:ext>
            </a:extLst>
          </p:cNvPr>
          <p:cNvSpPr/>
          <p:nvPr/>
        </p:nvSpPr>
        <p:spPr>
          <a:xfrm>
            <a:off x="929640" y="225197"/>
            <a:ext cx="1154162" cy="493084"/>
          </a:xfrm>
          <a:prstGeom prst="rect">
            <a:avLst/>
          </a:prstGeom>
        </p:spPr>
        <p:txBody>
          <a:bodyPr wrap="none" lIns="0" tIns="0" rIns="0" bIns="0">
            <a:spAutoFit/>
          </a:bodyPr>
          <a:lstStyle/>
          <a:p>
            <a:r>
              <a:rPr lang="en-US" sz="3204" b="1" dirty="0">
                <a:solidFill>
                  <a:srgbClr val="0070C0"/>
                </a:solidFill>
                <a:latin typeface="Calibri-Bold"/>
              </a:rPr>
              <a:t>Pricing</a:t>
            </a:r>
          </a:p>
        </p:txBody>
      </p:sp>
      <p:pic>
        <p:nvPicPr>
          <p:cNvPr id="7" name="Picture 6" descr="Logo&#10;&#10;Description automatically generated">
            <a:extLst>
              <a:ext uri="{FF2B5EF4-FFF2-40B4-BE49-F238E27FC236}">
                <a16:creationId xmlns:a16="http://schemas.microsoft.com/office/drawing/2014/main" id="{D73A365A-2B25-FC88-8A50-0FDCDD55C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351" y="5782001"/>
            <a:ext cx="2979408" cy="1663503"/>
          </a:xfrm>
          <a:prstGeom prst="rect">
            <a:avLst/>
          </a:prstGeom>
        </p:spPr>
      </p:pic>
      <p:sp>
        <p:nvSpPr>
          <p:cNvPr id="8" name="Freeform 348">
            <a:extLst>
              <a:ext uri="{FF2B5EF4-FFF2-40B4-BE49-F238E27FC236}">
                <a16:creationId xmlns:a16="http://schemas.microsoft.com/office/drawing/2014/main" id="{B8239496-46D1-941C-D4A6-28FFC009AD0C}"/>
              </a:ext>
            </a:extLst>
          </p:cNvPr>
          <p:cNvSpPr/>
          <p:nvPr/>
        </p:nvSpPr>
        <p:spPr>
          <a:xfrm>
            <a:off x="375682" y="6085427"/>
            <a:ext cx="260452" cy="255042"/>
          </a:xfrm>
          <a:custGeom>
            <a:avLst/>
            <a:gdLst/>
            <a:ahLst/>
            <a:cxnLst/>
            <a:rect l="0" t="0" r="0" b="0"/>
            <a:pathLst>
              <a:path w="260451" h="255041">
                <a:moveTo>
                  <a:pt x="260451" y="250469"/>
                </a:moveTo>
                <a:cubicBezTo>
                  <a:pt x="121221" y="255041"/>
                  <a:pt x="4674" y="145542"/>
                  <a:pt x="114" y="5893"/>
                </a:cubicBezTo>
                <a:cubicBezTo>
                  <a:pt x="51" y="3924"/>
                  <a:pt x="13" y="1969"/>
                  <a:pt x="0" y="0"/>
                </a:cubicBez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9" name="Freeform 351">
            <a:extLst>
              <a:ext uri="{FF2B5EF4-FFF2-40B4-BE49-F238E27FC236}">
                <a16:creationId xmlns:a16="http://schemas.microsoft.com/office/drawing/2014/main" id="{B90206BB-9631-BD86-7BE7-6D27F4744C3C}"/>
              </a:ext>
            </a:extLst>
          </p:cNvPr>
          <p:cNvSpPr/>
          <p:nvPr/>
        </p:nvSpPr>
        <p:spPr>
          <a:xfrm>
            <a:off x="764" y="645414"/>
            <a:ext cx="765175" cy="0"/>
          </a:xfrm>
          <a:custGeom>
            <a:avLst/>
            <a:gdLst/>
            <a:ahLst/>
            <a:cxnLst/>
            <a:rect l="0" t="0" r="0" b="0"/>
            <a:pathLst>
              <a:path w="765175">
                <a:moveTo>
                  <a:pt x="765175" y="0"/>
                </a:moveTo>
                <a:lnTo>
                  <a:pt x="0" y="0"/>
                </a:lnTo>
              </a:path>
            </a:pathLst>
          </a:custGeom>
          <a:noFill/>
          <a:ln w="28955" cap="flat" cmpd="sng">
            <a:solidFill>
              <a:srgbClr val="222845">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2" name="Rectangle 370">
            <a:extLst>
              <a:ext uri="{FF2B5EF4-FFF2-40B4-BE49-F238E27FC236}">
                <a16:creationId xmlns:a16="http://schemas.microsoft.com/office/drawing/2014/main" id="{ED87FF46-74ED-21E9-4D18-6A3B5D2F7603}"/>
              </a:ext>
            </a:extLst>
          </p:cNvPr>
          <p:cNvSpPr/>
          <p:nvPr/>
        </p:nvSpPr>
        <p:spPr>
          <a:xfrm>
            <a:off x="1158240" y="968885"/>
            <a:ext cx="2696251" cy="430887"/>
          </a:xfrm>
          <a:prstGeom prst="rect">
            <a:avLst/>
          </a:prstGeom>
        </p:spPr>
        <p:txBody>
          <a:bodyPr wrap="none" lIns="0" tIns="0" rIns="0" bIns="0">
            <a:spAutoFit/>
          </a:bodyPr>
          <a:lstStyle/>
          <a:p>
            <a:r>
              <a:rPr lang="en-US" sz="2800" b="1" dirty="0">
                <a:solidFill>
                  <a:srgbClr val="0070C0"/>
                </a:solidFill>
                <a:latin typeface="Calibri-Bold"/>
              </a:rPr>
              <a:t>Introductory Price</a:t>
            </a:r>
          </a:p>
        </p:txBody>
      </p:sp>
      <p:sp>
        <p:nvSpPr>
          <p:cNvPr id="10" name="Content Placeholder 2">
            <a:extLst>
              <a:ext uri="{FF2B5EF4-FFF2-40B4-BE49-F238E27FC236}">
                <a16:creationId xmlns:a16="http://schemas.microsoft.com/office/drawing/2014/main" id="{5FE266E2-51F2-54A5-D657-43A8625A4EA4}"/>
              </a:ext>
            </a:extLst>
          </p:cNvPr>
          <p:cNvSpPr txBox="1">
            <a:spLocks/>
          </p:cNvSpPr>
          <p:nvPr/>
        </p:nvSpPr>
        <p:spPr>
          <a:xfrm>
            <a:off x="1066800" y="3782973"/>
            <a:ext cx="10515600" cy="199902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0" i="0" u="none" strike="noStrike" dirty="0">
                <a:solidFill>
                  <a:srgbClr val="000000"/>
                </a:solidFill>
                <a:effectLst/>
              </a:rPr>
              <a:t>The usage will be used to set a custom renewal price for each Tier 1 employer or intermediary for the subsequent six-month period. Following the first contract renewal, usage for the upcoming period will be based on six months of data for each Tier 1 employer or intermediary (the last three months of the previous period, and first three months of the current period). Price per employee cannot exceed or fall below 10%. </a:t>
            </a:r>
            <a:endParaRPr lang="en-US" dirty="0"/>
          </a:p>
        </p:txBody>
      </p:sp>
      <p:sp>
        <p:nvSpPr>
          <p:cNvPr id="11" name="Rectangle 370">
            <a:extLst>
              <a:ext uri="{FF2B5EF4-FFF2-40B4-BE49-F238E27FC236}">
                <a16:creationId xmlns:a16="http://schemas.microsoft.com/office/drawing/2014/main" id="{CCA00694-F73E-57E0-696E-5690CB2BCDEE}"/>
              </a:ext>
            </a:extLst>
          </p:cNvPr>
          <p:cNvSpPr/>
          <p:nvPr/>
        </p:nvSpPr>
        <p:spPr>
          <a:xfrm>
            <a:off x="1158240" y="3310330"/>
            <a:ext cx="2729273" cy="430887"/>
          </a:xfrm>
          <a:prstGeom prst="rect">
            <a:avLst/>
          </a:prstGeom>
        </p:spPr>
        <p:txBody>
          <a:bodyPr wrap="none" lIns="0" tIns="0" rIns="0" bIns="0">
            <a:spAutoFit/>
          </a:bodyPr>
          <a:lstStyle/>
          <a:p>
            <a:r>
              <a:rPr lang="en-US" sz="2800" b="1" dirty="0">
                <a:solidFill>
                  <a:srgbClr val="0070C0"/>
                </a:solidFill>
                <a:latin typeface="Calibri-Bold"/>
              </a:rPr>
              <a:t>Usage-Based Price</a:t>
            </a:r>
          </a:p>
        </p:txBody>
      </p:sp>
    </p:spTree>
    <p:extLst>
      <p:ext uri="{BB962C8B-B14F-4D97-AF65-F5344CB8AC3E}">
        <p14:creationId xmlns:p14="http://schemas.microsoft.com/office/powerpoint/2010/main" val="1804807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378FB3-7215-2E30-6F2A-FC6D4A0FC14F}"/>
              </a:ext>
            </a:extLst>
          </p:cNvPr>
          <p:cNvSpPr>
            <a:spLocks noGrp="1"/>
          </p:cNvSpPr>
          <p:nvPr>
            <p:ph idx="1"/>
          </p:nvPr>
        </p:nvSpPr>
        <p:spPr>
          <a:xfrm>
            <a:off x="929640" y="920716"/>
            <a:ext cx="10515600" cy="908084"/>
          </a:xfrm>
        </p:spPr>
        <p:txBody>
          <a:bodyPr/>
          <a:lstStyle/>
          <a:p>
            <a:pPr marL="0" indent="0">
              <a:buNone/>
            </a:pPr>
            <a:r>
              <a:rPr lang="en-US" b="0" i="0" u="none" strike="noStrike" dirty="0">
                <a:solidFill>
                  <a:srgbClr val="000000"/>
                </a:solidFill>
                <a:effectLst/>
              </a:rPr>
              <a:t>To participate in Key Advantage, employees will need to use a registered SEPTA Key card. </a:t>
            </a:r>
            <a:endParaRPr lang="en-US" dirty="0"/>
          </a:p>
        </p:txBody>
      </p:sp>
      <p:sp>
        <p:nvSpPr>
          <p:cNvPr id="4" name="Freeform 349">
            <a:extLst>
              <a:ext uri="{FF2B5EF4-FFF2-40B4-BE49-F238E27FC236}">
                <a16:creationId xmlns:a16="http://schemas.microsoft.com/office/drawing/2014/main" id="{AB4DBD30-413D-C272-BBCF-B537130EAAF5}"/>
              </a:ext>
            </a:extLst>
          </p:cNvPr>
          <p:cNvSpPr/>
          <p:nvPr/>
        </p:nvSpPr>
        <p:spPr>
          <a:xfrm>
            <a:off x="607315" y="6336031"/>
            <a:ext cx="11585575" cy="0"/>
          </a:xfrm>
          <a:custGeom>
            <a:avLst/>
            <a:gdLst/>
            <a:ahLst/>
            <a:cxnLst/>
            <a:rect l="0" t="0" r="0" b="0"/>
            <a:pathLst>
              <a:path w="11585575">
                <a:moveTo>
                  <a:pt x="0" y="0"/>
                </a:moveTo>
                <a:lnTo>
                  <a:pt x="11585575" y="0"/>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5" name="Freeform 350">
            <a:extLst>
              <a:ext uri="{FF2B5EF4-FFF2-40B4-BE49-F238E27FC236}">
                <a16:creationId xmlns:a16="http://schemas.microsoft.com/office/drawing/2014/main" id="{FEA52257-6859-3AB9-AF23-079E801AE15A}"/>
              </a:ext>
            </a:extLst>
          </p:cNvPr>
          <p:cNvSpPr/>
          <p:nvPr/>
        </p:nvSpPr>
        <p:spPr>
          <a:xfrm>
            <a:off x="375666" y="762"/>
            <a:ext cx="0" cy="6084697"/>
          </a:xfrm>
          <a:custGeom>
            <a:avLst/>
            <a:gdLst/>
            <a:ahLst/>
            <a:cxnLst/>
            <a:rect l="0" t="0" r="0" b="0"/>
            <a:pathLst>
              <a:path h="6084696">
                <a:moveTo>
                  <a:pt x="0" y="0"/>
                </a:moveTo>
                <a:lnTo>
                  <a:pt x="0" y="6084696"/>
                </a:ln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6" name="Rectangle 370">
            <a:extLst>
              <a:ext uri="{FF2B5EF4-FFF2-40B4-BE49-F238E27FC236}">
                <a16:creationId xmlns:a16="http://schemas.microsoft.com/office/drawing/2014/main" id="{B91A5193-FFDE-0322-FE39-A084ABF9837C}"/>
              </a:ext>
            </a:extLst>
          </p:cNvPr>
          <p:cNvSpPr/>
          <p:nvPr/>
        </p:nvSpPr>
        <p:spPr>
          <a:xfrm>
            <a:off x="929640" y="225197"/>
            <a:ext cx="3068853" cy="553998"/>
          </a:xfrm>
          <a:prstGeom prst="rect">
            <a:avLst/>
          </a:prstGeom>
        </p:spPr>
        <p:txBody>
          <a:bodyPr wrap="none" lIns="0" tIns="0" rIns="0" bIns="0">
            <a:spAutoFit/>
          </a:bodyPr>
          <a:lstStyle/>
          <a:p>
            <a:r>
              <a:rPr lang="en-US" sz="3600" b="1" i="0" u="none" strike="noStrike" dirty="0">
                <a:solidFill>
                  <a:srgbClr val="0053A1"/>
                </a:solidFill>
                <a:effectLst/>
              </a:rPr>
              <a:t>SEPTA Key cards</a:t>
            </a:r>
            <a:endParaRPr lang="en-US" sz="3204" b="1" dirty="0">
              <a:solidFill>
                <a:srgbClr val="0070C0"/>
              </a:solidFill>
              <a:latin typeface="Calibri-Bold"/>
            </a:endParaRPr>
          </a:p>
        </p:txBody>
      </p:sp>
      <p:pic>
        <p:nvPicPr>
          <p:cNvPr id="7" name="Picture 6" descr="Logo&#10;&#10;Description automatically generated">
            <a:extLst>
              <a:ext uri="{FF2B5EF4-FFF2-40B4-BE49-F238E27FC236}">
                <a16:creationId xmlns:a16="http://schemas.microsoft.com/office/drawing/2014/main" id="{D73A365A-2B25-FC88-8A50-0FDCDD55C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351" y="5782001"/>
            <a:ext cx="2979408" cy="1663503"/>
          </a:xfrm>
          <a:prstGeom prst="rect">
            <a:avLst/>
          </a:prstGeom>
        </p:spPr>
      </p:pic>
      <p:sp>
        <p:nvSpPr>
          <p:cNvPr id="8" name="Freeform 348">
            <a:extLst>
              <a:ext uri="{FF2B5EF4-FFF2-40B4-BE49-F238E27FC236}">
                <a16:creationId xmlns:a16="http://schemas.microsoft.com/office/drawing/2014/main" id="{B8239496-46D1-941C-D4A6-28FFC009AD0C}"/>
              </a:ext>
            </a:extLst>
          </p:cNvPr>
          <p:cNvSpPr/>
          <p:nvPr/>
        </p:nvSpPr>
        <p:spPr>
          <a:xfrm>
            <a:off x="375682" y="6085427"/>
            <a:ext cx="260452" cy="255042"/>
          </a:xfrm>
          <a:custGeom>
            <a:avLst/>
            <a:gdLst/>
            <a:ahLst/>
            <a:cxnLst/>
            <a:rect l="0" t="0" r="0" b="0"/>
            <a:pathLst>
              <a:path w="260451" h="255041">
                <a:moveTo>
                  <a:pt x="260451" y="250469"/>
                </a:moveTo>
                <a:cubicBezTo>
                  <a:pt x="121221" y="255041"/>
                  <a:pt x="4674" y="145542"/>
                  <a:pt x="114" y="5893"/>
                </a:cubicBezTo>
                <a:cubicBezTo>
                  <a:pt x="51" y="3924"/>
                  <a:pt x="13" y="1969"/>
                  <a:pt x="0" y="0"/>
                </a:cubicBezTo>
              </a:path>
            </a:pathLst>
          </a:custGeom>
          <a:noFill/>
          <a:ln w="28955" cap="flat" cmpd="sng">
            <a:solidFill>
              <a:srgbClr val="B7DBF4">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9" name="Freeform 351">
            <a:extLst>
              <a:ext uri="{FF2B5EF4-FFF2-40B4-BE49-F238E27FC236}">
                <a16:creationId xmlns:a16="http://schemas.microsoft.com/office/drawing/2014/main" id="{B90206BB-9631-BD86-7BE7-6D27F4744C3C}"/>
              </a:ext>
            </a:extLst>
          </p:cNvPr>
          <p:cNvSpPr/>
          <p:nvPr/>
        </p:nvSpPr>
        <p:spPr>
          <a:xfrm>
            <a:off x="764" y="645414"/>
            <a:ext cx="765175" cy="0"/>
          </a:xfrm>
          <a:custGeom>
            <a:avLst/>
            <a:gdLst/>
            <a:ahLst/>
            <a:cxnLst/>
            <a:rect l="0" t="0" r="0" b="0"/>
            <a:pathLst>
              <a:path w="765175">
                <a:moveTo>
                  <a:pt x="765175" y="0"/>
                </a:moveTo>
                <a:lnTo>
                  <a:pt x="0" y="0"/>
                </a:lnTo>
              </a:path>
            </a:pathLst>
          </a:custGeom>
          <a:noFill/>
          <a:ln w="28955" cap="flat" cmpd="sng">
            <a:solidFill>
              <a:srgbClr val="222845">
                <a:alpha val="100000"/>
              </a:srgbClr>
            </a:solidFill>
            <a:miter lim="101600"/>
          </a:ln>
        </p:spPr>
        <p:style>
          <a:lnRef idx="2">
            <a:schemeClr val="accent1">
              <a:shade val="50000"/>
            </a:schemeClr>
          </a:lnRef>
          <a:fillRef idx="1">
            <a:schemeClr val="accent1"/>
          </a:fillRef>
          <a:effectRef idx="0">
            <a:schemeClr val="accent1"/>
          </a:effectRef>
          <a:fontRef idx="minor">
            <a:schemeClr val="lt1"/>
          </a:fontRef>
        </p:style>
      </p:sp>
      <p:sp>
        <p:nvSpPr>
          <p:cNvPr id="2" name="Content Placeholder 2">
            <a:extLst>
              <a:ext uri="{FF2B5EF4-FFF2-40B4-BE49-F238E27FC236}">
                <a16:creationId xmlns:a16="http://schemas.microsoft.com/office/drawing/2014/main" id="{E6247B1B-B4C7-0BBC-6ABC-F679973C6C02}"/>
              </a:ext>
            </a:extLst>
          </p:cNvPr>
          <p:cNvSpPr txBox="1">
            <a:spLocks/>
          </p:cNvSpPr>
          <p:nvPr/>
        </p:nvSpPr>
        <p:spPr>
          <a:xfrm>
            <a:off x="1231510" y="1938741"/>
            <a:ext cx="10515600" cy="134958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0" i="0" u="none" strike="noStrike" dirty="0">
                <a:solidFill>
                  <a:srgbClr val="000000"/>
                </a:solidFill>
                <a:effectLst/>
              </a:rPr>
              <a:t>Current registered Key cards can be used.</a:t>
            </a:r>
          </a:p>
          <a:p>
            <a:r>
              <a:rPr lang="en-US" b="0" i="0" u="none" strike="noStrike" dirty="0">
                <a:solidFill>
                  <a:srgbClr val="000000"/>
                </a:solidFill>
                <a:effectLst/>
              </a:rPr>
              <a:t>A Key card can be purchased for $4.95 at a SEPTA Kiosk, Sales or Retail location. </a:t>
            </a:r>
          </a:p>
          <a:p>
            <a:r>
              <a:rPr lang="en-US" b="0" i="0" u="none" strike="noStrike" dirty="0">
                <a:solidFill>
                  <a:srgbClr val="000000"/>
                </a:solidFill>
                <a:effectLst/>
              </a:rPr>
              <a:t>Key cards can be purchased on the admin portal in increments of (100) at the $4.95 rate. </a:t>
            </a:r>
            <a:endParaRPr lang="en-US" dirty="0"/>
          </a:p>
        </p:txBody>
      </p:sp>
      <p:sp>
        <p:nvSpPr>
          <p:cNvPr id="10" name="Content Placeholder 2">
            <a:extLst>
              <a:ext uri="{FF2B5EF4-FFF2-40B4-BE49-F238E27FC236}">
                <a16:creationId xmlns:a16="http://schemas.microsoft.com/office/drawing/2014/main" id="{80A16B25-5ACE-374D-4957-04D0415A8FFF}"/>
              </a:ext>
            </a:extLst>
          </p:cNvPr>
          <p:cNvSpPr txBox="1">
            <a:spLocks/>
          </p:cNvSpPr>
          <p:nvPr/>
        </p:nvSpPr>
        <p:spPr>
          <a:xfrm>
            <a:off x="929640" y="4493324"/>
            <a:ext cx="10515600" cy="9080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0" i="0" u="none" strike="noStrike" dirty="0">
                <a:solidFill>
                  <a:srgbClr val="000000"/>
                </a:solidFill>
                <a:effectLst/>
              </a:rPr>
              <a:t>SEPTA Key cards are enrolled in balance protection and SEPTA fares loaded can be recovered on a new card. </a:t>
            </a:r>
            <a:endParaRPr lang="en-US" dirty="0"/>
          </a:p>
        </p:txBody>
      </p:sp>
    </p:spTree>
    <p:extLst>
      <p:ext uri="{BB962C8B-B14F-4D97-AF65-F5344CB8AC3E}">
        <p14:creationId xmlns:p14="http://schemas.microsoft.com/office/powerpoint/2010/main" val="4213367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5767</TotalTime>
  <Words>807</Words>
  <Application>Microsoft Office PowerPoint</Application>
  <PresentationFormat>Widescreen</PresentationFormat>
  <Paragraphs>72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Calibri-Bold</vt:lpstr>
      <vt:lpstr>YAD7Q9NigKI 0</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Gabrielle Pristera</dc:creator>
  <cp:lastModifiedBy>Lauren Fink</cp:lastModifiedBy>
  <cp:revision>2</cp:revision>
  <dcterms:created xsi:type="dcterms:W3CDTF">2022-09-16T12:06:40Z</dcterms:created>
  <dcterms:modified xsi:type="dcterms:W3CDTF">2022-09-23T12:00:32Z</dcterms:modified>
</cp:coreProperties>
</file>