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07" r:id="rId3"/>
    <p:sldId id="257" r:id="rId4"/>
    <p:sldId id="408" r:id="rId5"/>
    <p:sldId id="409" r:id="rId6"/>
    <p:sldId id="410" r:id="rId7"/>
    <p:sldId id="413" r:id="rId8"/>
    <p:sldId id="414" r:id="rId9"/>
    <p:sldId id="415" r:id="rId10"/>
    <p:sldId id="416" r:id="rId11"/>
    <p:sldId id="417" r:id="rId12"/>
    <p:sldId id="424" r:id="rId13"/>
    <p:sldId id="418" r:id="rId14"/>
    <p:sldId id="419" r:id="rId15"/>
    <p:sldId id="420" r:id="rId16"/>
    <p:sldId id="421" r:id="rId17"/>
    <p:sldId id="422" r:id="rId18"/>
    <p:sldId id="423" r:id="rId19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30" autoAdjust="0"/>
  </p:normalViewPr>
  <p:slideViewPr>
    <p:cSldViewPr>
      <p:cViewPr varScale="1">
        <p:scale>
          <a:sx n="49" d="100"/>
          <a:sy n="49" d="100"/>
        </p:scale>
        <p:origin x="1512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88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B95AF0-955A-4FC7-9237-D13B05B066A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62E2DC-B071-4BBA-9206-C0816E55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CF85ED-1D65-4298-96BA-20811516752E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DC647E-15C3-474E-892A-139C89950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3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MPO’s are federally mandated transportation policy-making organization required for areas with more than 50,000 people in order to access federal funding for transportation projects.</a:t>
            </a:r>
          </a:p>
          <a:p>
            <a:r>
              <a:rPr lang="en-US" dirty="0"/>
              <a:t>MPO’s core functions:</a:t>
            </a:r>
          </a:p>
          <a:p>
            <a:pPr lvl="1"/>
            <a:r>
              <a:rPr lang="en-US" dirty="0"/>
              <a:t>Provide an impartial setting for regional decision-making.</a:t>
            </a:r>
          </a:p>
          <a:p>
            <a:pPr lvl="1"/>
            <a:r>
              <a:rPr lang="en-US" dirty="0"/>
              <a:t>Evaluate transportation alternatives.</a:t>
            </a:r>
          </a:p>
          <a:p>
            <a:pPr lvl="1"/>
            <a:r>
              <a:rPr lang="en-US" dirty="0"/>
              <a:t>Develop/maintain a long-range transportation plan (LRP).</a:t>
            </a:r>
          </a:p>
          <a:p>
            <a:pPr lvl="1"/>
            <a:r>
              <a:rPr lang="en-US" dirty="0"/>
              <a:t>Develop a transportation improvement program (TIP).</a:t>
            </a:r>
          </a:p>
          <a:p>
            <a:pPr lvl="1"/>
            <a:r>
              <a:rPr lang="en-US" dirty="0"/>
              <a:t>Involve the public in regional decision-making and the development of the LRP and the TIP.</a:t>
            </a:r>
          </a:p>
          <a:p>
            <a:pPr lvl="1"/>
            <a:r>
              <a:rPr lang="en-US" dirty="0"/>
              <a:t>Protect air quality.</a:t>
            </a:r>
          </a:p>
          <a:p>
            <a:r>
              <a:rPr lang="en-US" dirty="0"/>
              <a:t>DVRPC is the MPO for Greater Philadelphia.</a:t>
            </a:r>
            <a:endParaRPr lang="en-US" altLang="en-US" b="1" dirty="0"/>
          </a:p>
          <a:p>
            <a:pPr eaLnBrk="1" hangingPunct="1">
              <a:lnSpc>
                <a:spcPct val="80000"/>
              </a:lnSpc>
            </a:pPr>
            <a:endParaRPr lang="en-US" altLang="en-US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DVRPC Region </a:t>
            </a:r>
            <a:r>
              <a:rPr lang="en-US" altLang="en-US" dirty="0"/>
              <a:t>(the Delaware Valley</a:t>
            </a:r>
            <a:r>
              <a:rPr lang="en-US" altLang="en-US" baseline="0" dirty="0"/>
              <a:t> or Greater Philadelphia)</a:t>
            </a:r>
            <a:br>
              <a:rPr lang="en-US" altLang="en-US" dirty="0"/>
            </a:br>
            <a:r>
              <a:rPr lang="en-US" altLang="en-US" dirty="0"/>
              <a:t>2 states: Pennsylvania and New Jersey 9 counties: Bucks, Chester, Delaware, Montgomery, and Philadelphia counties in Pennsylvania; and Burlington, Camden, Gloucester, and Mercer in New Jersey</a:t>
            </a:r>
            <a:br>
              <a:rPr lang="en-US" altLang="en-US" dirty="0"/>
            </a:br>
            <a:r>
              <a:rPr lang="en-US" altLang="en-US" dirty="0"/>
              <a:t>353 municipalities</a:t>
            </a:r>
            <a:br>
              <a:rPr lang="en-US" altLang="en-US" dirty="0"/>
            </a:br>
            <a:r>
              <a:rPr lang="en-US" altLang="en-US" dirty="0"/>
              <a:t>Nearly 2.5 million acres of land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The People</a:t>
            </a:r>
            <a:br>
              <a:rPr lang="en-US" altLang="en-US" dirty="0"/>
            </a:br>
            <a:r>
              <a:rPr lang="en-US" altLang="en-US" dirty="0"/>
              <a:t>5.5 million population</a:t>
            </a:r>
            <a:br>
              <a:rPr lang="en-US" altLang="en-US" dirty="0"/>
            </a:br>
            <a:r>
              <a:rPr lang="en-US" altLang="en-US" dirty="0"/>
              <a:t>2.8 million jobs</a:t>
            </a:r>
            <a:br>
              <a:rPr lang="en-US" altLang="en-US" dirty="0"/>
            </a:br>
            <a:r>
              <a:rPr lang="en-US" altLang="en-US" dirty="0"/>
              <a:t>By 2035:</a:t>
            </a:r>
            <a:br>
              <a:rPr lang="en-US" altLang="en-US" dirty="0"/>
            </a:br>
            <a:r>
              <a:rPr lang="en-US" altLang="en-US" dirty="0"/>
              <a:t>6.1 million population</a:t>
            </a:r>
            <a:br>
              <a:rPr lang="en-US" altLang="en-US" dirty="0"/>
            </a:br>
            <a:r>
              <a:rPr lang="en-US" altLang="en-US" dirty="0"/>
              <a:t>3.1 million jobs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Federally-designated MPO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for nine-county region 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PA and NJ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Created in 1965 to plan for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“orderly growth 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development”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Transportation, land use,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open space, housing 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economic development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Short, medium and long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term transportation plans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provide funding for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84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1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8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1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8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C647E-15C3-474E-892A-139C899504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2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" y="-3345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860" y="2801849"/>
            <a:ext cx="9761551" cy="1295399"/>
          </a:xfrm>
        </p:spPr>
        <p:txBody>
          <a:bodyPr anchor="ctr"/>
          <a:lstStyle>
            <a:lvl1pPr>
              <a:lnSpc>
                <a:spcPts val="4700"/>
              </a:lnSpc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61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1" y="6335807"/>
            <a:ext cx="10133171" cy="365125"/>
          </a:xfrm>
        </p:spPr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Footer goes here | if not needed, delete</a:t>
            </a:r>
          </a:p>
        </p:txBody>
      </p:sp>
    </p:spTree>
    <p:extLst>
      <p:ext uri="{BB962C8B-B14F-4D97-AF65-F5344CB8AC3E}">
        <p14:creationId xmlns:p14="http://schemas.microsoft.com/office/powerpoint/2010/main" val="392198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" y="-3345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8445" y="2799333"/>
            <a:ext cx="7821163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/>
              <a:t>Section Separator Text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53974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5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5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441" y="6335807"/>
            <a:ext cx="10133171" cy="365125"/>
          </a:xfrm>
        </p:spPr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Footer goes here | if not needed, delete</a:t>
            </a:r>
          </a:p>
        </p:txBody>
      </p:sp>
    </p:spTree>
    <p:extLst>
      <p:ext uri="{BB962C8B-B14F-4D97-AF65-F5344CB8AC3E}">
        <p14:creationId xmlns:p14="http://schemas.microsoft.com/office/powerpoint/2010/main" val="205296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441" y="6335807"/>
            <a:ext cx="10133171" cy="365125"/>
          </a:xfrm>
        </p:spPr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Footer goes here | if not needed, delete</a:t>
            </a:r>
          </a:p>
        </p:txBody>
      </p:sp>
    </p:spTree>
    <p:extLst>
      <p:ext uri="{BB962C8B-B14F-4D97-AF65-F5344CB8AC3E}">
        <p14:creationId xmlns:p14="http://schemas.microsoft.com/office/powerpoint/2010/main" val="172754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1" y="685800"/>
            <a:ext cx="12187303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" y="0"/>
            <a:ext cx="12190993" cy="713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548"/>
            <a:ext cx="10210799" cy="685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02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61" y="0"/>
            <a:ext cx="121873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61" y="0"/>
            <a:ext cx="121873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464" y="6324605"/>
            <a:ext cx="1085714" cy="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9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" y="-3345"/>
            <a:ext cx="12193057" cy="68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9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" y="-3345"/>
            <a:ext cx="12193057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401043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752600"/>
            <a:ext cx="1096994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441" y="6335807"/>
            <a:ext cx="1013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 spc="100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pc="170" dirty="0">
                <a:solidFill>
                  <a:srgbClr val="74B0C1"/>
                </a:solidFill>
              </a:rPr>
              <a:t>Footer goes here | if not needed, delete</a:t>
            </a:r>
          </a:p>
        </p:txBody>
      </p:sp>
    </p:spTree>
    <p:extLst>
      <p:ext uri="{BB962C8B-B14F-4D97-AF65-F5344CB8AC3E}">
        <p14:creationId xmlns:p14="http://schemas.microsoft.com/office/powerpoint/2010/main" val="28220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5" r:id="rId8"/>
    <p:sldLayoutId id="2147483656" r:id="rId9"/>
  </p:sldLayoutIdLst>
  <p:hf sldNum="0" hdr="0" dt="0"/>
  <p:txStyles>
    <p:titleStyle>
      <a:lvl1pPr algn="l" defTabSz="914400" rtl="0" eaLnBrk="1" latinLnBrk="0" hangingPunct="1">
        <a:lnSpc>
          <a:spcPts val="45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ence.arcgis.com/experience/6eaa68e0ba5740c5984b9cef4e17202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fdc.energy.gov/fuels/electricity_locations.html#/find/nearest?fuel=ELE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dvancedenergy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rketplace.state.pa.us/BidContracts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ild.gov/" TargetMode="External"/><Relationship Id="rId5" Type="http://schemas.openxmlformats.org/officeDocument/2006/relationships/hyperlink" Target="https://www.fhwa.dot.gov/environment/alternative_fuel_corridors/resources/ev_funding_report_2022.pdf" TargetMode="External"/><Relationship Id="rId4" Type="http://schemas.openxmlformats.org/officeDocument/2006/relationships/hyperlink" Target="https://www.dep.pa.gov/Citizens/GrantsLoansRebates/Alternative-Fuels-Incentive-Grant/Pages/default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.pa.gov/Business/Energy/OfficeofPollutionPrevention/ElectricVehicles/Pages/default.aspx" TargetMode="External"/><Relationship Id="rId7" Type="http://schemas.openxmlformats.org/officeDocument/2006/relationships/hyperlink" Target="https://dvrpc.zoom.us/webinar/register/WN_JeZGoR-sQEKyZkiR7C1BuA?_x_zm_rtaid=eIo8XwbaRLeds0qbLjqNpA.1652124726160.88c5fb76a46e675fd50353f0492428f2&amp;_x_zm_rhtaid=7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il.google.com/mail/u/0/?tab=rm&amp;zx=3wp27d682c30#inbox/WhctKKXXGtcNxfczNrlcJmpFNhDknfQFTCvfXBBtBwBPRBMhNhCJDSfVRmcsmrBQzcfxnLG" TargetMode="External"/><Relationship Id="rId5" Type="http://schemas.openxmlformats.org/officeDocument/2006/relationships/hyperlink" Target="https://atlaspolicy.com/category/products/tools-dashboards/" TargetMode="External"/><Relationship Id="rId4" Type="http://schemas.openxmlformats.org/officeDocument/2006/relationships/hyperlink" Target="https://www.dvrpc.org/energyclimate/alternativefuelvehicle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Electric Vehicle Infrastructure and Air Quality Initiatives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208" y="933450"/>
            <a:ext cx="3148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4B0C1"/>
                </a:solidFill>
              </a:rPr>
              <a:t>May 11, 2022</a:t>
            </a:r>
          </a:p>
          <a:p>
            <a:r>
              <a:rPr lang="en-US" dirty="0">
                <a:solidFill>
                  <a:srgbClr val="74B0C1"/>
                </a:solidFill>
              </a:rPr>
              <a:t>DCTMA Municipalities Conference</a:t>
            </a:r>
          </a:p>
        </p:txBody>
      </p:sp>
    </p:spTree>
    <p:extLst>
      <p:ext uri="{BB962C8B-B14F-4D97-AF65-F5344CB8AC3E}">
        <p14:creationId xmlns:p14="http://schemas.microsoft.com/office/powerpoint/2010/main" val="227130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We Do?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824133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dirty="0"/>
              <a:t>Transportation, Fossil Fuels, and Energy Use</a:t>
            </a:r>
          </a:p>
          <a:p>
            <a:pPr marL="685714" lvl="1" indent="-285664"/>
            <a:r>
              <a:rPr lang="en-US" dirty="0"/>
              <a:t>Use less (Conservation, TDM, Promote better site design and land use strategies)</a:t>
            </a:r>
          </a:p>
          <a:p>
            <a:pPr marL="685714" lvl="1" indent="-285664"/>
            <a:r>
              <a:rPr lang="en-US" dirty="0"/>
              <a:t>Use it more efficiently (New technologies, ITS, Allow renewables and clean energy opportunities</a:t>
            </a:r>
          </a:p>
          <a:p>
            <a:pPr marL="685714" lvl="1" indent="-285664"/>
            <a:r>
              <a:rPr lang="en-US" dirty="0"/>
              <a:t>Have a plan for this unprecedented investment in infrastructure under the IIJA</a:t>
            </a:r>
          </a:p>
          <a:p>
            <a:pPr marL="685714" lvl="1" indent="-285664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4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 Vehicles (Zero Emission Vehicles)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824133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dirty="0"/>
              <a:t>One strategy to reduce GHG and Criteria Pollutants</a:t>
            </a:r>
          </a:p>
          <a:p>
            <a:pPr marL="285664" indent="-285664"/>
            <a:r>
              <a:rPr lang="en-US" dirty="0"/>
              <a:t>Light duty ZEVs are here – medium and heavy duty are around the corner</a:t>
            </a:r>
          </a:p>
          <a:p>
            <a:pPr marL="285664" indent="-285664"/>
            <a:r>
              <a:rPr lang="en-US" dirty="0"/>
              <a:t>Residents and Governments are buying them (&gt;18,000 EVs in the region)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DVRPC EV 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Webmap</a:t>
            </a:r>
            <a:endParaRPr lang="en-US" dirty="0"/>
          </a:p>
          <a:p>
            <a:pPr marL="285664" indent="-285664"/>
            <a:endParaRPr lang="en-US" dirty="0"/>
          </a:p>
          <a:p>
            <a:pPr marL="285664" indent="-285664"/>
            <a:endParaRPr lang="en-US" dirty="0"/>
          </a:p>
          <a:p>
            <a:pPr marL="685714" lvl="1" indent="-285664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8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Residential and At-Work Charging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824133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dirty="0"/>
              <a:t>At home and at work charging are the least expensive and most convenient way to charge</a:t>
            </a:r>
          </a:p>
          <a:p>
            <a:pPr marL="285664" indent="-285664"/>
            <a:r>
              <a:rPr lang="en-US" dirty="0"/>
              <a:t>Homes without off-street parking and multi-family units are a challenge</a:t>
            </a:r>
          </a:p>
          <a:p>
            <a:pPr marL="285664" indent="-285664"/>
            <a:r>
              <a:rPr lang="en-US" dirty="0"/>
              <a:t>Some level of public infrastructure is required for charging</a:t>
            </a:r>
          </a:p>
          <a:p>
            <a:pPr marL="685714" lvl="1" indent="-285664"/>
            <a:r>
              <a:rPr lang="en-US" dirty="0"/>
              <a:t>This is where local government can assist</a:t>
            </a:r>
          </a:p>
          <a:p>
            <a:pPr marL="285664" indent="-285664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EVSE</a:t>
            </a:r>
            <a:endParaRPr lang="en-US" dirty="0"/>
          </a:p>
          <a:p>
            <a:pPr marL="285664" indent="-285664"/>
            <a:endParaRPr lang="en-US" dirty="0"/>
          </a:p>
          <a:p>
            <a:pPr marL="685714" lvl="1" indent="-285664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4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01043"/>
            <a:ext cx="10969943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Charging Infrastructure (</a:t>
            </a:r>
            <a:r>
              <a:rPr lang="en-US" dirty="0" err="1"/>
              <a:t>EVSE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9B81A-8C38-2A14-F1EB-654A81C4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96" y="2035634"/>
            <a:ext cx="6476716" cy="3222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642D9A-5CB4-42E5-0991-35469DE83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6157" y="2035633"/>
            <a:ext cx="4799172" cy="4052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Costs</a:t>
            </a:r>
          </a:p>
          <a:p>
            <a:pPr marL="0" indent="0">
              <a:buNone/>
            </a:pPr>
            <a:r>
              <a:rPr lang="en-US" dirty="0"/>
              <a:t>Level 2: ~$1,000-$3,000 + Installation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DCFC: ~ $28,000-$140,000 + Installation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Source: International Council on Clean Transportation (2019)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441" y="6335807"/>
            <a:ext cx="1013317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  <a:endParaRPr lang="en-US" spc="170">
              <a:solidFill>
                <a:srgbClr val="74B0C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8996A-D5DA-F177-3D09-DC0E848D7F0A}"/>
              </a:ext>
            </a:extLst>
          </p:cNvPr>
          <p:cNvSpPr txBox="1"/>
          <p:nvPr/>
        </p:nvSpPr>
        <p:spPr>
          <a:xfrm>
            <a:off x="281724" y="5399314"/>
            <a:ext cx="6486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Credit: Advanced Energy (</a:t>
            </a:r>
            <a:r>
              <a:rPr lang="en-US" sz="16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https://www.advancedenergy.org/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7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Residential and At-Work Charging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824133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dirty="0"/>
              <a:t>Ensure that codes allow for </a:t>
            </a:r>
            <a:r>
              <a:rPr lang="en-US" dirty="0" err="1"/>
              <a:t>EVSE</a:t>
            </a:r>
            <a:endParaRPr lang="en-US" dirty="0"/>
          </a:p>
          <a:p>
            <a:pPr marL="285664" indent="-285664"/>
            <a:r>
              <a:rPr lang="en-US" dirty="0"/>
              <a:t>Parks, municipal parking lots, public private partnerships</a:t>
            </a:r>
          </a:p>
          <a:p>
            <a:pPr marL="685714" lvl="1" indent="-285664"/>
            <a:r>
              <a:rPr lang="en-US" dirty="0"/>
              <a:t>Pricing and dwell time strategies</a:t>
            </a:r>
          </a:p>
          <a:p>
            <a:pPr marL="285664" indent="-285664"/>
            <a:r>
              <a:rPr lang="en-US" dirty="0"/>
              <a:t>Homes without off street parking</a:t>
            </a:r>
          </a:p>
          <a:p>
            <a:pPr marL="685714" lvl="1" indent="-285664"/>
            <a:r>
              <a:rPr lang="en-US" dirty="0"/>
              <a:t>Pittsburg (ROW EV Charging Rules)</a:t>
            </a:r>
          </a:p>
          <a:p>
            <a:pPr marL="685714" lvl="1" indent="-285664"/>
            <a:r>
              <a:rPr lang="en-US" dirty="0"/>
              <a:t>New Jersey (Model Statewide Ordinance)</a:t>
            </a:r>
          </a:p>
          <a:p>
            <a:pPr marL="685714" lvl="1" indent="-285664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9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Municipal Fleets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824133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dirty="0"/>
              <a:t>Environmental and economic benefits</a:t>
            </a:r>
          </a:p>
          <a:p>
            <a:pPr marL="285664" indent="-285664"/>
            <a:r>
              <a:rPr lang="en-US" dirty="0"/>
              <a:t>Which vehicles do I replace?</a:t>
            </a:r>
          </a:p>
          <a:p>
            <a:pPr marL="285664" indent="-285664"/>
            <a:r>
              <a:rPr lang="en-US" dirty="0"/>
              <a:t>Charging infrastructure (EAP.org)</a:t>
            </a:r>
          </a:p>
          <a:p>
            <a:pPr marL="285664" indent="-285664"/>
            <a:r>
              <a:rPr lang="en-US" dirty="0"/>
              <a:t>Funding opportunities</a:t>
            </a:r>
          </a:p>
          <a:p>
            <a:pPr marL="685714" lvl="1" indent="-285664"/>
            <a:r>
              <a:rPr lang="en-US" dirty="0"/>
              <a:t>Cooperative purchasing</a:t>
            </a:r>
          </a:p>
          <a:p>
            <a:pPr marL="685714" lvl="1" indent="-285664"/>
            <a:r>
              <a:rPr lang="en-US" dirty="0"/>
              <a:t>State Funding</a:t>
            </a:r>
          </a:p>
          <a:p>
            <a:pPr marL="685714" lvl="1" indent="-285664"/>
            <a:r>
              <a:rPr lang="en-US" dirty="0"/>
              <a:t>IIJA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9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Opportunities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824133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COSTARS (PA Cooperative Purchasing)</a:t>
            </a:r>
            <a:endParaRPr lang="en-US" dirty="0"/>
          </a:p>
          <a:p>
            <a:pPr marL="285664" indent="-285664"/>
            <a:r>
              <a:rPr lang="en-US" dirty="0"/>
              <a:t>Alternative Fuel Incentive Program (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AFIG</a:t>
            </a:r>
            <a:r>
              <a:rPr lang="en-US" dirty="0"/>
              <a:t>)</a:t>
            </a:r>
          </a:p>
          <a:p>
            <a:pPr marL="285664" indent="-285664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Driving PA Forward </a:t>
            </a:r>
            <a:endParaRPr lang="en-US" dirty="0"/>
          </a:p>
          <a:p>
            <a:pPr marL="285664" indent="-285664"/>
            <a:r>
              <a:rPr lang="en-US" dirty="0"/>
              <a:t>IIJA (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Various Formula and Competitive Programs</a:t>
            </a:r>
            <a:r>
              <a:rPr lang="en-US" dirty="0"/>
              <a:t> for EV)</a:t>
            </a:r>
          </a:p>
          <a:p>
            <a:pPr marL="685714" lvl="1" indent="-285664"/>
            <a:r>
              <a:rPr lang="en-US" dirty="0"/>
              <a:t>Formula and Competitive Programs</a:t>
            </a:r>
          </a:p>
          <a:p>
            <a:pPr marL="685714" lvl="1" indent="-285664"/>
            <a:r>
              <a:rPr lang="en-US" dirty="0"/>
              <a:t>Equity, Resilience, Safety, Economic Growth</a:t>
            </a:r>
          </a:p>
          <a:p>
            <a:pPr marL="285664" indent="-285664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White House IIJA Resource Page </a:t>
            </a:r>
            <a:endParaRPr lang="en-US" dirty="0"/>
          </a:p>
          <a:p>
            <a:pPr marL="285664" indent="-285664"/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0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824133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 Vehicles in PA</a:t>
            </a:r>
            <a:endParaRPr lang="en-US" dirty="0"/>
          </a:p>
          <a:p>
            <a:pPr marL="285664" indent="-285664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DVRPC Alternative Fuel Vehicle Webpage</a:t>
            </a:r>
            <a:endParaRPr lang="en-US" dirty="0"/>
          </a:p>
          <a:p>
            <a:pPr marL="285664" indent="-285664"/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Atlas Public Policy Tools</a:t>
            </a:r>
            <a:endParaRPr lang="en-US" dirty="0"/>
          </a:p>
          <a:p>
            <a:pPr marL="285664" indent="-285664"/>
            <a:r>
              <a:rPr lang="en-US" dirty="0"/>
              <a:t>Upcoming Meetings and Presentations</a:t>
            </a:r>
          </a:p>
          <a:p>
            <a:pPr marL="685714" lvl="1" indent="-285664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 Clean School Bus Briefing</a:t>
            </a:r>
            <a:r>
              <a:rPr lang="en-US" dirty="0"/>
              <a:t> May 20 at 10AM - online</a:t>
            </a:r>
          </a:p>
          <a:p>
            <a:pPr marL="685714" lvl="1" indent="-285664"/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DVRPC IIJA Forum for Municipalities</a:t>
            </a:r>
            <a:r>
              <a:rPr lang="en-US" dirty="0"/>
              <a:t> May 24 at 11AM - online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4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678146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Contact:</a:t>
            </a:r>
          </a:p>
          <a:p>
            <a:pPr marL="0" indent="0">
              <a:buNone/>
            </a:pPr>
            <a:r>
              <a:rPr lang="en-US" sz="2000" dirty="0"/>
              <a:t>Sean Greene – Manager, Air Quality Programs</a:t>
            </a:r>
          </a:p>
          <a:p>
            <a:pPr marL="0" indent="0">
              <a:buNone/>
            </a:pPr>
            <a:r>
              <a:rPr lang="en-US" sz="2000" u="sng" dirty="0"/>
              <a:t>sgreene@dvrpc.org </a:t>
            </a:r>
          </a:p>
          <a:p>
            <a:pPr marL="0" indent="0">
              <a:buNone/>
            </a:pPr>
            <a:endParaRPr lang="en-US" dirty="0"/>
          </a:p>
          <a:p>
            <a:pPr marL="285664" indent="-285664"/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9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61CED-BD4F-497F-8827-AFBAD665D43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35713"/>
            <a:ext cx="10133013" cy="365125"/>
          </a:xfrm>
        </p:spPr>
        <p:txBody>
          <a:bodyPr/>
          <a:lstStyle/>
          <a:p>
            <a:r>
              <a:rPr lang="en-US" spc="170">
                <a:solidFill>
                  <a:srgbClr val="74B0C1"/>
                </a:solidFill>
              </a:rPr>
              <a:t>Footer goes here | if not needed, delete</a:t>
            </a:r>
            <a:endParaRPr lang="en-US" spc="170" dirty="0">
              <a:solidFill>
                <a:srgbClr val="74B0C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25B0DE-0734-441F-98D1-958B93C85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 b="12550"/>
          <a:stretch/>
        </p:blipFill>
        <p:spPr bwMode="auto">
          <a:xfrm>
            <a:off x="-1" y="0"/>
            <a:ext cx="1218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7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824133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dirty="0"/>
              <a:t>Emissions – Climate Change and Health</a:t>
            </a:r>
          </a:p>
          <a:p>
            <a:pPr marL="285664" indent="-285664"/>
            <a:r>
              <a:rPr lang="en-US" dirty="0"/>
              <a:t>Delaware County Air Quality</a:t>
            </a:r>
          </a:p>
          <a:p>
            <a:pPr marL="285664" indent="-285664"/>
            <a:r>
              <a:rPr lang="en-US" dirty="0"/>
              <a:t>Strategies for Improvement – Electric Vehicles</a:t>
            </a:r>
          </a:p>
          <a:p>
            <a:pPr marL="285664" indent="-285664"/>
            <a:r>
              <a:rPr lang="en-US" dirty="0"/>
              <a:t>Funding</a:t>
            </a:r>
          </a:p>
          <a:p>
            <a:pPr marL="285664" indent="-285664"/>
            <a:r>
              <a:rPr lang="en-US" dirty="0"/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3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Pollutants and Emissions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824133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dirty="0"/>
              <a:t>Climate Change – Greenhouse Gases (GHG)</a:t>
            </a:r>
          </a:p>
          <a:p>
            <a:pPr marL="685714" lvl="1" indent="-285664"/>
            <a:r>
              <a:rPr lang="en-US" dirty="0"/>
              <a:t>Region is getting warmer and wetter – more days over 90</a:t>
            </a:r>
            <a:r>
              <a:rPr lang="en-US" baseline="30000" dirty="0"/>
              <a:t>o</a:t>
            </a:r>
            <a:endParaRPr lang="en-US" dirty="0"/>
          </a:p>
          <a:p>
            <a:pPr marL="685714" lvl="1" indent="-285664"/>
            <a:r>
              <a:rPr lang="en-US" dirty="0"/>
              <a:t>Frequency and power of extreme weather events – more precipitation delivered in big storms</a:t>
            </a:r>
          </a:p>
          <a:p>
            <a:pPr marL="685714" lvl="1" indent="-285664"/>
            <a:r>
              <a:rPr lang="en-US" dirty="0"/>
              <a:t>Sea-level rise impacts communities on the Delaware River and beyond</a:t>
            </a:r>
          </a:p>
          <a:p>
            <a:pPr marL="685714" lvl="1" indent="-285664"/>
            <a:r>
              <a:rPr lang="en-US" dirty="0"/>
              <a:t>Sources of GHGs – Commercial and residential energy use, and transportation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8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Pollutants and Emissions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F33F1-55E1-41F2-8E0D-832BF18A4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5" y="1676400"/>
            <a:ext cx="5094807" cy="43774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1ABE5B-8F32-4171-90B6-36123FFD8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676399"/>
            <a:ext cx="4372209" cy="4377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21BF20-BF64-46D2-9E93-43B01540F8E9}"/>
              </a:ext>
            </a:extLst>
          </p:cNvPr>
          <p:cNvSpPr txBox="1"/>
          <p:nvPr/>
        </p:nvSpPr>
        <p:spPr>
          <a:xfrm>
            <a:off x="8685212" y="6065451"/>
            <a:ext cx="2695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DVRPC 2015 GHG Inventory</a:t>
            </a:r>
          </a:p>
        </p:txBody>
      </p:sp>
    </p:spTree>
    <p:extLst>
      <p:ext uri="{BB962C8B-B14F-4D97-AF65-F5344CB8AC3E}">
        <p14:creationId xmlns:p14="http://schemas.microsoft.com/office/powerpoint/2010/main" val="332632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Pollutants and Emissions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824133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dirty="0"/>
              <a:t>Criteria Pollutants – Ozone and PM</a:t>
            </a:r>
            <a:r>
              <a:rPr lang="en-US" baseline="-25000" dirty="0"/>
              <a:t>2.5</a:t>
            </a:r>
            <a:endParaRPr lang="en-US" dirty="0"/>
          </a:p>
          <a:p>
            <a:pPr marL="685714" lvl="1" indent="-285664"/>
            <a:r>
              <a:rPr lang="en-US" dirty="0"/>
              <a:t>Impact cardio-vascular health</a:t>
            </a:r>
          </a:p>
          <a:p>
            <a:pPr marL="685714" lvl="1" indent="-285664"/>
            <a:r>
              <a:rPr lang="en-US" dirty="0"/>
              <a:t>Lung damage, heart damage, early death, more susceptible to infection</a:t>
            </a:r>
          </a:p>
          <a:p>
            <a:pPr marL="685714" lvl="1" indent="-285664"/>
            <a:r>
              <a:rPr lang="en-US" dirty="0"/>
              <a:t>Sources of criteria pollutants – energy generation, industry, and transportation</a:t>
            </a:r>
          </a:p>
          <a:p>
            <a:pPr marL="685714" lvl="1" indent="-285664"/>
            <a:r>
              <a:rPr lang="en-US" sz="2400" dirty="0"/>
              <a:t>On-road mobile sources – cars, trucks, buses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Accounts for 38% NO</a:t>
            </a:r>
            <a:r>
              <a:rPr lang="en-US" baseline="-25000" dirty="0"/>
              <a:t>x</a:t>
            </a:r>
            <a:r>
              <a:rPr lang="en-US" dirty="0"/>
              <a:t>, 14% VOC, 3% PM</a:t>
            </a:r>
            <a:r>
              <a:rPr lang="en-US" baseline="-25000" dirty="0"/>
              <a:t>2.5</a:t>
            </a:r>
          </a:p>
          <a:p>
            <a:pPr marL="685714" lvl="1" indent="-285664"/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908A9D96-2D94-4138-B4E7-37589F67AEBD}"/>
              </a:ext>
            </a:extLst>
          </p:cNvPr>
          <p:cNvSpPr/>
          <p:nvPr/>
        </p:nvSpPr>
        <p:spPr>
          <a:xfrm rot="16200000">
            <a:off x="4151315" y="4208270"/>
            <a:ext cx="457200" cy="2362201"/>
          </a:xfrm>
          <a:prstGeom prst="leftBrac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956-291F-4CEF-B591-49590D4E6CE3}"/>
              </a:ext>
            </a:extLst>
          </p:cNvPr>
          <p:cNvSpPr txBox="1"/>
          <p:nvPr/>
        </p:nvSpPr>
        <p:spPr>
          <a:xfrm>
            <a:off x="3244368" y="5617971"/>
            <a:ext cx="273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Combine to form Ozone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2F5FE-7410-4674-9963-FCD657C2F1F4}"/>
              </a:ext>
            </a:extLst>
          </p:cNvPr>
          <p:cNvSpPr txBox="1"/>
          <p:nvPr/>
        </p:nvSpPr>
        <p:spPr>
          <a:xfrm>
            <a:off x="6780212" y="5802637"/>
            <a:ext cx="590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5">
              <a:buSzPct val="75000"/>
            </a:pPr>
            <a:r>
              <a:rPr lang="en-US" sz="14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Source: FHWA Transportation Air Quality Selected Facts and Figures</a:t>
            </a:r>
            <a:endParaRPr lang="en-US" sz="1400" i="1" baseline="-25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9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Pollutants and Emissions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C0214-2C44-485A-B206-182ADDDAA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9" t="10507" r="2655" b="1502"/>
          <a:stretch/>
        </p:blipFill>
        <p:spPr>
          <a:xfrm>
            <a:off x="455611" y="1866728"/>
            <a:ext cx="5660689" cy="3391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1E8844-47DE-4C89-8A94-7FD0538042B7}"/>
              </a:ext>
            </a:extLst>
          </p:cNvPr>
          <p:cNvSpPr txBox="1"/>
          <p:nvPr/>
        </p:nvSpPr>
        <p:spPr>
          <a:xfrm>
            <a:off x="4722812" y="5326919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Source: 2014 </a:t>
            </a:r>
            <a:r>
              <a:rPr lang="en-US" sz="1400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NEI</a:t>
            </a:r>
            <a:endParaRPr lang="en-US" sz="14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1AFC4D-48AF-4552-86ED-2D49E66C4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 b="11051"/>
          <a:stretch/>
        </p:blipFill>
        <p:spPr>
          <a:xfrm>
            <a:off x="6246812" y="1866728"/>
            <a:ext cx="5633555" cy="3391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6AB4D7-8F18-4A9C-81AC-B00EF7A7D1E1}"/>
              </a:ext>
            </a:extLst>
          </p:cNvPr>
          <p:cNvSpPr txBox="1"/>
          <p:nvPr/>
        </p:nvSpPr>
        <p:spPr>
          <a:xfrm>
            <a:off x="10410679" y="527270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Source: US EPA</a:t>
            </a:r>
          </a:p>
        </p:txBody>
      </p:sp>
    </p:spTree>
    <p:extLst>
      <p:ext uri="{BB962C8B-B14F-4D97-AF65-F5344CB8AC3E}">
        <p14:creationId xmlns:p14="http://schemas.microsoft.com/office/powerpoint/2010/main" val="304283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7888F6-BB0A-4FC4-8DDC-7F9824ECD981}"/>
              </a:ext>
            </a:extLst>
          </p:cNvPr>
          <p:cNvSpPr txBox="1">
            <a:spLocks/>
          </p:cNvSpPr>
          <p:nvPr/>
        </p:nvSpPr>
        <p:spPr>
          <a:xfrm>
            <a:off x="304720" y="1824133"/>
            <a:ext cx="11579384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dirty="0"/>
              <a:t>Climate change impacts criteria pollutant formation</a:t>
            </a:r>
          </a:p>
          <a:p>
            <a:pPr marL="285664" indent="-285664"/>
            <a:r>
              <a:rPr lang="en-US" dirty="0"/>
              <a:t>Hotter days means more energy use</a:t>
            </a:r>
          </a:p>
          <a:p>
            <a:pPr marL="285664" indent="-285664"/>
            <a:r>
              <a:rPr lang="en-US" dirty="0"/>
              <a:t>Science shows the health impacts of pollutants happen at lower exposure = stricter standards</a:t>
            </a:r>
          </a:p>
          <a:p>
            <a:pPr marL="285664" indent="-285664"/>
            <a:r>
              <a:rPr lang="en-US" dirty="0"/>
              <a:t>Meeting the standards has permitting and funding implications</a:t>
            </a:r>
          </a:p>
          <a:p>
            <a:pPr marL="285664" indent="-285664"/>
            <a:r>
              <a:rPr lang="en-US" dirty="0"/>
              <a:t>Different pollutants but many of the same sources</a:t>
            </a:r>
          </a:p>
          <a:p>
            <a:pPr marL="285664" indent="-285664"/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0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Pollutants and Emissions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170" dirty="0">
                <a:solidFill>
                  <a:srgbClr val="74B0C1"/>
                </a:solidFill>
              </a:rPr>
              <a:t>DCTMA Municipalities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6333A-DBB3-497A-B178-5D588E7EC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2" y="1654131"/>
            <a:ext cx="3182761" cy="4475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579C21-C991-4BD5-9477-CE05DCCBA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850" y="1577571"/>
            <a:ext cx="3182762" cy="4475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CB946-ADA3-4869-B045-69C15C8DA4B8}"/>
              </a:ext>
            </a:extLst>
          </p:cNvPr>
          <p:cNvSpPr txBox="1"/>
          <p:nvPr/>
        </p:nvSpPr>
        <p:spPr>
          <a:xfrm>
            <a:off x="303212" y="1826522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Ozone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Non-Attainment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EE4ADA-16C0-4EBA-94EB-42D179DEFD2C}"/>
              </a:ext>
            </a:extLst>
          </p:cNvPr>
          <p:cNvSpPr txBox="1"/>
          <p:nvPr/>
        </p:nvSpPr>
        <p:spPr>
          <a:xfrm>
            <a:off x="6000573" y="1826522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PM</a:t>
            </a:r>
            <a:r>
              <a:rPr lang="en-US" sz="2800" baseline="-25000" dirty="0">
                <a:solidFill>
                  <a:schemeClr val="bg1"/>
                </a:solidFill>
              </a:rPr>
              <a:t>2.5 Maintenance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47684"/>
      </p:ext>
    </p:extLst>
  </p:cSld>
  <p:clrMapOvr>
    <a:masterClrMapping/>
  </p:clrMapOvr>
</p:sld>
</file>

<file path=ppt/theme/theme1.xml><?xml version="1.0" encoding="utf-8"?>
<a:theme xmlns:a="http://schemas.openxmlformats.org/drawingml/2006/main" name="DVRPC 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886</Words>
  <Application>Microsoft Office PowerPoint</Application>
  <PresentationFormat>Custom</PresentationFormat>
  <Paragraphs>170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DVRPC Widescreen</vt:lpstr>
      <vt:lpstr>Electric Vehicle Infrastructure and Air Quality Initiatives</vt:lpstr>
      <vt:lpstr>PowerPoint Presentation</vt:lpstr>
      <vt:lpstr>Overview</vt:lpstr>
      <vt:lpstr>Pollutants and Emissions</vt:lpstr>
      <vt:lpstr>Pollutants and Emissions</vt:lpstr>
      <vt:lpstr>Pollutants and Emissions</vt:lpstr>
      <vt:lpstr>Pollutants and Emissions</vt:lpstr>
      <vt:lpstr>The Challenge</vt:lpstr>
      <vt:lpstr>Pollutants and Emissions</vt:lpstr>
      <vt:lpstr>What Can We Do?</vt:lpstr>
      <vt:lpstr>Electric Vehicles (Zero Emission Vehicles)</vt:lpstr>
      <vt:lpstr>Residential and At-Work Charging</vt:lpstr>
      <vt:lpstr>Charging Infrastructure (EVSE)</vt:lpstr>
      <vt:lpstr>Residential and At-Work Charging</vt:lpstr>
      <vt:lpstr>Municipal Fleets</vt:lpstr>
      <vt:lpstr>Funding Opportunities</vt:lpstr>
      <vt:lpstr>Resources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Dean, Kimberly</dc:creator>
  <cp:lastModifiedBy>Lauren Fink</cp:lastModifiedBy>
  <cp:revision>64</cp:revision>
  <dcterms:created xsi:type="dcterms:W3CDTF">2018-05-30T21:01:14Z</dcterms:created>
  <dcterms:modified xsi:type="dcterms:W3CDTF">2022-05-10T14:02:09Z</dcterms:modified>
</cp:coreProperties>
</file>