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7" r:id="rId3"/>
    <p:sldId id="284" r:id="rId4"/>
    <p:sldId id="285" r:id="rId5"/>
    <p:sldId id="286" r:id="rId6"/>
    <p:sldId id="292" r:id="rId7"/>
    <p:sldId id="293" r:id="rId8"/>
    <p:sldId id="288" r:id="rId9"/>
    <p:sldId id="289" r:id="rId10"/>
    <p:sldId id="291" r:id="rId11"/>
    <p:sldId id="29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33"/>
    <a:srgbClr val="001F5B"/>
    <a:srgbClr val="B3272D"/>
    <a:srgbClr val="C99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503" autoAdjust="0"/>
  </p:normalViewPr>
  <p:slideViewPr>
    <p:cSldViewPr snapToGrid="0">
      <p:cViewPr varScale="1">
        <p:scale>
          <a:sx n="48" d="100"/>
          <a:sy n="48" d="100"/>
        </p:scale>
        <p:origin x="18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D2C29-9382-413B-B6AC-BD43D4DE54EC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DC0EE-FFD6-4499-B6C1-0A200F6AF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340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C0EE-FFD6-4499-B6C1-0A200F6AF0A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87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5D943-4E4F-4AEE-8406-6E1EA096C5A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40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5D943-4E4F-4AEE-8406-6E1EA096C5A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39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5D943-4E4F-4AEE-8406-6E1EA096C5A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91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550" y="4524692"/>
            <a:ext cx="5608320" cy="3660458"/>
          </a:xfrm>
        </p:spPr>
        <p:txBody>
          <a:bodyPr/>
          <a:lstStyle/>
          <a:p>
            <a:r>
              <a:rPr lang="en-US" dirty="0"/>
              <a:t>Total  Estimated Funds available for PA over the five years (FFY 2022 – FFY 2026) is $1.8 Billion.</a:t>
            </a:r>
          </a:p>
          <a:p>
            <a:endParaRPr lang="en-US" dirty="0"/>
          </a:p>
          <a:p>
            <a:r>
              <a:rPr lang="en-US" dirty="0"/>
              <a:t>Special Bridge Program Funds will be distributed to MPOs/RPOs through formula established by the Financial Guidance Work Group. </a:t>
            </a:r>
          </a:p>
          <a:p>
            <a:endParaRPr lang="en-US" dirty="0"/>
          </a:p>
          <a:p>
            <a:r>
              <a:rPr lang="en-US" dirty="0"/>
              <a:t>Overall  Federal Funds available for Highway and Bridge over the five-year period (FFY 2022 – FFY 2026) would be $13.1 Billion, of which $4 Billion is “New” or additional federal funds to PA.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5D943-4E4F-4AEE-8406-6E1EA096C5A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864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5D943-4E4F-4AEE-8406-6E1EA096C5A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29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5D943-4E4F-4AEE-8406-6E1EA096C5A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774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5D943-4E4F-4AEE-8406-6E1EA096C5A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54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2ED9223-D845-451C-AEFC-927921F3D8B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94EC55F-FEA0-4A2D-800C-98D3FE52D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679" y="61785"/>
            <a:ext cx="8590992" cy="1629363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 cap="all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D54AC8-94FA-4211-8DF1-278102CF2E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668" y="6170177"/>
            <a:ext cx="1922008" cy="393854"/>
          </a:xfrm>
          <a:prstGeom prst="rect">
            <a:avLst/>
          </a:prstGeom>
        </p:spPr>
      </p:pic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3412B1A1-049C-4E94-9BD6-D25BFE2113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1163" y="6216090"/>
            <a:ext cx="5310907" cy="434975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PRESENTER NAME • • Month XX, 2020</a:t>
            </a:r>
          </a:p>
        </p:txBody>
      </p:sp>
    </p:spTree>
    <p:extLst>
      <p:ext uri="{BB962C8B-B14F-4D97-AF65-F5344CB8AC3E}">
        <p14:creationId xmlns:p14="http://schemas.microsoft.com/office/powerpoint/2010/main" val="316874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A1C1-F56B-4BB8-946D-55D5D13B1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829" y="1047139"/>
            <a:ext cx="8266522" cy="51298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75DB6B-C4E3-4144-9D4C-77979B48A3E6}"/>
              </a:ext>
            </a:extLst>
          </p:cNvPr>
          <p:cNvSpPr/>
          <p:nvPr userDrawn="1"/>
        </p:nvSpPr>
        <p:spPr>
          <a:xfrm>
            <a:off x="0" y="6650182"/>
            <a:ext cx="9144000" cy="207818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4D23A5B4-A877-4F2B-B540-E892C9EB8725}"/>
              </a:ext>
            </a:extLst>
          </p:cNvPr>
          <p:cNvSpPr/>
          <p:nvPr userDrawn="1"/>
        </p:nvSpPr>
        <p:spPr>
          <a:xfrm flipH="1">
            <a:off x="7908521" y="5681750"/>
            <a:ext cx="1235478" cy="1176251"/>
          </a:xfrm>
          <a:prstGeom prst="rtTriangle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CE83840-9DD8-4D95-A8A7-44C21FA82C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8" r="35481" b="42715"/>
          <a:stretch/>
        </p:blipFill>
        <p:spPr>
          <a:xfrm>
            <a:off x="8608674" y="6263640"/>
            <a:ext cx="398672" cy="51114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C0356C6-DB16-4861-978D-3B63135F3FCD}"/>
              </a:ext>
            </a:extLst>
          </p:cNvPr>
          <p:cNvSpPr/>
          <p:nvPr userDrawn="1"/>
        </p:nvSpPr>
        <p:spPr>
          <a:xfrm>
            <a:off x="0" y="1"/>
            <a:ext cx="9144000" cy="663547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5B86BEF-F3E0-4164-88B0-3B83AA9B39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7962" y="102885"/>
            <a:ext cx="8889384" cy="728388"/>
          </a:xfrm>
        </p:spPr>
        <p:txBody>
          <a:bodyPr>
            <a:normAutofit/>
          </a:bodyPr>
          <a:lstStyle>
            <a:lvl1pPr marL="0" indent="0">
              <a:buNone/>
              <a:defRPr sz="3750" cap="all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29220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A1C1-F56B-4BB8-946D-55D5D13B1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829" y="1047139"/>
            <a:ext cx="8266522" cy="51298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75DB6B-C4E3-4144-9D4C-77979B48A3E6}"/>
              </a:ext>
            </a:extLst>
          </p:cNvPr>
          <p:cNvSpPr/>
          <p:nvPr userDrawn="1"/>
        </p:nvSpPr>
        <p:spPr>
          <a:xfrm>
            <a:off x="0" y="6650182"/>
            <a:ext cx="9144000" cy="207818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4D23A5B4-A877-4F2B-B540-E892C9EB8725}"/>
              </a:ext>
            </a:extLst>
          </p:cNvPr>
          <p:cNvSpPr/>
          <p:nvPr userDrawn="1"/>
        </p:nvSpPr>
        <p:spPr>
          <a:xfrm flipH="1">
            <a:off x="7908521" y="5681750"/>
            <a:ext cx="1235478" cy="1176251"/>
          </a:xfrm>
          <a:prstGeom prst="rtTriangle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CE83840-9DD8-4D95-A8A7-44C21FA82C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8" r="35481" b="42715"/>
          <a:stretch/>
        </p:blipFill>
        <p:spPr>
          <a:xfrm>
            <a:off x="8608674" y="6263640"/>
            <a:ext cx="398672" cy="51114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C0356C6-DB16-4861-978D-3B63135F3FCD}"/>
              </a:ext>
            </a:extLst>
          </p:cNvPr>
          <p:cNvSpPr/>
          <p:nvPr userDrawn="1"/>
        </p:nvSpPr>
        <p:spPr>
          <a:xfrm>
            <a:off x="0" y="1"/>
            <a:ext cx="9144000" cy="663547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5B86BEF-F3E0-4164-88B0-3B83AA9B39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7962" y="102885"/>
            <a:ext cx="8889384" cy="728388"/>
          </a:xfrm>
        </p:spPr>
        <p:txBody>
          <a:bodyPr>
            <a:normAutofit/>
          </a:bodyPr>
          <a:lstStyle>
            <a:lvl1pPr marL="0" indent="0">
              <a:buNone/>
              <a:defRPr sz="3750" cap="all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49777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A1C1-F56B-4BB8-946D-55D5D13B1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829" y="1047139"/>
            <a:ext cx="8266522" cy="51298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75DB6B-C4E3-4144-9D4C-77979B48A3E6}"/>
              </a:ext>
            </a:extLst>
          </p:cNvPr>
          <p:cNvSpPr/>
          <p:nvPr userDrawn="1"/>
        </p:nvSpPr>
        <p:spPr>
          <a:xfrm>
            <a:off x="0" y="6650182"/>
            <a:ext cx="9144000" cy="207818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4D23A5B4-A877-4F2B-B540-E892C9EB8725}"/>
              </a:ext>
            </a:extLst>
          </p:cNvPr>
          <p:cNvSpPr/>
          <p:nvPr userDrawn="1"/>
        </p:nvSpPr>
        <p:spPr>
          <a:xfrm flipH="1">
            <a:off x="7908521" y="5681750"/>
            <a:ext cx="1235478" cy="1176251"/>
          </a:xfrm>
          <a:prstGeom prst="rtTriangle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CE83840-9DD8-4D95-A8A7-44C21FA82C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8" r="35481" b="42715"/>
          <a:stretch/>
        </p:blipFill>
        <p:spPr>
          <a:xfrm>
            <a:off x="8608674" y="6263640"/>
            <a:ext cx="398672" cy="51114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C0356C6-DB16-4861-978D-3B63135F3FCD}"/>
              </a:ext>
            </a:extLst>
          </p:cNvPr>
          <p:cNvSpPr/>
          <p:nvPr userDrawn="1"/>
        </p:nvSpPr>
        <p:spPr>
          <a:xfrm>
            <a:off x="0" y="1"/>
            <a:ext cx="9144000" cy="663547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5B86BEF-F3E0-4164-88B0-3B83AA9B39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7962" y="102885"/>
            <a:ext cx="8889384" cy="728388"/>
          </a:xfrm>
        </p:spPr>
        <p:txBody>
          <a:bodyPr>
            <a:normAutofit/>
          </a:bodyPr>
          <a:lstStyle>
            <a:lvl1pPr marL="0" indent="0">
              <a:buNone/>
              <a:defRPr sz="3750" cap="all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946304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A1C1-F56B-4BB8-946D-55D5D13B1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829" y="1047139"/>
            <a:ext cx="8266522" cy="51298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75DB6B-C4E3-4144-9D4C-77979B48A3E6}"/>
              </a:ext>
            </a:extLst>
          </p:cNvPr>
          <p:cNvSpPr/>
          <p:nvPr userDrawn="1"/>
        </p:nvSpPr>
        <p:spPr>
          <a:xfrm>
            <a:off x="0" y="6650182"/>
            <a:ext cx="9144000" cy="207818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4D23A5B4-A877-4F2B-B540-E892C9EB8725}"/>
              </a:ext>
            </a:extLst>
          </p:cNvPr>
          <p:cNvSpPr/>
          <p:nvPr userDrawn="1"/>
        </p:nvSpPr>
        <p:spPr>
          <a:xfrm flipH="1">
            <a:off x="7908521" y="5681750"/>
            <a:ext cx="1235478" cy="1176251"/>
          </a:xfrm>
          <a:prstGeom prst="rtTriangle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CE83840-9DD8-4D95-A8A7-44C21FA82C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8" r="35481" b="42715"/>
          <a:stretch/>
        </p:blipFill>
        <p:spPr>
          <a:xfrm>
            <a:off x="8608674" y="6263640"/>
            <a:ext cx="398672" cy="51114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C0356C6-DB16-4861-978D-3B63135F3FCD}"/>
              </a:ext>
            </a:extLst>
          </p:cNvPr>
          <p:cNvSpPr/>
          <p:nvPr userDrawn="1"/>
        </p:nvSpPr>
        <p:spPr>
          <a:xfrm>
            <a:off x="0" y="1"/>
            <a:ext cx="9144000" cy="663547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5B86BEF-F3E0-4164-88B0-3B83AA9B39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7962" y="102885"/>
            <a:ext cx="8889384" cy="728388"/>
          </a:xfrm>
        </p:spPr>
        <p:txBody>
          <a:bodyPr>
            <a:normAutofit/>
          </a:bodyPr>
          <a:lstStyle>
            <a:lvl1pPr marL="0" indent="0">
              <a:buNone/>
              <a:defRPr sz="3750" cap="all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263179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A1C1-F56B-4BB8-946D-55D5D13B1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829" y="1047139"/>
            <a:ext cx="8266522" cy="51298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75DB6B-C4E3-4144-9D4C-77979B48A3E6}"/>
              </a:ext>
            </a:extLst>
          </p:cNvPr>
          <p:cNvSpPr/>
          <p:nvPr userDrawn="1"/>
        </p:nvSpPr>
        <p:spPr>
          <a:xfrm>
            <a:off x="0" y="6650182"/>
            <a:ext cx="9144000" cy="207818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4D23A5B4-A877-4F2B-B540-E892C9EB8725}"/>
              </a:ext>
            </a:extLst>
          </p:cNvPr>
          <p:cNvSpPr/>
          <p:nvPr userDrawn="1"/>
        </p:nvSpPr>
        <p:spPr>
          <a:xfrm flipH="1">
            <a:off x="7908521" y="5681750"/>
            <a:ext cx="1235478" cy="1176251"/>
          </a:xfrm>
          <a:prstGeom prst="rtTriangle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CE83840-9DD8-4D95-A8A7-44C21FA82C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8" r="35481" b="42715"/>
          <a:stretch/>
        </p:blipFill>
        <p:spPr>
          <a:xfrm>
            <a:off x="8608674" y="6263640"/>
            <a:ext cx="398672" cy="51114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C0356C6-DB16-4861-978D-3B63135F3FCD}"/>
              </a:ext>
            </a:extLst>
          </p:cNvPr>
          <p:cNvSpPr/>
          <p:nvPr userDrawn="1"/>
        </p:nvSpPr>
        <p:spPr>
          <a:xfrm>
            <a:off x="0" y="1"/>
            <a:ext cx="9144000" cy="663547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5B86BEF-F3E0-4164-88B0-3B83AA9B39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7962" y="102885"/>
            <a:ext cx="8889384" cy="728388"/>
          </a:xfrm>
        </p:spPr>
        <p:txBody>
          <a:bodyPr>
            <a:normAutofit/>
          </a:bodyPr>
          <a:lstStyle>
            <a:lvl1pPr marL="0" indent="0">
              <a:buNone/>
              <a:defRPr sz="3750" cap="all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457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F6A3E94-FB6A-475B-8025-80B114886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72" y="800279"/>
            <a:ext cx="8718796" cy="5338755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7C1189-14C0-4FDD-A29F-DD3F4C2E2B95}"/>
              </a:ext>
            </a:extLst>
          </p:cNvPr>
          <p:cNvSpPr/>
          <p:nvPr userDrawn="1"/>
        </p:nvSpPr>
        <p:spPr>
          <a:xfrm>
            <a:off x="0" y="6650182"/>
            <a:ext cx="9144000" cy="207818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D4631E11-D27C-43E5-9F76-22812CEEF6A4}"/>
              </a:ext>
            </a:extLst>
          </p:cNvPr>
          <p:cNvSpPr/>
          <p:nvPr userDrawn="1"/>
        </p:nvSpPr>
        <p:spPr>
          <a:xfrm flipH="1">
            <a:off x="7491657" y="5681749"/>
            <a:ext cx="1647304" cy="1176251"/>
          </a:xfrm>
          <a:prstGeom prst="rtTriangle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A9C05-EC34-458E-A3BC-BB6E0EC9EB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8" r="35481" b="42715"/>
          <a:stretch/>
        </p:blipFill>
        <p:spPr>
          <a:xfrm>
            <a:off x="8515350" y="6242943"/>
            <a:ext cx="531562" cy="51114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D75999F7-FE3F-4C98-AA8E-CD4E77CF06BB}"/>
              </a:ext>
            </a:extLst>
          </p:cNvPr>
          <p:cNvSpPr/>
          <p:nvPr userDrawn="1"/>
        </p:nvSpPr>
        <p:spPr>
          <a:xfrm>
            <a:off x="0" y="1817"/>
            <a:ext cx="9138961" cy="601596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 Placeholder 24">
            <a:extLst>
              <a:ext uri="{FF2B5EF4-FFF2-40B4-BE49-F238E27FC236}">
                <a16:creationId xmlns:a16="http://schemas.microsoft.com/office/drawing/2014/main" id="{A96C21FA-A5EC-4FB5-8177-2C8B5444EB5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7282" y="64810"/>
            <a:ext cx="8746086" cy="601596"/>
          </a:xfrm>
        </p:spPr>
        <p:txBody>
          <a:bodyPr>
            <a:noAutofit/>
          </a:bodyPr>
          <a:lstStyle>
            <a:lvl1pPr marL="0" indent="0">
              <a:buNone/>
              <a:defRPr sz="4400" cap="all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3331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72" y="812791"/>
            <a:ext cx="4291067" cy="5309713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9D5F04-F5DA-4365-A233-A0967DEA4660}"/>
              </a:ext>
            </a:extLst>
          </p:cNvPr>
          <p:cNvSpPr/>
          <p:nvPr userDrawn="1"/>
        </p:nvSpPr>
        <p:spPr>
          <a:xfrm>
            <a:off x="0" y="6650182"/>
            <a:ext cx="9144000" cy="207818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E4F887A2-7EC5-4BA3-91D1-D79BB8D40877}"/>
              </a:ext>
            </a:extLst>
          </p:cNvPr>
          <p:cNvSpPr/>
          <p:nvPr userDrawn="1"/>
        </p:nvSpPr>
        <p:spPr>
          <a:xfrm flipH="1">
            <a:off x="7491657" y="5681749"/>
            <a:ext cx="1647304" cy="1176251"/>
          </a:xfrm>
          <a:prstGeom prst="rtTriangle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3C3EE4-6095-4C90-A1A0-3DC97D0BFB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8" r="35481" b="42715"/>
          <a:stretch/>
        </p:blipFill>
        <p:spPr>
          <a:xfrm>
            <a:off x="8515350" y="6242943"/>
            <a:ext cx="531562" cy="511148"/>
          </a:xfrm>
          <a:prstGeom prst="rect">
            <a:avLst/>
          </a:prstGeom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25C62976-E0CE-4119-A57B-6FA77FE7E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8362" y="808997"/>
            <a:ext cx="4291066" cy="530971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02018E-E859-4D29-BD10-B488B85440CD}"/>
              </a:ext>
            </a:extLst>
          </p:cNvPr>
          <p:cNvSpPr/>
          <p:nvPr userDrawn="1"/>
        </p:nvSpPr>
        <p:spPr>
          <a:xfrm>
            <a:off x="0" y="5053"/>
            <a:ext cx="9138961" cy="601596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3209F1AB-2F32-4A95-8DC3-D865EB8474A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7282" y="75134"/>
            <a:ext cx="8802146" cy="601596"/>
          </a:xfrm>
        </p:spPr>
        <p:txBody>
          <a:bodyPr>
            <a:noAutofit/>
          </a:bodyPr>
          <a:lstStyle>
            <a:lvl1pPr marL="0" indent="0">
              <a:buNone/>
              <a:defRPr sz="4400" cap="all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9569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484384D-A8B9-4F64-9112-BB3D4A9438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26335" y="663547"/>
            <a:ext cx="5160383" cy="57372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A9EC84C-0677-4AF4-A854-13FE3E2B7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1255" y="846694"/>
            <a:ext cx="3472383" cy="467060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C68B7D-444B-4A58-80BD-B1495E9DC15F}"/>
              </a:ext>
            </a:extLst>
          </p:cNvPr>
          <p:cNvSpPr/>
          <p:nvPr userDrawn="1"/>
        </p:nvSpPr>
        <p:spPr>
          <a:xfrm>
            <a:off x="0" y="6650182"/>
            <a:ext cx="9144000" cy="207818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AF423892-F671-4250-804D-F6ECBDBAE7B4}"/>
              </a:ext>
            </a:extLst>
          </p:cNvPr>
          <p:cNvSpPr/>
          <p:nvPr userDrawn="1"/>
        </p:nvSpPr>
        <p:spPr>
          <a:xfrm flipH="1">
            <a:off x="7491657" y="5681749"/>
            <a:ext cx="1647304" cy="1176251"/>
          </a:xfrm>
          <a:prstGeom prst="rtTriangle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5C8682C-6A7C-4446-952F-4784D78952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8" r="35481" b="42715"/>
          <a:stretch/>
        </p:blipFill>
        <p:spPr>
          <a:xfrm>
            <a:off x="8515350" y="6242943"/>
            <a:ext cx="531562" cy="51114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FEF28F0-90A6-473B-905B-97B57DE43081}"/>
              </a:ext>
            </a:extLst>
          </p:cNvPr>
          <p:cNvSpPr/>
          <p:nvPr userDrawn="1"/>
        </p:nvSpPr>
        <p:spPr>
          <a:xfrm>
            <a:off x="0" y="-2899"/>
            <a:ext cx="9138961" cy="601596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Placeholder 24">
            <a:extLst>
              <a:ext uri="{FF2B5EF4-FFF2-40B4-BE49-F238E27FC236}">
                <a16:creationId xmlns:a16="http://schemas.microsoft.com/office/drawing/2014/main" id="{AD58DDC1-5E3A-4C1D-A841-9076620AE9A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7282" y="67182"/>
            <a:ext cx="8889630" cy="601596"/>
          </a:xfrm>
        </p:spPr>
        <p:txBody>
          <a:bodyPr>
            <a:noAutofit/>
          </a:bodyPr>
          <a:lstStyle>
            <a:lvl1pPr marL="0" indent="0">
              <a:buNone/>
              <a:defRPr sz="4400" cap="all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79143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5AC8925-7F89-4266-9E8D-B9DD7A2490E3}"/>
              </a:ext>
            </a:extLst>
          </p:cNvPr>
          <p:cNvSpPr/>
          <p:nvPr userDrawn="1"/>
        </p:nvSpPr>
        <p:spPr>
          <a:xfrm>
            <a:off x="0" y="6650182"/>
            <a:ext cx="9144000" cy="207818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65EA2B05-E225-401C-B8B1-9486E4253BE6}"/>
              </a:ext>
            </a:extLst>
          </p:cNvPr>
          <p:cNvSpPr/>
          <p:nvPr userDrawn="1"/>
        </p:nvSpPr>
        <p:spPr>
          <a:xfrm flipH="1">
            <a:off x="7491657" y="5681749"/>
            <a:ext cx="1647304" cy="1176251"/>
          </a:xfrm>
          <a:prstGeom prst="rtTriangle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2F23A3-7A73-49FC-8F97-24AB822399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8" r="35481" b="42715"/>
          <a:stretch/>
        </p:blipFill>
        <p:spPr>
          <a:xfrm>
            <a:off x="8515350" y="6242943"/>
            <a:ext cx="531562" cy="51114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C1A292F-5F0E-4468-95B4-A8BA61B6334E}"/>
              </a:ext>
            </a:extLst>
          </p:cNvPr>
          <p:cNvSpPr/>
          <p:nvPr userDrawn="1"/>
        </p:nvSpPr>
        <p:spPr>
          <a:xfrm>
            <a:off x="0" y="754668"/>
            <a:ext cx="3716594" cy="76195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60B937-27C1-4BE2-890B-AB07B60D5E0F}"/>
              </a:ext>
            </a:extLst>
          </p:cNvPr>
          <p:cNvSpPr/>
          <p:nvPr userDrawn="1"/>
        </p:nvSpPr>
        <p:spPr>
          <a:xfrm>
            <a:off x="0" y="1688656"/>
            <a:ext cx="3716594" cy="76195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EC196E-66DF-48D4-B30D-C11C7F511819}"/>
              </a:ext>
            </a:extLst>
          </p:cNvPr>
          <p:cNvSpPr/>
          <p:nvPr userDrawn="1"/>
        </p:nvSpPr>
        <p:spPr>
          <a:xfrm>
            <a:off x="0" y="2622644"/>
            <a:ext cx="3716594" cy="76195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B8DC13-8345-49A5-8E4C-094C7085B85E}"/>
              </a:ext>
            </a:extLst>
          </p:cNvPr>
          <p:cNvSpPr/>
          <p:nvPr userDrawn="1"/>
        </p:nvSpPr>
        <p:spPr>
          <a:xfrm>
            <a:off x="0" y="3556632"/>
            <a:ext cx="3716594" cy="76195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07F03D-269C-4EA1-99C9-EA6CF19AE46C}"/>
              </a:ext>
            </a:extLst>
          </p:cNvPr>
          <p:cNvSpPr/>
          <p:nvPr userDrawn="1"/>
        </p:nvSpPr>
        <p:spPr>
          <a:xfrm>
            <a:off x="0" y="4490620"/>
            <a:ext cx="3716594" cy="76195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5104BB7-C8AC-4A04-A133-77AFA07C52AF}"/>
              </a:ext>
            </a:extLst>
          </p:cNvPr>
          <p:cNvSpPr/>
          <p:nvPr userDrawn="1"/>
        </p:nvSpPr>
        <p:spPr>
          <a:xfrm>
            <a:off x="0" y="5424608"/>
            <a:ext cx="3737611" cy="76195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9739EBC-8C3F-48C5-8321-7C0BA5A37E6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38435" y="877485"/>
            <a:ext cx="3340508" cy="5163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Key point </a:t>
            </a:r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817F3E54-7181-44FF-8FA6-73254A09DB94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3829660" y="754668"/>
            <a:ext cx="5073708" cy="52984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85ADEBC4-E79C-4CC9-86C3-5ABECC1583B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238434" y="1809351"/>
            <a:ext cx="3340509" cy="5163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Key point 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9652441-54CE-42B4-9193-4A6F824464A1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238434" y="5536817"/>
            <a:ext cx="3340509" cy="5163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Key point 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7C084A4-F68E-4C31-96F0-E2CC82E741A6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238434" y="2741217"/>
            <a:ext cx="3340509" cy="5163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Key point 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FE1BADCC-9123-4A12-A9B9-9A46AA5DDA97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238434" y="3673083"/>
            <a:ext cx="3355633" cy="5163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Key point 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208BE4F5-25BF-453A-B120-416331DA05E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238434" y="4604949"/>
            <a:ext cx="3340509" cy="5163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Key point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60BB2BF-F78D-4078-AC39-AF96AD7FF98D}"/>
              </a:ext>
            </a:extLst>
          </p:cNvPr>
          <p:cNvSpPr/>
          <p:nvPr userDrawn="1"/>
        </p:nvSpPr>
        <p:spPr>
          <a:xfrm>
            <a:off x="7953" y="-10844"/>
            <a:ext cx="9138961" cy="601596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1824FE92-A8DA-471D-AF7C-0ED3E28ABB6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5235" y="52149"/>
            <a:ext cx="8746086" cy="601596"/>
          </a:xfrm>
        </p:spPr>
        <p:txBody>
          <a:bodyPr>
            <a:noAutofit/>
          </a:bodyPr>
          <a:lstStyle>
            <a:lvl1pPr marL="0" indent="0">
              <a:buNone/>
              <a:defRPr sz="4400" cap="all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0686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B0715B5-7022-4BA3-8FFB-9988DCE831BC}"/>
              </a:ext>
            </a:extLst>
          </p:cNvPr>
          <p:cNvSpPr/>
          <p:nvPr userDrawn="1"/>
        </p:nvSpPr>
        <p:spPr>
          <a:xfrm>
            <a:off x="0" y="6650182"/>
            <a:ext cx="9144000" cy="207818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C4C0F6B6-6450-41A5-9B71-CA25791D5597}"/>
              </a:ext>
            </a:extLst>
          </p:cNvPr>
          <p:cNvSpPr/>
          <p:nvPr userDrawn="1"/>
        </p:nvSpPr>
        <p:spPr>
          <a:xfrm flipH="1">
            <a:off x="7491657" y="5681749"/>
            <a:ext cx="1647304" cy="1176251"/>
          </a:xfrm>
          <a:prstGeom prst="rtTriangle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FFE511-7FC3-4F91-932B-6BC4393B46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8" r="35481" b="42715"/>
          <a:stretch/>
        </p:blipFill>
        <p:spPr>
          <a:xfrm>
            <a:off x="8515350" y="6242943"/>
            <a:ext cx="531562" cy="5111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DDFCA5F-4137-4D81-A613-1AAE692BDF95}"/>
              </a:ext>
            </a:extLst>
          </p:cNvPr>
          <p:cNvSpPr/>
          <p:nvPr userDrawn="1"/>
        </p:nvSpPr>
        <p:spPr>
          <a:xfrm>
            <a:off x="0" y="-2899"/>
            <a:ext cx="9138961" cy="601596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24">
            <a:extLst>
              <a:ext uri="{FF2B5EF4-FFF2-40B4-BE49-F238E27FC236}">
                <a16:creationId xmlns:a16="http://schemas.microsoft.com/office/drawing/2014/main" id="{FEF325D6-44D5-425C-9832-720813B650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7282" y="67182"/>
            <a:ext cx="8746086" cy="601596"/>
          </a:xfrm>
        </p:spPr>
        <p:txBody>
          <a:bodyPr>
            <a:noAutofit/>
          </a:bodyPr>
          <a:lstStyle>
            <a:lvl1pPr marL="0" indent="0">
              <a:buNone/>
              <a:defRPr sz="4400" cap="all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  <p:sp>
        <p:nvSpPr>
          <p:cNvPr id="11" name="Chart Placeholder 6">
            <a:extLst>
              <a:ext uri="{FF2B5EF4-FFF2-40B4-BE49-F238E27FC236}">
                <a16:creationId xmlns:a16="http://schemas.microsoft.com/office/drawing/2014/main" id="{A332998D-59B0-4D29-BE15-114739CE6E6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211881" y="697131"/>
            <a:ext cx="8691487" cy="540441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28" b="0" i="0">
                <a:solidFill>
                  <a:schemeClr val="bg1"/>
                </a:solidFill>
                <a:latin typeface="Montserrat"/>
                <a:cs typeface="Montserrat"/>
              </a:defRPr>
            </a:lvl1pPr>
          </a:lstStyle>
          <a:p>
            <a:pPr marL="5776">
              <a:spcBef>
                <a:spcPts val="73"/>
              </a:spcBef>
            </a:pPr>
            <a:r>
              <a:rPr lang="en-US" spc="-2" dirty="0"/>
              <a:t>* All </a:t>
            </a:r>
            <a:r>
              <a:rPr lang="en-US" spc="-5" dirty="0"/>
              <a:t>Figures </a:t>
            </a:r>
            <a:r>
              <a:rPr lang="en-US" spc="-7" dirty="0"/>
              <a:t>are </a:t>
            </a:r>
            <a:r>
              <a:rPr lang="en-US" spc="-5" dirty="0"/>
              <a:t>PennDOT’s Estimates </a:t>
            </a:r>
            <a:r>
              <a:rPr lang="en-US" spc="-2" dirty="0"/>
              <a:t>as of</a:t>
            </a:r>
            <a:r>
              <a:rPr lang="en-US" spc="7" dirty="0"/>
              <a:t> </a:t>
            </a:r>
            <a:r>
              <a:rPr lang="en-US" spc="-2" dirty="0"/>
              <a:t>02/2022</a:t>
            </a:r>
          </a:p>
          <a:p>
            <a:pPr marL="56316">
              <a:spcBef>
                <a:spcPts val="275"/>
              </a:spcBef>
            </a:pPr>
            <a:r>
              <a:rPr lang="en-US" b="1" spc="-5" dirty="0"/>
              <a:t>Draft </a:t>
            </a:r>
            <a:r>
              <a:rPr lang="en-US" b="1" spc="-2" dirty="0"/>
              <a:t>– </a:t>
            </a:r>
            <a:r>
              <a:rPr lang="en-US" b="1" spc="2" dirty="0"/>
              <a:t>Confidential </a:t>
            </a:r>
            <a:r>
              <a:rPr lang="en-US" b="1" spc="-2" dirty="0"/>
              <a:t>and Proprietary: </a:t>
            </a:r>
            <a:r>
              <a:rPr lang="en-US" b="1" spc="-7" dirty="0"/>
              <a:t>For </a:t>
            </a:r>
            <a:r>
              <a:rPr lang="en-US" b="1" spc="-5" dirty="0"/>
              <a:t>Internal Deliberative </a:t>
            </a:r>
            <a:r>
              <a:rPr lang="en-US" b="1" spc="-2" dirty="0"/>
              <a:t>Purposes</a:t>
            </a:r>
            <a:r>
              <a:rPr lang="en-US" b="1" spc="18" dirty="0"/>
              <a:t> </a:t>
            </a:r>
            <a:r>
              <a:rPr lang="en-US" b="1" spc="-2" dirty="0"/>
              <a:t>Only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721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A1C1-F56B-4BB8-946D-55D5D13B1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829" y="1047139"/>
            <a:ext cx="8266522" cy="51298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75DB6B-C4E3-4144-9D4C-77979B48A3E6}"/>
              </a:ext>
            </a:extLst>
          </p:cNvPr>
          <p:cNvSpPr/>
          <p:nvPr userDrawn="1"/>
        </p:nvSpPr>
        <p:spPr>
          <a:xfrm>
            <a:off x="0" y="6650182"/>
            <a:ext cx="9144000" cy="207818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4D23A5B4-A877-4F2B-B540-E892C9EB8725}"/>
              </a:ext>
            </a:extLst>
          </p:cNvPr>
          <p:cNvSpPr/>
          <p:nvPr userDrawn="1"/>
        </p:nvSpPr>
        <p:spPr>
          <a:xfrm flipH="1">
            <a:off x="7908521" y="5681750"/>
            <a:ext cx="1235478" cy="1176251"/>
          </a:xfrm>
          <a:prstGeom prst="rtTriangle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CE83840-9DD8-4D95-A8A7-44C21FA82C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8" r="35481" b="42715"/>
          <a:stretch/>
        </p:blipFill>
        <p:spPr>
          <a:xfrm>
            <a:off x="8608674" y="6263640"/>
            <a:ext cx="398672" cy="51114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C0356C6-DB16-4861-978D-3B63135F3FCD}"/>
              </a:ext>
            </a:extLst>
          </p:cNvPr>
          <p:cNvSpPr/>
          <p:nvPr userDrawn="1"/>
        </p:nvSpPr>
        <p:spPr>
          <a:xfrm>
            <a:off x="0" y="1"/>
            <a:ext cx="9144000" cy="663547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5B86BEF-F3E0-4164-88B0-3B83AA9B39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7962" y="102885"/>
            <a:ext cx="8889384" cy="728388"/>
          </a:xfrm>
        </p:spPr>
        <p:txBody>
          <a:bodyPr>
            <a:normAutofit/>
          </a:bodyPr>
          <a:lstStyle>
            <a:lvl1pPr marL="0" indent="0">
              <a:buNone/>
              <a:defRPr sz="3750" cap="all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232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2A1C1-F56B-4BB8-946D-55D5D13B1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829" y="1047139"/>
            <a:ext cx="8266522" cy="51298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75DB6B-C4E3-4144-9D4C-77979B48A3E6}"/>
              </a:ext>
            </a:extLst>
          </p:cNvPr>
          <p:cNvSpPr/>
          <p:nvPr userDrawn="1"/>
        </p:nvSpPr>
        <p:spPr>
          <a:xfrm>
            <a:off x="0" y="6650182"/>
            <a:ext cx="9144000" cy="207818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4D23A5B4-A877-4F2B-B540-E892C9EB8725}"/>
              </a:ext>
            </a:extLst>
          </p:cNvPr>
          <p:cNvSpPr/>
          <p:nvPr userDrawn="1"/>
        </p:nvSpPr>
        <p:spPr>
          <a:xfrm flipH="1">
            <a:off x="7908521" y="5681750"/>
            <a:ext cx="1235478" cy="1176251"/>
          </a:xfrm>
          <a:prstGeom prst="rtTriangle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CE83840-9DD8-4D95-A8A7-44C21FA82C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8" r="35481" b="42715"/>
          <a:stretch/>
        </p:blipFill>
        <p:spPr>
          <a:xfrm>
            <a:off x="8608674" y="6263640"/>
            <a:ext cx="398672" cy="51114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C0356C6-DB16-4861-978D-3B63135F3FCD}"/>
              </a:ext>
            </a:extLst>
          </p:cNvPr>
          <p:cNvSpPr/>
          <p:nvPr userDrawn="1"/>
        </p:nvSpPr>
        <p:spPr>
          <a:xfrm>
            <a:off x="0" y="1"/>
            <a:ext cx="9144000" cy="663547"/>
          </a:xfrm>
          <a:prstGeom prst="rect">
            <a:avLst/>
          </a:prstGeom>
          <a:solidFill>
            <a:srgbClr val="01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5B86BEF-F3E0-4164-88B0-3B83AA9B39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7962" y="102885"/>
            <a:ext cx="8889384" cy="728388"/>
          </a:xfrm>
        </p:spPr>
        <p:txBody>
          <a:bodyPr>
            <a:normAutofit/>
          </a:bodyPr>
          <a:lstStyle>
            <a:lvl1pPr marL="0" indent="0">
              <a:buNone/>
              <a:defRPr sz="3750" cap="all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68641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6BBE6-1E15-47EF-B8D2-33F7C8EA91DE}" type="datetimeFigureOut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7C42-62D1-43A1-8447-5A2DB86D3F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92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ortation.gov/bipartisan-infrastructure-law/upcoming-notice-funding-opportunity-announcements-2022" TargetMode="External"/><Relationship Id="rId2" Type="http://schemas.openxmlformats.org/officeDocument/2006/relationships/hyperlink" Target="https://www.transportation.gov/bipartisan-infrastructure-law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www.fhwa.dot.gov/bipartisan-infrastructure-law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690B6A-BB87-4D03-828F-7A85D5462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504" y="1055401"/>
            <a:ext cx="8590992" cy="2024433"/>
          </a:xfrm>
        </p:spPr>
        <p:txBody>
          <a:bodyPr>
            <a:noAutofit/>
          </a:bodyPr>
          <a:lstStyle/>
          <a:p>
            <a:r>
              <a:rPr lang="en-US" sz="4400" dirty="0"/>
              <a:t>DELAWARE COUNTY 2022 Municipalities conference and trade show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A66E59-D957-42E3-BF4B-B32556DA1C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1163" y="6216090"/>
            <a:ext cx="6576866" cy="434975"/>
          </a:xfrm>
        </p:spPr>
        <p:txBody>
          <a:bodyPr>
            <a:normAutofit fontScale="92500"/>
          </a:bodyPr>
          <a:lstStyle/>
          <a:p>
            <a:r>
              <a:rPr lang="en-US" dirty="0"/>
              <a:t>Deputy Secretary Larry Shifflet               05/11/2022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42E39-7732-40BB-A55A-CA9F910526EB}"/>
              </a:ext>
            </a:extLst>
          </p:cNvPr>
          <p:cNvSpPr txBox="1"/>
          <p:nvPr/>
        </p:nvSpPr>
        <p:spPr>
          <a:xfrm>
            <a:off x="276504" y="4125253"/>
            <a:ext cx="8867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Bipartisan Infrastructure Law (BIL) Overview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6218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FA18BA-A076-4028-AF7B-D4FD5CAA4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5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 Streets and Roads for All</a:t>
            </a:r>
          </a:p>
          <a:p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Wildlife Crossings Pilot Program</a:t>
            </a:r>
          </a:p>
          <a:p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 Grants (Discretionary)</a:t>
            </a:r>
          </a:p>
          <a:p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Charging &amp; Fueling Infrastructure (Discretionary)</a:t>
            </a:r>
          </a:p>
          <a:p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Electric Vehicle Formula Program (formula and discretionary*)</a:t>
            </a:r>
          </a:p>
          <a:p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Congestion Relief Program</a:t>
            </a:r>
          </a:p>
          <a:p>
            <a:r>
              <a:rPr lang="en-US" sz="135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Bridge Investment Program</a:t>
            </a:r>
          </a:p>
          <a:p>
            <a:r>
              <a:rPr lang="en-US" sz="1350" dirty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Reconnecting Communities Pilot Program</a:t>
            </a:r>
          </a:p>
          <a:p>
            <a:r>
              <a:rPr lang="en-US" sz="135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Rural Surface Transportation Grants</a:t>
            </a:r>
          </a:p>
          <a:p>
            <a:r>
              <a:rPr lang="en-US" sz="135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Infrastructure Project Assistance Program (“Mega-projects”)</a:t>
            </a:r>
          </a:p>
          <a:p>
            <a:r>
              <a:rPr lang="en-US" sz="135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and Regional Project Assistance Program* (discretionary)</a:t>
            </a:r>
          </a:p>
          <a:p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Reduction of Truck Emissions at Port Facilities Program (discretionary)</a:t>
            </a:r>
          </a:p>
          <a:p>
            <a:r>
              <a:rPr lang="en-US" sz="13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Prioritization Process Pilot Program (discretionary)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F7D15-FAEB-4B87-820D-B4BE804DFD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New Discretionary programs</a:t>
            </a:r>
          </a:p>
        </p:txBody>
      </p:sp>
    </p:spTree>
    <p:extLst>
      <p:ext uri="{BB962C8B-B14F-4D97-AF65-F5344CB8AC3E}">
        <p14:creationId xmlns:p14="http://schemas.microsoft.com/office/powerpoint/2010/main" val="2366082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9D020C-FA32-4141-ABC4-5478C9CF5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https://www.transportation.gov/bipartisan-infrastructure-law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https://www.transportation.gov/bipartisan-infrastructure-law/upcoming-notice-funding-opportunity-announcements-2022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https://www.fhwa.dot.gov/bipartisan-infrastructure-law/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07E90-8E4F-4A1F-91AE-F6F84949A1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Where do I go to find info</a:t>
            </a:r>
          </a:p>
        </p:txBody>
      </p:sp>
    </p:spTree>
    <p:extLst>
      <p:ext uri="{BB962C8B-B14F-4D97-AF65-F5344CB8AC3E}">
        <p14:creationId xmlns:p14="http://schemas.microsoft.com/office/powerpoint/2010/main" val="263225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83C17B-CFE3-41D0-85A0-5834EA1BB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Highlights</a:t>
            </a:r>
          </a:p>
          <a:p>
            <a:pPr>
              <a:lnSpc>
                <a:spcPct val="110000"/>
              </a:lnSpc>
              <a:spcBef>
                <a:spcPts val="1350"/>
              </a:spcBef>
            </a:pPr>
            <a:r>
              <a:rPr lang="en-US" dirty="0"/>
              <a:t>Senate vote on August 10, 2021</a:t>
            </a:r>
          </a:p>
          <a:p>
            <a:pPr>
              <a:lnSpc>
                <a:spcPct val="110000"/>
              </a:lnSpc>
              <a:spcBef>
                <a:spcPts val="1350"/>
              </a:spcBef>
            </a:pPr>
            <a:r>
              <a:rPr lang="en-US" dirty="0"/>
              <a:t>House vote on November 5, 2021</a:t>
            </a:r>
          </a:p>
          <a:p>
            <a:pPr>
              <a:lnSpc>
                <a:spcPct val="110000"/>
              </a:lnSpc>
              <a:spcBef>
                <a:spcPts val="1350"/>
              </a:spcBef>
            </a:pPr>
            <a:r>
              <a:rPr lang="en-US" dirty="0"/>
              <a:t>President Signed November 15, 2021</a:t>
            </a:r>
          </a:p>
          <a:p>
            <a:pPr>
              <a:lnSpc>
                <a:spcPct val="110000"/>
              </a:lnSpc>
              <a:spcBef>
                <a:spcPts val="1350"/>
              </a:spcBef>
            </a:pPr>
            <a:r>
              <a:rPr lang="en-US" dirty="0"/>
              <a:t>Provides $351 billion (Nationally) for highways and bridges over five years</a:t>
            </a:r>
          </a:p>
          <a:p>
            <a:pPr>
              <a:lnSpc>
                <a:spcPct val="110000"/>
              </a:lnSpc>
              <a:spcBef>
                <a:spcPts val="1350"/>
              </a:spcBef>
            </a:pPr>
            <a:r>
              <a:rPr lang="en-US" dirty="0"/>
              <a:t>Provides $91 Billion for transit, $12 Billion for highway safety, and $66 Billion for passenger rail over five years</a:t>
            </a:r>
          </a:p>
          <a:p>
            <a:pPr>
              <a:lnSpc>
                <a:spcPct val="110000"/>
              </a:lnSpc>
              <a:spcBef>
                <a:spcPts val="1350"/>
              </a:spcBef>
            </a:pPr>
            <a:r>
              <a:rPr lang="en-US" dirty="0"/>
              <a:t>Creates a new $27.5 Billion Special Bridge Program</a:t>
            </a:r>
          </a:p>
          <a:p>
            <a:pPr>
              <a:lnSpc>
                <a:spcPct val="110000"/>
              </a:lnSpc>
              <a:spcBef>
                <a:spcPts val="1350"/>
              </a:spcBef>
            </a:pPr>
            <a:r>
              <a:rPr lang="en-US" dirty="0"/>
              <a:t>Creates a new $5 Billion EV charging infrastructure formula program</a:t>
            </a:r>
          </a:p>
          <a:p>
            <a:pPr>
              <a:lnSpc>
                <a:spcPct val="110000"/>
              </a:lnSpc>
              <a:spcBef>
                <a:spcPts val="1350"/>
              </a:spcBef>
            </a:pPr>
            <a:r>
              <a:rPr lang="en-US" dirty="0"/>
              <a:t>Transfers $118 Billion from the General Fund to the Highway Trust Fund ($90 B to Highway Account; $28 B to Mass Transit Account)</a:t>
            </a:r>
          </a:p>
          <a:p>
            <a:pPr>
              <a:lnSpc>
                <a:spcPct val="110000"/>
              </a:lnSpc>
              <a:spcBef>
                <a:spcPts val="1350"/>
              </a:spcBef>
            </a:pPr>
            <a:r>
              <a:rPr lang="en-US" dirty="0"/>
              <a:t>Does not Provide for a long-term revenue solution for the Highway Trust Fund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05BCB-A539-4F7C-BE2F-3E607D69B9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/>
              <a:t>Bi-partisan Infrastructure law (bil)</a:t>
            </a:r>
          </a:p>
        </p:txBody>
      </p:sp>
    </p:spTree>
    <p:extLst>
      <p:ext uri="{BB962C8B-B14F-4D97-AF65-F5344CB8AC3E}">
        <p14:creationId xmlns:p14="http://schemas.microsoft.com/office/powerpoint/2010/main" val="340933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90058" y="930839"/>
            <a:ext cx="4801900" cy="4800167"/>
          </a:xfrm>
          <a:custGeom>
            <a:avLst/>
            <a:gdLst/>
            <a:ahLst/>
            <a:cxnLst/>
            <a:rect l="l" t="t" r="r" b="b"/>
            <a:pathLst>
              <a:path w="10557510" h="10553700">
                <a:moveTo>
                  <a:pt x="5661702" y="10540999"/>
                </a:moveTo>
                <a:lnTo>
                  <a:pt x="4895379" y="10540999"/>
                </a:lnTo>
                <a:lnTo>
                  <a:pt x="4942889" y="10553699"/>
                </a:lnTo>
                <a:lnTo>
                  <a:pt x="5614193" y="10553699"/>
                </a:lnTo>
                <a:lnTo>
                  <a:pt x="5661702" y="10540999"/>
                </a:lnTo>
                <a:close/>
              </a:path>
              <a:path w="10557510" h="10553700">
                <a:moveTo>
                  <a:pt x="5803528" y="10528299"/>
                </a:moveTo>
                <a:lnTo>
                  <a:pt x="4753553" y="10528299"/>
                </a:lnTo>
                <a:lnTo>
                  <a:pt x="4800710" y="10540999"/>
                </a:lnTo>
                <a:lnTo>
                  <a:pt x="5756372" y="10540999"/>
                </a:lnTo>
                <a:lnTo>
                  <a:pt x="5803528" y="10528299"/>
                </a:lnTo>
                <a:close/>
              </a:path>
              <a:path w="10557510" h="10553700">
                <a:moveTo>
                  <a:pt x="5944263" y="10515599"/>
                </a:moveTo>
                <a:lnTo>
                  <a:pt x="4612818" y="10515599"/>
                </a:lnTo>
                <a:lnTo>
                  <a:pt x="4659605" y="10528299"/>
                </a:lnTo>
                <a:lnTo>
                  <a:pt x="5897476" y="10528299"/>
                </a:lnTo>
                <a:lnTo>
                  <a:pt x="5944263" y="10515599"/>
                </a:lnTo>
                <a:close/>
              </a:path>
              <a:path w="10557510" h="10553700">
                <a:moveTo>
                  <a:pt x="6037455" y="10502899"/>
                </a:moveTo>
                <a:lnTo>
                  <a:pt x="4519625" y="10502899"/>
                </a:lnTo>
                <a:lnTo>
                  <a:pt x="4566157" y="10515599"/>
                </a:lnTo>
                <a:lnTo>
                  <a:pt x="5990923" y="10515599"/>
                </a:lnTo>
                <a:lnTo>
                  <a:pt x="6037455" y="10502899"/>
                </a:lnTo>
                <a:close/>
              </a:path>
              <a:path w="10557510" h="10553700">
                <a:moveTo>
                  <a:pt x="6130126" y="10490199"/>
                </a:moveTo>
                <a:lnTo>
                  <a:pt x="4426954" y="10490199"/>
                </a:lnTo>
                <a:lnTo>
                  <a:pt x="4473224" y="10502899"/>
                </a:lnTo>
                <a:lnTo>
                  <a:pt x="6083857" y="10502899"/>
                </a:lnTo>
                <a:lnTo>
                  <a:pt x="6130126" y="10490199"/>
                </a:lnTo>
                <a:close/>
              </a:path>
              <a:path w="10557510" h="10553700">
                <a:moveTo>
                  <a:pt x="6268122" y="10464799"/>
                </a:moveTo>
                <a:lnTo>
                  <a:pt x="4288958" y="10464799"/>
                </a:lnTo>
                <a:lnTo>
                  <a:pt x="4380819" y="10490199"/>
                </a:lnTo>
                <a:lnTo>
                  <a:pt x="6176261" y="10490199"/>
                </a:lnTo>
                <a:lnTo>
                  <a:pt x="6268122" y="10464799"/>
                </a:lnTo>
                <a:close/>
              </a:path>
              <a:path w="10557510" h="10553700">
                <a:moveTo>
                  <a:pt x="6495299" y="10413999"/>
                </a:moveTo>
                <a:lnTo>
                  <a:pt x="4061780" y="10413999"/>
                </a:lnTo>
                <a:lnTo>
                  <a:pt x="4243236" y="10464799"/>
                </a:lnTo>
                <a:lnTo>
                  <a:pt x="6313844" y="10464799"/>
                </a:lnTo>
                <a:lnTo>
                  <a:pt x="6495299" y="10413999"/>
                </a:lnTo>
                <a:close/>
              </a:path>
              <a:path w="10557510" h="10553700">
                <a:moveTo>
                  <a:pt x="6495299" y="139699"/>
                </a:moveTo>
                <a:lnTo>
                  <a:pt x="4061780" y="139699"/>
                </a:lnTo>
                <a:lnTo>
                  <a:pt x="3575401" y="279399"/>
                </a:lnTo>
                <a:lnTo>
                  <a:pt x="3532161" y="304799"/>
                </a:lnTo>
                <a:lnTo>
                  <a:pt x="3403475" y="342899"/>
                </a:lnTo>
                <a:lnTo>
                  <a:pt x="3360929" y="368299"/>
                </a:lnTo>
                <a:lnTo>
                  <a:pt x="3276374" y="393699"/>
                </a:lnTo>
                <a:lnTo>
                  <a:pt x="3234368" y="419099"/>
                </a:lnTo>
                <a:lnTo>
                  <a:pt x="3150909" y="444499"/>
                </a:lnTo>
                <a:lnTo>
                  <a:pt x="3109459" y="469899"/>
                </a:lnTo>
                <a:lnTo>
                  <a:pt x="3068198" y="482599"/>
                </a:lnTo>
                <a:lnTo>
                  <a:pt x="3027129" y="507999"/>
                </a:lnTo>
                <a:lnTo>
                  <a:pt x="2986252" y="520699"/>
                </a:lnTo>
                <a:lnTo>
                  <a:pt x="2905083" y="571499"/>
                </a:lnTo>
                <a:lnTo>
                  <a:pt x="2864795" y="584199"/>
                </a:lnTo>
                <a:lnTo>
                  <a:pt x="2824708" y="609599"/>
                </a:lnTo>
                <a:lnTo>
                  <a:pt x="2784822" y="622299"/>
                </a:lnTo>
                <a:lnTo>
                  <a:pt x="2666394" y="698499"/>
                </a:lnTo>
                <a:lnTo>
                  <a:pt x="2627334" y="711199"/>
                </a:lnTo>
                <a:lnTo>
                  <a:pt x="2588485" y="736599"/>
                </a:lnTo>
                <a:lnTo>
                  <a:pt x="2397470" y="863599"/>
                </a:lnTo>
                <a:lnTo>
                  <a:pt x="2359926" y="876299"/>
                </a:lnTo>
                <a:lnTo>
                  <a:pt x="2248645" y="952499"/>
                </a:lnTo>
                <a:lnTo>
                  <a:pt x="2212007" y="990599"/>
                </a:lnTo>
                <a:lnTo>
                  <a:pt x="2103489" y="1066799"/>
                </a:lnTo>
                <a:lnTo>
                  <a:pt x="1962121" y="1168399"/>
                </a:lnTo>
                <a:lnTo>
                  <a:pt x="1927385" y="1206499"/>
                </a:lnTo>
                <a:lnTo>
                  <a:pt x="1858651" y="1257299"/>
                </a:lnTo>
                <a:lnTo>
                  <a:pt x="1824658" y="1295399"/>
                </a:lnTo>
                <a:lnTo>
                  <a:pt x="1757427" y="1346199"/>
                </a:lnTo>
                <a:lnTo>
                  <a:pt x="1724194" y="1384299"/>
                </a:lnTo>
                <a:lnTo>
                  <a:pt x="1658499" y="1435099"/>
                </a:lnTo>
                <a:lnTo>
                  <a:pt x="1626041" y="1473199"/>
                </a:lnTo>
                <a:lnTo>
                  <a:pt x="1593846" y="1498599"/>
                </a:lnTo>
                <a:lnTo>
                  <a:pt x="1561915" y="1536699"/>
                </a:lnTo>
                <a:lnTo>
                  <a:pt x="1530250" y="1562099"/>
                </a:lnTo>
                <a:lnTo>
                  <a:pt x="1498853" y="1600199"/>
                </a:lnTo>
                <a:lnTo>
                  <a:pt x="1467725" y="1625599"/>
                </a:lnTo>
                <a:lnTo>
                  <a:pt x="1436870" y="1663699"/>
                </a:lnTo>
                <a:lnTo>
                  <a:pt x="1406287" y="1689099"/>
                </a:lnTo>
                <a:lnTo>
                  <a:pt x="1375980" y="1727199"/>
                </a:lnTo>
                <a:lnTo>
                  <a:pt x="1345950" y="1765299"/>
                </a:lnTo>
                <a:lnTo>
                  <a:pt x="1316198" y="1790699"/>
                </a:lnTo>
                <a:lnTo>
                  <a:pt x="1286728" y="1828799"/>
                </a:lnTo>
                <a:lnTo>
                  <a:pt x="1257540" y="1866899"/>
                </a:lnTo>
                <a:lnTo>
                  <a:pt x="1228636" y="1892299"/>
                </a:lnTo>
                <a:lnTo>
                  <a:pt x="1200018" y="1930399"/>
                </a:lnTo>
                <a:lnTo>
                  <a:pt x="1171689" y="1968499"/>
                </a:lnTo>
                <a:lnTo>
                  <a:pt x="1143649" y="1993899"/>
                </a:lnTo>
                <a:lnTo>
                  <a:pt x="1115901" y="2031999"/>
                </a:lnTo>
                <a:lnTo>
                  <a:pt x="1088447" y="2070099"/>
                </a:lnTo>
                <a:lnTo>
                  <a:pt x="1061288" y="2108199"/>
                </a:lnTo>
                <a:lnTo>
                  <a:pt x="1034426" y="2146299"/>
                </a:lnTo>
                <a:lnTo>
                  <a:pt x="1007863" y="2184399"/>
                </a:lnTo>
                <a:lnTo>
                  <a:pt x="981601" y="2209799"/>
                </a:lnTo>
                <a:lnTo>
                  <a:pt x="955642" y="2247899"/>
                </a:lnTo>
                <a:lnTo>
                  <a:pt x="929987" y="2285999"/>
                </a:lnTo>
                <a:lnTo>
                  <a:pt x="904639" y="2324099"/>
                </a:lnTo>
                <a:lnTo>
                  <a:pt x="879599" y="2362199"/>
                </a:lnTo>
                <a:lnTo>
                  <a:pt x="854868" y="2400299"/>
                </a:lnTo>
                <a:lnTo>
                  <a:pt x="830450" y="2438399"/>
                </a:lnTo>
                <a:lnTo>
                  <a:pt x="806346" y="2476499"/>
                </a:lnTo>
                <a:lnTo>
                  <a:pt x="782556" y="2514599"/>
                </a:lnTo>
                <a:lnTo>
                  <a:pt x="759085" y="2552699"/>
                </a:lnTo>
                <a:lnTo>
                  <a:pt x="735932" y="2590799"/>
                </a:lnTo>
                <a:lnTo>
                  <a:pt x="713101" y="2628899"/>
                </a:lnTo>
                <a:lnTo>
                  <a:pt x="690592" y="2666999"/>
                </a:lnTo>
                <a:lnTo>
                  <a:pt x="668408" y="2705099"/>
                </a:lnTo>
                <a:lnTo>
                  <a:pt x="646551" y="2743199"/>
                </a:lnTo>
                <a:lnTo>
                  <a:pt x="625022" y="2793999"/>
                </a:lnTo>
                <a:lnTo>
                  <a:pt x="603823" y="2832099"/>
                </a:lnTo>
                <a:lnTo>
                  <a:pt x="582956" y="2870199"/>
                </a:lnTo>
                <a:lnTo>
                  <a:pt x="562423" y="2908299"/>
                </a:lnTo>
                <a:lnTo>
                  <a:pt x="542226" y="2946399"/>
                </a:lnTo>
                <a:lnTo>
                  <a:pt x="522366" y="2984499"/>
                </a:lnTo>
                <a:lnTo>
                  <a:pt x="502845" y="3035299"/>
                </a:lnTo>
                <a:lnTo>
                  <a:pt x="483666" y="3073399"/>
                </a:lnTo>
                <a:lnTo>
                  <a:pt x="464830" y="3111499"/>
                </a:lnTo>
                <a:lnTo>
                  <a:pt x="446338" y="3149599"/>
                </a:lnTo>
                <a:lnTo>
                  <a:pt x="428194" y="3200399"/>
                </a:lnTo>
                <a:lnTo>
                  <a:pt x="410397" y="3238499"/>
                </a:lnTo>
                <a:lnTo>
                  <a:pt x="392951" y="3276599"/>
                </a:lnTo>
                <a:lnTo>
                  <a:pt x="375858" y="3327399"/>
                </a:lnTo>
                <a:lnTo>
                  <a:pt x="359118" y="3365499"/>
                </a:lnTo>
                <a:lnTo>
                  <a:pt x="342734" y="3403599"/>
                </a:lnTo>
                <a:lnTo>
                  <a:pt x="326708" y="3454399"/>
                </a:lnTo>
                <a:lnTo>
                  <a:pt x="311042" y="3492499"/>
                </a:lnTo>
                <a:lnTo>
                  <a:pt x="295736" y="3530599"/>
                </a:lnTo>
                <a:lnTo>
                  <a:pt x="280794" y="3581399"/>
                </a:lnTo>
                <a:lnTo>
                  <a:pt x="266217" y="3619499"/>
                </a:lnTo>
                <a:lnTo>
                  <a:pt x="252007" y="3670299"/>
                </a:lnTo>
                <a:lnTo>
                  <a:pt x="238165" y="3708399"/>
                </a:lnTo>
                <a:lnTo>
                  <a:pt x="224694" y="3759199"/>
                </a:lnTo>
                <a:lnTo>
                  <a:pt x="211595" y="3797299"/>
                </a:lnTo>
                <a:lnTo>
                  <a:pt x="198871" y="3835399"/>
                </a:lnTo>
                <a:lnTo>
                  <a:pt x="186522" y="3886199"/>
                </a:lnTo>
                <a:lnTo>
                  <a:pt x="174552" y="3924299"/>
                </a:lnTo>
                <a:lnTo>
                  <a:pt x="162961" y="3975099"/>
                </a:lnTo>
                <a:lnTo>
                  <a:pt x="151751" y="4025899"/>
                </a:lnTo>
                <a:lnTo>
                  <a:pt x="140925" y="4063999"/>
                </a:lnTo>
                <a:lnTo>
                  <a:pt x="130484" y="4114799"/>
                </a:lnTo>
                <a:lnTo>
                  <a:pt x="120430" y="4152899"/>
                </a:lnTo>
                <a:lnTo>
                  <a:pt x="110765" y="4203699"/>
                </a:lnTo>
                <a:lnTo>
                  <a:pt x="101490" y="4241799"/>
                </a:lnTo>
                <a:lnTo>
                  <a:pt x="92608" y="4292599"/>
                </a:lnTo>
                <a:lnTo>
                  <a:pt x="84120" y="4343399"/>
                </a:lnTo>
                <a:lnTo>
                  <a:pt x="76029" y="4381499"/>
                </a:lnTo>
                <a:lnTo>
                  <a:pt x="68335" y="4432299"/>
                </a:lnTo>
                <a:lnTo>
                  <a:pt x="61042" y="4470399"/>
                </a:lnTo>
                <a:lnTo>
                  <a:pt x="54150" y="4521199"/>
                </a:lnTo>
                <a:lnTo>
                  <a:pt x="47661" y="4571999"/>
                </a:lnTo>
                <a:lnTo>
                  <a:pt x="41578" y="4610099"/>
                </a:lnTo>
                <a:lnTo>
                  <a:pt x="35902" y="4660899"/>
                </a:lnTo>
                <a:lnTo>
                  <a:pt x="30635" y="4711699"/>
                </a:lnTo>
                <a:lnTo>
                  <a:pt x="25779" y="4762499"/>
                </a:lnTo>
                <a:lnTo>
                  <a:pt x="21335" y="4800599"/>
                </a:lnTo>
                <a:lnTo>
                  <a:pt x="17306" y="4851399"/>
                </a:lnTo>
                <a:lnTo>
                  <a:pt x="13693" y="4902199"/>
                </a:lnTo>
                <a:lnTo>
                  <a:pt x="10499" y="4940299"/>
                </a:lnTo>
                <a:lnTo>
                  <a:pt x="7724" y="4991099"/>
                </a:lnTo>
                <a:lnTo>
                  <a:pt x="5372" y="5041899"/>
                </a:lnTo>
                <a:lnTo>
                  <a:pt x="3443" y="5092699"/>
                </a:lnTo>
                <a:lnTo>
                  <a:pt x="1939" y="5130799"/>
                </a:lnTo>
                <a:lnTo>
                  <a:pt x="863" y="5181599"/>
                </a:lnTo>
                <a:lnTo>
                  <a:pt x="216" y="5232399"/>
                </a:lnTo>
                <a:lnTo>
                  <a:pt x="0" y="5283199"/>
                </a:lnTo>
                <a:lnTo>
                  <a:pt x="216" y="5333999"/>
                </a:lnTo>
                <a:lnTo>
                  <a:pt x="863" y="5372099"/>
                </a:lnTo>
                <a:lnTo>
                  <a:pt x="1939" y="5422899"/>
                </a:lnTo>
                <a:lnTo>
                  <a:pt x="3443" y="5473699"/>
                </a:lnTo>
                <a:lnTo>
                  <a:pt x="5372" y="5524499"/>
                </a:lnTo>
                <a:lnTo>
                  <a:pt x="7724" y="5575299"/>
                </a:lnTo>
                <a:lnTo>
                  <a:pt x="10499" y="5613399"/>
                </a:lnTo>
                <a:lnTo>
                  <a:pt x="13693" y="5664199"/>
                </a:lnTo>
                <a:lnTo>
                  <a:pt x="17306" y="5714999"/>
                </a:lnTo>
                <a:lnTo>
                  <a:pt x="21335" y="5753099"/>
                </a:lnTo>
                <a:lnTo>
                  <a:pt x="25779" y="5803899"/>
                </a:lnTo>
                <a:lnTo>
                  <a:pt x="30635" y="5854699"/>
                </a:lnTo>
                <a:lnTo>
                  <a:pt x="35902" y="5905499"/>
                </a:lnTo>
                <a:lnTo>
                  <a:pt x="41578" y="5943599"/>
                </a:lnTo>
                <a:lnTo>
                  <a:pt x="47661" y="5994399"/>
                </a:lnTo>
                <a:lnTo>
                  <a:pt x="54150" y="6045199"/>
                </a:lnTo>
                <a:lnTo>
                  <a:pt x="61042" y="6083299"/>
                </a:lnTo>
                <a:lnTo>
                  <a:pt x="68335" y="6134099"/>
                </a:lnTo>
                <a:lnTo>
                  <a:pt x="76029" y="6184899"/>
                </a:lnTo>
                <a:lnTo>
                  <a:pt x="84120" y="6222999"/>
                </a:lnTo>
                <a:lnTo>
                  <a:pt x="92608" y="6273799"/>
                </a:lnTo>
                <a:lnTo>
                  <a:pt x="101490" y="6311899"/>
                </a:lnTo>
                <a:lnTo>
                  <a:pt x="110765" y="6362699"/>
                </a:lnTo>
                <a:lnTo>
                  <a:pt x="120430" y="6413499"/>
                </a:lnTo>
                <a:lnTo>
                  <a:pt x="130484" y="6451599"/>
                </a:lnTo>
                <a:lnTo>
                  <a:pt x="140925" y="6502399"/>
                </a:lnTo>
                <a:lnTo>
                  <a:pt x="151751" y="6540499"/>
                </a:lnTo>
                <a:lnTo>
                  <a:pt x="162961" y="6591299"/>
                </a:lnTo>
                <a:lnTo>
                  <a:pt x="174552" y="6629399"/>
                </a:lnTo>
                <a:lnTo>
                  <a:pt x="186522" y="6680199"/>
                </a:lnTo>
                <a:lnTo>
                  <a:pt x="198871" y="6718299"/>
                </a:lnTo>
                <a:lnTo>
                  <a:pt x="211595" y="6769099"/>
                </a:lnTo>
                <a:lnTo>
                  <a:pt x="224694" y="6807199"/>
                </a:lnTo>
                <a:lnTo>
                  <a:pt x="238165" y="6857999"/>
                </a:lnTo>
                <a:lnTo>
                  <a:pt x="252007" y="6896099"/>
                </a:lnTo>
                <a:lnTo>
                  <a:pt x="266217" y="6946899"/>
                </a:lnTo>
                <a:lnTo>
                  <a:pt x="280794" y="6984999"/>
                </a:lnTo>
                <a:lnTo>
                  <a:pt x="295736" y="7023099"/>
                </a:lnTo>
                <a:lnTo>
                  <a:pt x="311042" y="7073899"/>
                </a:lnTo>
                <a:lnTo>
                  <a:pt x="326708" y="7111999"/>
                </a:lnTo>
                <a:lnTo>
                  <a:pt x="342734" y="7162799"/>
                </a:lnTo>
                <a:lnTo>
                  <a:pt x="359118" y="7200899"/>
                </a:lnTo>
                <a:lnTo>
                  <a:pt x="375858" y="7238999"/>
                </a:lnTo>
                <a:lnTo>
                  <a:pt x="392951" y="7289799"/>
                </a:lnTo>
                <a:lnTo>
                  <a:pt x="410397" y="7327899"/>
                </a:lnTo>
                <a:lnTo>
                  <a:pt x="428194" y="7365999"/>
                </a:lnTo>
                <a:lnTo>
                  <a:pt x="446338" y="7404099"/>
                </a:lnTo>
                <a:lnTo>
                  <a:pt x="464830" y="7454899"/>
                </a:lnTo>
                <a:lnTo>
                  <a:pt x="483666" y="7492999"/>
                </a:lnTo>
                <a:lnTo>
                  <a:pt x="502845" y="7531099"/>
                </a:lnTo>
                <a:lnTo>
                  <a:pt x="522366" y="7569199"/>
                </a:lnTo>
                <a:lnTo>
                  <a:pt x="542226" y="7619999"/>
                </a:lnTo>
                <a:lnTo>
                  <a:pt x="562423" y="7658099"/>
                </a:lnTo>
                <a:lnTo>
                  <a:pt x="582956" y="7696199"/>
                </a:lnTo>
                <a:lnTo>
                  <a:pt x="603823" y="7734299"/>
                </a:lnTo>
                <a:lnTo>
                  <a:pt x="625022" y="7772399"/>
                </a:lnTo>
                <a:lnTo>
                  <a:pt x="646551" y="7810499"/>
                </a:lnTo>
                <a:lnTo>
                  <a:pt x="668408" y="7848599"/>
                </a:lnTo>
                <a:lnTo>
                  <a:pt x="690592" y="7899399"/>
                </a:lnTo>
                <a:lnTo>
                  <a:pt x="713101" y="7937499"/>
                </a:lnTo>
                <a:lnTo>
                  <a:pt x="735932" y="7975599"/>
                </a:lnTo>
                <a:lnTo>
                  <a:pt x="759085" y="8013699"/>
                </a:lnTo>
                <a:lnTo>
                  <a:pt x="782556" y="8051799"/>
                </a:lnTo>
                <a:lnTo>
                  <a:pt x="806346" y="8089899"/>
                </a:lnTo>
                <a:lnTo>
                  <a:pt x="830450" y="8127999"/>
                </a:lnTo>
                <a:lnTo>
                  <a:pt x="854868" y="8166099"/>
                </a:lnTo>
                <a:lnTo>
                  <a:pt x="879599" y="8204199"/>
                </a:lnTo>
                <a:lnTo>
                  <a:pt x="904639" y="8242299"/>
                </a:lnTo>
                <a:lnTo>
                  <a:pt x="929987" y="8280399"/>
                </a:lnTo>
                <a:lnTo>
                  <a:pt x="955642" y="8305799"/>
                </a:lnTo>
                <a:lnTo>
                  <a:pt x="981601" y="8343899"/>
                </a:lnTo>
                <a:lnTo>
                  <a:pt x="1007863" y="8381999"/>
                </a:lnTo>
                <a:lnTo>
                  <a:pt x="1034426" y="8420099"/>
                </a:lnTo>
                <a:lnTo>
                  <a:pt x="1061288" y="8458199"/>
                </a:lnTo>
                <a:lnTo>
                  <a:pt x="1088447" y="8496299"/>
                </a:lnTo>
                <a:lnTo>
                  <a:pt x="1115901" y="8521699"/>
                </a:lnTo>
                <a:lnTo>
                  <a:pt x="1143649" y="8559799"/>
                </a:lnTo>
                <a:lnTo>
                  <a:pt x="1171689" y="8597899"/>
                </a:lnTo>
                <a:lnTo>
                  <a:pt x="1200018" y="8635999"/>
                </a:lnTo>
                <a:lnTo>
                  <a:pt x="1228636" y="8661399"/>
                </a:lnTo>
                <a:lnTo>
                  <a:pt x="1257540" y="8699499"/>
                </a:lnTo>
                <a:lnTo>
                  <a:pt x="1286728" y="8737599"/>
                </a:lnTo>
                <a:lnTo>
                  <a:pt x="1316198" y="8762999"/>
                </a:lnTo>
                <a:lnTo>
                  <a:pt x="1345950" y="8801099"/>
                </a:lnTo>
                <a:lnTo>
                  <a:pt x="1375980" y="8839199"/>
                </a:lnTo>
                <a:lnTo>
                  <a:pt x="1406287" y="8864599"/>
                </a:lnTo>
                <a:lnTo>
                  <a:pt x="1436870" y="8902699"/>
                </a:lnTo>
                <a:lnTo>
                  <a:pt x="1467725" y="8928099"/>
                </a:lnTo>
                <a:lnTo>
                  <a:pt x="1498853" y="8966199"/>
                </a:lnTo>
                <a:lnTo>
                  <a:pt x="1530250" y="9004299"/>
                </a:lnTo>
                <a:lnTo>
                  <a:pt x="1593846" y="9055099"/>
                </a:lnTo>
                <a:lnTo>
                  <a:pt x="1626041" y="9093199"/>
                </a:lnTo>
                <a:lnTo>
                  <a:pt x="1658499" y="9118599"/>
                </a:lnTo>
                <a:lnTo>
                  <a:pt x="1691217" y="9156699"/>
                </a:lnTo>
                <a:lnTo>
                  <a:pt x="1724194" y="9182099"/>
                </a:lnTo>
                <a:lnTo>
                  <a:pt x="1757427" y="9220199"/>
                </a:lnTo>
                <a:lnTo>
                  <a:pt x="1858651" y="9296399"/>
                </a:lnTo>
                <a:lnTo>
                  <a:pt x="1892894" y="9334499"/>
                </a:lnTo>
                <a:lnTo>
                  <a:pt x="1997102" y="9410699"/>
                </a:lnTo>
                <a:lnTo>
                  <a:pt x="2032325" y="9448799"/>
                </a:lnTo>
                <a:lnTo>
                  <a:pt x="2103489" y="9499599"/>
                </a:lnTo>
                <a:lnTo>
                  <a:pt x="2248645" y="9601199"/>
                </a:lnTo>
                <a:lnTo>
                  <a:pt x="2397470" y="9702799"/>
                </a:lnTo>
                <a:lnTo>
                  <a:pt x="2588485" y="9829799"/>
                </a:lnTo>
                <a:lnTo>
                  <a:pt x="2627334" y="9842499"/>
                </a:lnTo>
                <a:lnTo>
                  <a:pt x="2745140" y="9918699"/>
                </a:lnTo>
                <a:lnTo>
                  <a:pt x="2784822" y="9931399"/>
                </a:lnTo>
                <a:lnTo>
                  <a:pt x="2864795" y="9982199"/>
                </a:lnTo>
                <a:lnTo>
                  <a:pt x="2905083" y="9994899"/>
                </a:lnTo>
                <a:lnTo>
                  <a:pt x="2945569" y="10020299"/>
                </a:lnTo>
                <a:lnTo>
                  <a:pt x="2986252" y="10032999"/>
                </a:lnTo>
                <a:lnTo>
                  <a:pt x="3027129" y="10058399"/>
                </a:lnTo>
                <a:lnTo>
                  <a:pt x="3068198" y="10071099"/>
                </a:lnTo>
                <a:lnTo>
                  <a:pt x="3109459" y="10096499"/>
                </a:lnTo>
                <a:lnTo>
                  <a:pt x="3150909" y="10109199"/>
                </a:lnTo>
                <a:lnTo>
                  <a:pt x="3192546" y="10134599"/>
                </a:lnTo>
                <a:lnTo>
                  <a:pt x="3234368" y="10147299"/>
                </a:lnTo>
                <a:lnTo>
                  <a:pt x="3276374" y="10172699"/>
                </a:lnTo>
                <a:lnTo>
                  <a:pt x="3360929" y="10198099"/>
                </a:lnTo>
                <a:lnTo>
                  <a:pt x="3403475" y="10223499"/>
                </a:lnTo>
                <a:lnTo>
                  <a:pt x="3575401" y="10274299"/>
                </a:lnTo>
                <a:lnTo>
                  <a:pt x="3618809" y="10299699"/>
                </a:lnTo>
                <a:lnTo>
                  <a:pt x="4016784" y="10413999"/>
                </a:lnTo>
                <a:lnTo>
                  <a:pt x="6540296" y="10413999"/>
                </a:lnTo>
                <a:lnTo>
                  <a:pt x="6938269" y="10299699"/>
                </a:lnTo>
                <a:lnTo>
                  <a:pt x="6981677" y="10274299"/>
                </a:lnTo>
                <a:lnTo>
                  <a:pt x="7153603" y="10223499"/>
                </a:lnTo>
                <a:lnTo>
                  <a:pt x="7196149" y="10198099"/>
                </a:lnTo>
                <a:lnTo>
                  <a:pt x="7280703" y="10172699"/>
                </a:lnTo>
                <a:lnTo>
                  <a:pt x="7322709" y="10147299"/>
                </a:lnTo>
                <a:lnTo>
                  <a:pt x="7364532" y="10134599"/>
                </a:lnTo>
                <a:lnTo>
                  <a:pt x="7406168" y="10109199"/>
                </a:lnTo>
                <a:lnTo>
                  <a:pt x="7447618" y="10096499"/>
                </a:lnTo>
                <a:lnTo>
                  <a:pt x="7488879" y="10071099"/>
                </a:lnTo>
                <a:lnTo>
                  <a:pt x="7529948" y="10058399"/>
                </a:lnTo>
                <a:lnTo>
                  <a:pt x="7570825" y="10032999"/>
                </a:lnTo>
                <a:lnTo>
                  <a:pt x="7611507" y="10020299"/>
                </a:lnTo>
                <a:lnTo>
                  <a:pt x="7651993" y="9994899"/>
                </a:lnTo>
                <a:lnTo>
                  <a:pt x="7692281" y="9982199"/>
                </a:lnTo>
                <a:lnTo>
                  <a:pt x="7772255" y="9931399"/>
                </a:lnTo>
                <a:lnTo>
                  <a:pt x="7811937" y="9918699"/>
                </a:lnTo>
                <a:lnTo>
                  <a:pt x="7929742" y="9842499"/>
                </a:lnTo>
                <a:lnTo>
                  <a:pt x="7968591" y="9829799"/>
                </a:lnTo>
                <a:lnTo>
                  <a:pt x="8159605" y="9702799"/>
                </a:lnTo>
                <a:lnTo>
                  <a:pt x="8308431" y="9601199"/>
                </a:lnTo>
                <a:lnTo>
                  <a:pt x="8453586" y="9499599"/>
                </a:lnTo>
                <a:lnTo>
                  <a:pt x="8524751" y="9448799"/>
                </a:lnTo>
                <a:lnTo>
                  <a:pt x="8559973" y="9410699"/>
                </a:lnTo>
                <a:lnTo>
                  <a:pt x="8664181" y="9334499"/>
                </a:lnTo>
                <a:lnTo>
                  <a:pt x="8698424" y="9296399"/>
                </a:lnTo>
                <a:lnTo>
                  <a:pt x="8799647" y="9220199"/>
                </a:lnTo>
                <a:lnTo>
                  <a:pt x="8832881" y="9182099"/>
                </a:lnTo>
                <a:lnTo>
                  <a:pt x="8865858" y="9156699"/>
                </a:lnTo>
                <a:lnTo>
                  <a:pt x="8898576" y="9118599"/>
                </a:lnTo>
                <a:lnTo>
                  <a:pt x="8931033" y="9093199"/>
                </a:lnTo>
                <a:lnTo>
                  <a:pt x="8963229" y="9055099"/>
                </a:lnTo>
                <a:lnTo>
                  <a:pt x="9026824" y="9004299"/>
                </a:lnTo>
                <a:lnTo>
                  <a:pt x="9058221" y="8966199"/>
                </a:lnTo>
                <a:lnTo>
                  <a:pt x="9089349" y="8928099"/>
                </a:lnTo>
                <a:lnTo>
                  <a:pt x="9120205" y="8902699"/>
                </a:lnTo>
                <a:lnTo>
                  <a:pt x="9150787" y="8864599"/>
                </a:lnTo>
                <a:lnTo>
                  <a:pt x="9181094" y="8839199"/>
                </a:lnTo>
                <a:lnTo>
                  <a:pt x="9211124" y="8801099"/>
                </a:lnTo>
                <a:lnTo>
                  <a:pt x="9240876" y="8762999"/>
                </a:lnTo>
                <a:lnTo>
                  <a:pt x="9270346" y="8737599"/>
                </a:lnTo>
                <a:lnTo>
                  <a:pt x="9299534" y="8699499"/>
                </a:lnTo>
                <a:lnTo>
                  <a:pt x="9328438" y="8661399"/>
                </a:lnTo>
                <a:lnTo>
                  <a:pt x="9357056" y="8635999"/>
                </a:lnTo>
                <a:lnTo>
                  <a:pt x="9385385" y="8597899"/>
                </a:lnTo>
                <a:lnTo>
                  <a:pt x="9413425" y="8559799"/>
                </a:lnTo>
                <a:lnTo>
                  <a:pt x="9441173" y="8521699"/>
                </a:lnTo>
                <a:lnTo>
                  <a:pt x="9468627" y="8496299"/>
                </a:lnTo>
                <a:lnTo>
                  <a:pt x="9495786" y="8458199"/>
                </a:lnTo>
                <a:lnTo>
                  <a:pt x="9522648" y="8420099"/>
                </a:lnTo>
                <a:lnTo>
                  <a:pt x="9549211" y="8381999"/>
                </a:lnTo>
                <a:lnTo>
                  <a:pt x="9575473" y="8343899"/>
                </a:lnTo>
                <a:lnTo>
                  <a:pt x="9601432" y="8305799"/>
                </a:lnTo>
                <a:lnTo>
                  <a:pt x="9627087" y="8280399"/>
                </a:lnTo>
                <a:lnTo>
                  <a:pt x="9652435" y="8242299"/>
                </a:lnTo>
                <a:lnTo>
                  <a:pt x="9677475" y="8204199"/>
                </a:lnTo>
                <a:lnTo>
                  <a:pt x="9702205" y="8166099"/>
                </a:lnTo>
                <a:lnTo>
                  <a:pt x="9726624" y="8127999"/>
                </a:lnTo>
                <a:lnTo>
                  <a:pt x="9750728" y="8089899"/>
                </a:lnTo>
                <a:lnTo>
                  <a:pt x="9774517" y="8051799"/>
                </a:lnTo>
                <a:lnTo>
                  <a:pt x="9797989" y="8013699"/>
                </a:lnTo>
                <a:lnTo>
                  <a:pt x="9821141" y="7975599"/>
                </a:lnTo>
                <a:lnTo>
                  <a:pt x="9843973" y="7937499"/>
                </a:lnTo>
                <a:lnTo>
                  <a:pt x="9866481" y="7899399"/>
                </a:lnTo>
                <a:lnTo>
                  <a:pt x="9888665" y="7848599"/>
                </a:lnTo>
                <a:lnTo>
                  <a:pt x="9910523" y="7810499"/>
                </a:lnTo>
                <a:lnTo>
                  <a:pt x="9932052" y="7772399"/>
                </a:lnTo>
                <a:lnTo>
                  <a:pt x="9953251" y="7734299"/>
                </a:lnTo>
                <a:lnTo>
                  <a:pt x="9974118" y="7696199"/>
                </a:lnTo>
                <a:lnTo>
                  <a:pt x="9994651" y="7658099"/>
                </a:lnTo>
                <a:lnTo>
                  <a:pt x="10014848" y="7619999"/>
                </a:lnTo>
                <a:lnTo>
                  <a:pt x="10034708" y="7569199"/>
                </a:lnTo>
                <a:lnTo>
                  <a:pt x="10054228" y="7531099"/>
                </a:lnTo>
                <a:lnTo>
                  <a:pt x="10073407" y="7492999"/>
                </a:lnTo>
                <a:lnTo>
                  <a:pt x="10092244" y="7454899"/>
                </a:lnTo>
                <a:lnTo>
                  <a:pt x="10110735" y="7404099"/>
                </a:lnTo>
                <a:lnTo>
                  <a:pt x="10128880" y="7365999"/>
                </a:lnTo>
                <a:lnTo>
                  <a:pt x="10146676" y="7327899"/>
                </a:lnTo>
                <a:lnTo>
                  <a:pt x="10164122" y="7289799"/>
                </a:lnTo>
                <a:lnTo>
                  <a:pt x="10181216" y="7238999"/>
                </a:lnTo>
                <a:lnTo>
                  <a:pt x="10197955" y="7200899"/>
                </a:lnTo>
                <a:lnTo>
                  <a:pt x="10214339" y="7162799"/>
                </a:lnTo>
                <a:lnTo>
                  <a:pt x="10230365" y="7111999"/>
                </a:lnTo>
                <a:lnTo>
                  <a:pt x="10246032" y="7073899"/>
                </a:lnTo>
                <a:lnTo>
                  <a:pt x="10261337" y="7023099"/>
                </a:lnTo>
                <a:lnTo>
                  <a:pt x="10276279" y="6984999"/>
                </a:lnTo>
                <a:lnTo>
                  <a:pt x="10290856" y="6946899"/>
                </a:lnTo>
                <a:lnTo>
                  <a:pt x="10305066" y="6896099"/>
                </a:lnTo>
                <a:lnTo>
                  <a:pt x="10318908" y="6857999"/>
                </a:lnTo>
                <a:lnTo>
                  <a:pt x="10332379" y="6807199"/>
                </a:lnTo>
                <a:lnTo>
                  <a:pt x="10345478" y="6769099"/>
                </a:lnTo>
                <a:lnTo>
                  <a:pt x="10358202" y="6718299"/>
                </a:lnTo>
                <a:lnTo>
                  <a:pt x="10370551" y="6680199"/>
                </a:lnTo>
                <a:lnTo>
                  <a:pt x="10382522" y="6629399"/>
                </a:lnTo>
                <a:lnTo>
                  <a:pt x="10394113" y="6591299"/>
                </a:lnTo>
                <a:lnTo>
                  <a:pt x="10405322" y="6540499"/>
                </a:lnTo>
                <a:lnTo>
                  <a:pt x="10416148" y="6502399"/>
                </a:lnTo>
                <a:lnTo>
                  <a:pt x="10426589" y="6451599"/>
                </a:lnTo>
                <a:lnTo>
                  <a:pt x="10436643" y="6413499"/>
                </a:lnTo>
                <a:lnTo>
                  <a:pt x="10446309" y="6362699"/>
                </a:lnTo>
                <a:lnTo>
                  <a:pt x="10455583" y="6311899"/>
                </a:lnTo>
                <a:lnTo>
                  <a:pt x="10464465" y="6273799"/>
                </a:lnTo>
                <a:lnTo>
                  <a:pt x="10472953" y="6222999"/>
                </a:lnTo>
                <a:lnTo>
                  <a:pt x="10481044" y="6184899"/>
                </a:lnTo>
                <a:lnTo>
                  <a:pt x="10488738" y="6134099"/>
                </a:lnTo>
                <a:lnTo>
                  <a:pt x="10496032" y="6083299"/>
                </a:lnTo>
                <a:lnTo>
                  <a:pt x="10502924" y="6045199"/>
                </a:lnTo>
                <a:lnTo>
                  <a:pt x="10509412" y="5994399"/>
                </a:lnTo>
                <a:lnTo>
                  <a:pt x="10515495" y="5943599"/>
                </a:lnTo>
                <a:lnTo>
                  <a:pt x="10521171" y="5905499"/>
                </a:lnTo>
                <a:lnTo>
                  <a:pt x="10526438" y="5854699"/>
                </a:lnTo>
                <a:lnTo>
                  <a:pt x="10531294" y="5803899"/>
                </a:lnTo>
                <a:lnTo>
                  <a:pt x="10535738" y="5753099"/>
                </a:lnTo>
                <a:lnTo>
                  <a:pt x="10539767" y="5714999"/>
                </a:lnTo>
                <a:lnTo>
                  <a:pt x="10543380" y="5664199"/>
                </a:lnTo>
                <a:lnTo>
                  <a:pt x="10546574" y="5613399"/>
                </a:lnTo>
                <a:lnTo>
                  <a:pt x="10549349" y="5575299"/>
                </a:lnTo>
                <a:lnTo>
                  <a:pt x="10551702" y="5524499"/>
                </a:lnTo>
                <a:lnTo>
                  <a:pt x="10553631" y="5473699"/>
                </a:lnTo>
                <a:lnTo>
                  <a:pt x="10555134" y="5422899"/>
                </a:lnTo>
                <a:lnTo>
                  <a:pt x="10556210" y="5372099"/>
                </a:lnTo>
                <a:lnTo>
                  <a:pt x="10556858" y="5333999"/>
                </a:lnTo>
                <a:lnTo>
                  <a:pt x="10557074" y="5283199"/>
                </a:lnTo>
                <a:lnTo>
                  <a:pt x="10556858" y="5232399"/>
                </a:lnTo>
                <a:lnTo>
                  <a:pt x="10556210" y="5181599"/>
                </a:lnTo>
                <a:lnTo>
                  <a:pt x="10555134" y="5130799"/>
                </a:lnTo>
                <a:lnTo>
                  <a:pt x="10553631" y="5092699"/>
                </a:lnTo>
                <a:lnTo>
                  <a:pt x="10551702" y="5041899"/>
                </a:lnTo>
                <a:lnTo>
                  <a:pt x="10549349" y="4991099"/>
                </a:lnTo>
                <a:lnTo>
                  <a:pt x="10546574" y="4940299"/>
                </a:lnTo>
                <a:lnTo>
                  <a:pt x="10543380" y="4902199"/>
                </a:lnTo>
                <a:lnTo>
                  <a:pt x="10539767" y="4851399"/>
                </a:lnTo>
                <a:lnTo>
                  <a:pt x="10535738" y="4800599"/>
                </a:lnTo>
                <a:lnTo>
                  <a:pt x="10531294" y="4762499"/>
                </a:lnTo>
                <a:lnTo>
                  <a:pt x="10526438" y="4711699"/>
                </a:lnTo>
                <a:lnTo>
                  <a:pt x="10521171" y="4660899"/>
                </a:lnTo>
                <a:lnTo>
                  <a:pt x="10515495" y="4610099"/>
                </a:lnTo>
                <a:lnTo>
                  <a:pt x="10509412" y="4571999"/>
                </a:lnTo>
                <a:lnTo>
                  <a:pt x="10502924" y="4521199"/>
                </a:lnTo>
                <a:lnTo>
                  <a:pt x="10496032" y="4470399"/>
                </a:lnTo>
                <a:lnTo>
                  <a:pt x="10488738" y="4432299"/>
                </a:lnTo>
                <a:lnTo>
                  <a:pt x="10481044" y="4381499"/>
                </a:lnTo>
                <a:lnTo>
                  <a:pt x="10472953" y="4343399"/>
                </a:lnTo>
                <a:lnTo>
                  <a:pt x="10464465" y="4292599"/>
                </a:lnTo>
                <a:lnTo>
                  <a:pt x="10455583" y="4241799"/>
                </a:lnTo>
                <a:lnTo>
                  <a:pt x="10446309" y="4203699"/>
                </a:lnTo>
                <a:lnTo>
                  <a:pt x="10436643" y="4152899"/>
                </a:lnTo>
                <a:lnTo>
                  <a:pt x="10426589" y="4114799"/>
                </a:lnTo>
                <a:lnTo>
                  <a:pt x="10416148" y="4063999"/>
                </a:lnTo>
                <a:lnTo>
                  <a:pt x="10405322" y="4025899"/>
                </a:lnTo>
                <a:lnTo>
                  <a:pt x="10394113" y="3975099"/>
                </a:lnTo>
                <a:lnTo>
                  <a:pt x="10382522" y="3924299"/>
                </a:lnTo>
                <a:lnTo>
                  <a:pt x="10370551" y="3886199"/>
                </a:lnTo>
                <a:lnTo>
                  <a:pt x="10358202" y="3835399"/>
                </a:lnTo>
                <a:lnTo>
                  <a:pt x="10345478" y="3797299"/>
                </a:lnTo>
                <a:lnTo>
                  <a:pt x="10332379" y="3759199"/>
                </a:lnTo>
                <a:lnTo>
                  <a:pt x="10318908" y="3708399"/>
                </a:lnTo>
                <a:lnTo>
                  <a:pt x="10305066" y="3670299"/>
                </a:lnTo>
                <a:lnTo>
                  <a:pt x="10290856" y="3619499"/>
                </a:lnTo>
                <a:lnTo>
                  <a:pt x="10276279" y="3581399"/>
                </a:lnTo>
                <a:lnTo>
                  <a:pt x="10261337" y="3530599"/>
                </a:lnTo>
                <a:lnTo>
                  <a:pt x="10246032" y="3492499"/>
                </a:lnTo>
                <a:lnTo>
                  <a:pt x="10230365" y="3454399"/>
                </a:lnTo>
                <a:lnTo>
                  <a:pt x="10214339" y="3403599"/>
                </a:lnTo>
                <a:lnTo>
                  <a:pt x="10197955" y="3365499"/>
                </a:lnTo>
                <a:lnTo>
                  <a:pt x="10181216" y="3327399"/>
                </a:lnTo>
                <a:lnTo>
                  <a:pt x="10164122" y="3276599"/>
                </a:lnTo>
                <a:lnTo>
                  <a:pt x="10146676" y="3238499"/>
                </a:lnTo>
                <a:lnTo>
                  <a:pt x="10128880" y="3200399"/>
                </a:lnTo>
                <a:lnTo>
                  <a:pt x="10110735" y="3149599"/>
                </a:lnTo>
                <a:lnTo>
                  <a:pt x="10092244" y="3111499"/>
                </a:lnTo>
                <a:lnTo>
                  <a:pt x="10073407" y="3073399"/>
                </a:lnTo>
                <a:lnTo>
                  <a:pt x="10054228" y="3035299"/>
                </a:lnTo>
                <a:lnTo>
                  <a:pt x="10034708" y="2984499"/>
                </a:lnTo>
                <a:lnTo>
                  <a:pt x="10014848" y="2946399"/>
                </a:lnTo>
                <a:lnTo>
                  <a:pt x="9994651" y="2908299"/>
                </a:lnTo>
                <a:lnTo>
                  <a:pt x="9974118" y="2870199"/>
                </a:lnTo>
                <a:lnTo>
                  <a:pt x="9953251" y="2832099"/>
                </a:lnTo>
                <a:lnTo>
                  <a:pt x="9932052" y="2793999"/>
                </a:lnTo>
                <a:lnTo>
                  <a:pt x="9910523" y="2743199"/>
                </a:lnTo>
                <a:lnTo>
                  <a:pt x="9888665" y="2705099"/>
                </a:lnTo>
                <a:lnTo>
                  <a:pt x="9866481" y="2666999"/>
                </a:lnTo>
                <a:lnTo>
                  <a:pt x="9843973" y="2628899"/>
                </a:lnTo>
                <a:lnTo>
                  <a:pt x="9821141" y="2590799"/>
                </a:lnTo>
                <a:lnTo>
                  <a:pt x="9797989" y="2552699"/>
                </a:lnTo>
                <a:lnTo>
                  <a:pt x="9774517" y="2514599"/>
                </a:lnTo>
                <a:lnTo>
                  <a:pt x="9750728" y="2476499"/>
                </a:lnTo>
                <a:lnTo>
                  <a:pt x="9726624" y="2438399"/>
                </a:lnTo>
                <a:lnTo>
                  <a:pt x="9702205" y="2400299"/>
                </a:lnTo>
                <a:lnTo>
                  <a:pt x="9677475" y="2362199"/>
                </a:lnTo>
                <a:lnTo>
                  <a:pt x="9652435" y="2324099"/>
                </a:lnTo>
                <a:lnTo>
                  <a:pt x="9627087" y="2285999"/>
                </a:lnTo>
                <a:lnTo>
                  <a:pt x="9601432" y="2247899"/>
                </a:lnTo>
                <a:lnTo>
                  <a:pt x="9575473" y="2209799"/>
                </a:lnTo>
                <a:lnTo>
                  <a:pt x="9549211" y="2184399"/>
                </a:lnTo>
                <a:lnTo>
                  <a:pt x="9522648" y="2146299"/>
                </a:lnTo>
                <a:lnTo>
                  <a:pt x="9495786" y="2108199"/>
                </a:lnTo>
                <a:lnTo>
                  <a:pt x="9468627" y="2070099"/>
                </a:lnTo>
                <a:lnTo>
                  <a:pt x="9441173" y="2031999"/>
                </a:lnTo>
                <a:lnTo>
                  <a:pt x="9413425" y="1993899"/>
                </a:lnTo>
                <a:lnTo>
                  <a:pt x="9385385" y="1968499"/>
                </a:lnTo>
                <a:lnTo>
                  <a:pt x="9357056" y="1930399"/>
                </a:lnTo>
                <a:lnTo>
                  <a:pt x="9328438" y="1892299"/>
                </a:lnTo>
                <a:lnTo>
                  <a:pt x="9299534" y="1866899"/>
                </a:lnTo>
                <a:lnTo>
                  <a:pt x="9270346" y="1828799"/>
                </a:lnTo>
                <a:lnTo>
                  <a:pt x="9240876" y="1790699"/>
                </a:lnTo>
                <a:lnTo>
                  <a:pt x="9211124" y="1765299"/>
                </a:lnTo>
                <a:lnTo>
                  <a:pt x="9181094" y="1727199"/>
                </a:lnTo>
                <a:lnTo>
                  <a:pt x="9150787" y="1689099"/>
                </a:lnTo>
                <a:lnTo>
                  <a:pt x="9120205" y="1663699"/>
                </a:lnTo>
                <a:lnTo>
                  <a:pt x="9089349" y="1625599"/>
                </a:lnTo>
                <a:lnTo>
                  <a:pt x="9058221" y="1600199"/>
                </a:lnTo>
                <a:lnTo>
                  <a:pt x="9026824" y="1562099"/>
                </a:lnTo>
                <a:lnTo>
                  <a:pt x="8995160" y="1536699"/>
                </a:lnTo>
                <a:lnTo>
                  <a:pt x="8963229" y="1498599"/>
                </a:lnTo>
                <a:lnTo>
                  <a:pt x="8931033" y="1473199"/>
                </a:lnTo>
                <a:lnTo>
                  <a:pt x="8898576" y="1435099"/>
                </a:lnTo>
                <a:lnTo>
                  <a:pt x="8832881" y="1384299"/>
                </a:lnTo>
                <a:lnTo>
                  <a:pt x="8799647" y="1346199"/>
                </a:lnTo>
                <a:lnTo>
                  <a:pt x="8732417" y="1295399"/>
                </a:lnTo>
                <a:lnTo>
                  <a:pt x="8698424" y="1257299"/>
                </a:lnTo>
                <a:lnTo>
                  <a:pt x="8629690" y="1206499"/>
                </a:lnTo>
                <a:lnTo>
                  <a:pt x="8594954" y="1168399"/>
                </a:lnTo>
                <a:lnTo>
                  <a:pt x="8453586" y="1066799"/>
                </a:lnTo>
                <a:lnTo>
                  <a:pt x="8345068" y="990599"/>
                </a:lnTo>
                <a:lnTo>
                  <a:pt x="8308431" y="952499"/>
                </a:lnTo>
                <a:lnTo>
                  <a:pt x="8197149" y="876299"/>
                </a:lnTo>
                <a:lnTo>
                  <a:pt x="8159605" y="863599"/>
                </a:lnTo>
                <a:lnTo>
                  <a:pt x="7968591" y="736599"/>
                </a:lnTo>
                <a:lnTo>
                  <a:pt x="7929742" y="711199"/>
                </a:lnTo>
                <a:lnTo>
                  <a:pt x="7890682" y="698499"/>
                </a:lnTo>
                <a:lnTo>
                  <a:pt x="7772255" y="622299"/>
                </a:lnTo>
                <a:lnTo>
                  <a:pt x="7732369" y="609599"/>
                </a:lnTo>
                <a:lnTo>
                  <a:pt x="7692281" y="584199"/>
                </a:lnTo>
                <a:lnTo>
                  <a:pt x="7651993" y="571499"/>
                </a:lnTo>
                <a:lnTo>
                  <a:pt x="7570825" y="520699"/>
                </a:lnTo>
                <a:lnTo>
                  <a:pt x="7529948" y="507999"/>
                </a:lnTo>
                <a:lnTo>
                  <a:pt x="7488879" y="482599"/>
                </a:lnTo>
                <a:lnTo>
                  <a:pt x="7447618" y="469899"/>
                </a:lnTo>
                <a:lnTo>
                  <a:pt x="7406168" y="444499"/>
                </a:lnTo>
                <a:lnTo>
                  <a:pt x="7322709" y="419099"/>
                </a:lnTo>
                <a:lnTo>
                  <a:pt x="7280703" y="393699"/>
                </a:lnTo>
                <a:lnTo>
                  <a:pt x="7196149" y="368299"/>
                </a:lnTo>
                <a:lnTo>
                  <a:pt x="7153603" y="342899"/>
                </a:lnTo>
                <a:lnTo>
                  <a:pt x="7024916" y="304799"/>
                </a:lnTo>
                <a:lnTo>
                  <a:pt x="6981677" y="279399"/>
                </a:lnTo>
                <a:lnTo>
                  <a:pt x="6495299" y="139699"/>
                </a:lnTo>
                <a:close/>
              </a:path>
              <a:path w="10557510" h="10553700">
                <a:moveTo>
                  <a:pt x="6313844" y="101599"/>
                </a:moveTo>
                <a:lnTo>
                  <a:pt x="4243236" y="101599"/>
                </a:lnTo>
                <a:lnTo>
                  <a:pt x="4106926" y="139699"/>
                </a:lnTo>
                <a:lnTo>
                  <a:pt x="6450154" y="139699"/>
                </a:lnTo>
                <a:lnTo>
                  <a:pt x="6313844" y="101599"/>
                </a:lnTo>
                <a:close/>
              </a:path>
              <a:path w="10557510" h="10553700">
                <a:moveTo>
                  <a:pt x="6176261" y="76199"/>
                </a:moveTo>
                <a:lnTo>
                  <a:pt x="4380819" y="76199"/>
                </a:lnTo>
                <a:lnTo>
                  <a:pt x="4288958" y="101599"/>
                </a:lnTo>
                <a:lnTo>
                  <a:pt x="6268122" y="101599"/>
                </a:lnTo>
                <a:lnTo>
                  <a:pt x="6176261" y="76199"/>
                </a:lnTo>
                <a:close/>
              </a:path>
              <a:path w="10557510" h="10553700">
                <a:moveTo>
                  <a:pt x="6037455" y="50799"/>
                </a:moveTo>
                <a:lnTo>
                  <a:pt x="4519625" y="50799"/>
                </a:lnTo>
                <a:lnTo>
                  <a:pt x="4426954" y="76199"/>
                </a:lnTo>
                <a:lnTo>
                  <a:pt x="6130126" y="76199"/>
                </a:lnTo>
                <a:lnTo>
                  <a:pt x="6037455" y="50799"/>
                </a:lnTo>
                <a:close/>
              </a:path>
              <a:path w="10557510" h="10553700">
                <a:moveTo>
                  <a:pt x="5897476" y="38099"/>
                </a:moveTo>
                <a:lnTo>
                  <a:pt x="4659605" y="38099"/>
                </a:lnTo>
                <a:lnTo>
                  <a:pt x="4612818" y="50799"/>
                </a:lnTo>
                <a:lnTo>
                  <a:pt x="5944263" y="50799"/>
                </a:lnTo>
                <a:lnTo>
                  <a:pt x="5897476" y="38099"/>
                </a:lnTo>
                <a:close/>
              </a:path>
              <a:path w="10557510" h="10553700">
                <a:moveTo>
                  <a:pt x="5803528" y="25399"/>
                </a:moveTo>
                <a:lnTo>
                  <a:pt x="4753553" y="25399"/>
                </a:lnTo>
                <a:lnTo>
                  <a:pt x="4706518" y="38099"/>
                </a:lnTo>
                <a:lnTo>
                  <a:pt x="5850563" y="38099"/>
                </a:lnTo>
                <a:lnTo>
                  <a:pt x="5803528" y="25399"/>
                </a:lnTo>
                <a:close/>
              </a:path>
              <a:path w="10557510" h="10553700">
                <a:moveTo>
                  <a:pt x="5661702" y="12699"/>
                </a:moveTo>
                <a:lnTo>
                  <a:pt x="4895379" y="12699"/>
                </a:lnTo>
                <a:lnTo>
                  <a:pt x="4847986" y="25399"/>
                </a:lnTo>
                <a:lnTo>
                  <a:pt x="5709096" y="25399"/>
                </a:lnTo>
                <a:lnTo>
                  <a:pt x="5661702" y="12699"/>
                </a:lnTo>
                <a:close/>
              </a:path>
              <a:path w="10557510" h="10553700">
                <a:moveTo>
                  <a:pt x="5423035" y="0"/>
                </a:moveTo>
                <a:lnTo>
                  <a:pt x="5134047" y="0"/>
                </a:lnTo>
                <a:lnTo>
                  <a:pt x="5086093" y="12699"/>
                </a:lnTo>
                <a:lnTo>
                  <a:pt x="5470989" y="12699"/>
                </a:lnTo>
                <a:lnTo>
                  <a:pt x="5423035" y="0"/>
                </a:lnTo>
                <a:close/>
              </a:path>
            </a:pathLst>
          </a:custGeom>
          <a:solidFill>
            <a:srgbClr val="D9E5EF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3" name="object 3"/>
          <p:cNvSpPr/>
          <p:nvPr/>
        </p:nvSpPr>
        <p:spPr>
          <a:xfrm>
            <a:off x="3108408" y="1951220"/>
            <a:ext cx="2766017" cy="1384308"/>
          </a:xfrm>
          <a:custGeom>
            <a:avLst/>
            <a:gdLst/>
            <a:ahLst/>
            <a:cxnLst/>
            <a:rect l="l" t="t" r="r" b="b"/>
            <a:pathLst>
              <a:path w="6081395" h="3043554">
                <a:moveTo>
                  <a:pt x="3044890" y="0"/>
                </a:moveTo>
                <a:lnTo>
                  <a:pt x="2996496" y="290"/>
                </a:lnTo>
                <a:lnTo>
                  <a:pt x="2948454" y="1333"/>
                </a:lnTo>
                <a:lnTo>
                  <a:pt x="2900583" y="3131"/>
                </a:lnTo>
                <a:lnTo>
                  <a:pt x="2852887" y="5678"/>
                </a:lnTo>
                <a:lnTo>
                  <a:pt x="2805374" y="8970"/>
                </a:lnTo>
                <a:lnTo>
                  <a:pt x="2758050" y="12999"/>
                </a:lnTo>
                <a:lnTo>
                  <a:pt x="2710919" y="17761"/>
                </a:lnTo>
                <a:lnTo>
                  <a:pt x="2663989" y="23250"/>
                </a:lnTo>
                <a:lnTo>
                  <a:pt x="2617265" y="29460"/>
                </a:lnTo>
                <a:lnTo>
                  <a:pt x="2570753" y="36385"/>
                </a:lnTo>
                <a:lnTo>
                  <a:pt x="2524459" y="44019"/>
                </a:lnTo>
                <a:lnTo>
                  <a:pt x="2478389" y="52358"/>
                </a:lnTo>
                <a:lnTo>
                  <a:pt x="2432549" y="61395"/>
                </a:lnTo>
                <a:lnTo>
                  <a:pt x="2386945" y="71124"/>
                </a:lnTo>
                <a:lnTo>
                  <a:pt x="2341582" y="81540"/>
                </a:lnTo>
                <a:lnTo>
                  <a:pt x="2296467" y="92637"/>
                </a:lnTo>
                <a:lnTo>
                  <a:pt x="2251607" y="104409"/>
                </a:lnTo>
                <a:lnTo>
                  <a:pt x="2207005" y="116851"/>
                </a:lnTo>
                <a:lnTo>
                  <a:pt x="2162670" y="129957"/>
                </a:lnTo>
                <a:lnTo>
                  <a:pt x="2118606" y="143722"/>
                </a:lnTo>
                <a:lnTo>
                  <a:pt x="2074819" y="158139"/>
                </a:lnTo>
                <a:lnTo>
                  <a:pt x="2031316" y="173202"/>
                </a:lnTo>
                <a:lnTo>
                  <a:pt x="1988102" y="188907"/>
                </a:lnTo>
                <a:lnTo>
                  <a:pt x="1945184" y="205248"/>
                </a:lnTo>
                <a:lnTo>
                  <a:pt x="1902566" y="222218"/>
                </a:lnTo>
                <a:lnTo>
                  <a:pt x="1860257" y="239813"/>
                </a:lnTo>
                <a:lnTo>
                  <a:pt x="1818260" y="258025"/>
                </a:lnTo>
                <a:lnTo>
                  <a:pt x="1776582" y="276851"/>
                </a:lnTo>
                <a:lnTo>
                  <a:pt x="1735230" y="296283"/>
                </a:lnTo>
                <a:lnTo>
                  <a:pt x="1694208" y="316317"/>
                </a:lnTo>
                <a:lnTo>
                  <a:pt x="1653524" y="336946"/>
                </a:lnTo>
                <a:lnTo>
                  <a:pt x="1613176" y="358168"/>
                </a:lnTo>
                <a:lnTo>
                  <a:pt x="1573189" y="379968"/>
                </a:lnTo>
                <a:lnTo>
                  <a:pt x="1533552" y="402350"/>
                </a:lnTo>
                <a:lnTo>
                  <a:pt x="1494274" y="425304"/>
                </a:lnTo>
                <a:lnTo>
                  <a:pt x="1455364" y="448826"/>
                </a:lnTo>
                <a:lnTo>
                  <a:pt x="1416826" y="472909"/>
                </a:lnTo>
                <a:lnTo>
                  <a:pt x="1378667" y="497548"/>
                </a:lnTo>
                <a:lnTo>
                  <a:pt x="1340892" y="522736"/>
                </a:lnTo>
                <a:lnTo>
                  <a:pt x="1303508" y="548469"/>
                </a:lnTo>
                <a:lnTo>
                  <a:pt x="1266521" y="574740"/>
                </a:lnTo>
                <a:lnTo>
                  <a:pt x="1229935" y="601544"/>
                </a:lnTo>
                <a:lnTo>
                  <a:pt x="1193758" y="628876"/>
                </a:lnTo>
                <a:lnTo>
                  <a:pt x="1157996" y="656729"/>
                </a:lnTo>
                <a:lnTo>
                  <a:pt x="1122653" y="685097"/>
                </a:lnTo>
                <a:lnTo>
                  <a:pt x="1087737" y="713976"/>
                </a:lnTo>
                <a:lnTo>
                  <a:pt x="1053253" y="743359"/>
                </a:lnTo>
                <a:lnTo>
                  <a:pt x="1019207" y="773240"/>
                </a:lnTo>
                <a:lnTo>
                  <a:pt x="985605" y="803615"/>
                </a:lnTo>
                <a:lnTo>
                  <a:pt x="952453" y="834477"/>
                </a:lnTo>
                <a:lnTo>
                  <a:pt x="919757" y="865820"/>
                </a:lnTo>
                <a:lnTo>
                  <a:pt x="887523" y="897639"/>
                </a:lnTo>
                <a:lnTo>
                  <a:pt x="855756" y="929929"/>
                </a:lnTo>
                <a:lnTo>
                  <a:pt x="824464" y="962683"/>
                </a:lnTo>
                <a:lnTo>
                  <a:pt x="793651" y="995895"/>
                </a:lnTo>
                <a:lnTo>
                  <a:pt x="763323" y="1029561"/>
                </a:lnTo>
                <a:lnTo>
                  <a:pt x="733488" y="1063674"/>
                </a:lnTo>
                <a:lnTo>
                  <a:pt x="704149" y="1098228"/>
                </a:lnTo>
                <a:lnTo>
                  <a:pt x="675315" y="1133219"/>
                </a:lnTo>
                <a:lnTo>
                  <a:pt x="646990" y="1168639"/>
                </a:lnTo>
                <a:lnTo>
                  <a:pt x="619180" y="1204485"/>
                </a:lnTo>
                <a:lnTo>
                  <a:pt x="591891" y="1240749"/>
                </a:lnTo>
                <a:lnTo>
                  <a:pt x="565130" y="1277426"/>
                </a:lnTo>
                <a:lnTo>
                  <a:pt x="538902" y="1314511"/>
                </a:lnTo>
                <a:lnTo>
                  <a:pt x="513213" y="1351997"/>
                </a:lnTo>
                <a:lnTo>
                  <a:pt x="488070" y="1389880"/>
                </a:lnTo>
                <a:lnTo>
                  <a:pt x="463477" y="1428152"/>
                </a:lnTo>
                <a:lnTo>
                  <a:pt x="439441" y="1466810"/>
                </a:lnTo>
                <a:lnTo>
                  <a:pt x="415969" y="1505846"/>
                </a:lnTo>
                <a:lnTo>
                  <a:pt x="393065" y="1545255"/>
                </a:lnTo>
                <a:lnTo>
                  <a:pt x="370736" y="1585032"/>
                </a:lnTo>
                <a:lnTo>
                  <a:pt x="348988" y="1625171"/>
                </a:lnTo>
                <a:lnTo>
                  <a:pt x="327827" y="1665666"/>
                </a:lnTo>
                <a:lnTo>
                  <a:pt x="307259" y="1706512"/>
                </a:lnTo>
                <a:lnTo>
                  <a:pt x="287289" y="1747702"/>
                </a:lnTo>
                <a:lnTo>
                  <a:pt x="267923" y="1789231"/>
                </a:lnTo>
                <a:lnTo>
                  <a:pt x="249169" y="1831093"/>
                </a:lnTo>
                <a:lnTo>
                  <a:pt x="231030" y="1873283"/>
                </a:lnTo>
                <a:lnTo>
                  <a:pt x="213515" y="1915795"/>
                </a:lnTo>
                <a:lnTo>
                  <a:pt x="196627" y="1958624"/>
                </a:lnTo>
                <a:lnTo>
                  <a:pt x="180374" y="2001762"/>
                </a:lnTo>
                <a:lnTo>
                  <a:pt x="164761" y="2045206"/>
                </a:lnTo>
                <a:lnTo>
                  <a:pt x="149795" y="2088948"/>
                </a:lnTo>
                <a:lnTo>
                  <a:pt x="135480" y="2132984"/>
                </a:lnTo>
                <a:lnTo>
                  <a:pt x="121824" y="2177308"/>
                </a:lnTo>
                <a:lnTo>
                  <a:pt x="108832" y="2221914"/>
                </a:lnTo>
                <a:lnTo>
                  <a:pt x="96510" y="2266796"/>
                </a:lnTo>
                <a:lnTo>
                  <a:pt x="84864" y="2311948"/>
                </a:lnTo>
                <a:lnTo>
                  <a:pt x="73899" y="2357366"/>
                </a:lnTo>
                <a:lnTo>
                  <a:pt x="63623" y="2403043"/>
                </a:lnTo>
                <a:lnTo>
                  <a:pt x="54040" y="2448973"/>
                </a:lnTo>
                <a:lnTo>
                  <a:pt x="45157" y="2495151"/>
                </a:lnTo>
                <a:lnTo>
                  <a:pt x="36980" y="2541571"/>
                </a:lnTo>
                <a:lnTo>
                  <a:pt x="29515" y="2588227"/>
                </a:lnTo>
                <a:lnTo>
                  <a:pt x="22767" y="2635114"/>
                </a:lnTo>
                <a:lnTo>
                  <a:pt x="16743" y="2682227"/>
                </a:lnTo>
                <a:lnTo>
                  <a:pt x="11448" y="2729558"/>
                </a:lnTo>
                <a:lnTo>
                  <a:pt x="6888" y="2777103"/>
                </a:lnTo>
                <a:lnTo>
                  <a:pt x="3070" y="2824856"/>
                </a:lnTo>
                <a:lnTo>
                  <a:pt x="0" y="2872811"/>
                </a:lnTo>
                <a:lnTo>
                  <a:pt x="3038447" y="3043227"/>
                </a:lnTo>
                <a:lnTo>
                  <a:pt x="6081384" y="3001276"/>
                </a:lnTo>
                <a:lnTo>
                  <a:pt x="6080340" y="2952893"/>
                </a:lnTo>
                <a:lnTo>
                  <a:pt x="6078549" y="2904702"/>
                </a:lnTo>
                <a:lnTo>
                  <a:pt x="6076015" y="2856708"/>
                </a:lnTo>
                <a:lnTo>
                  <a:pt x="6072745" y="2808919"/>
                </a:lnTo>
                <a:lnTo>
                  <a:pt x="6068744" y="2761338"/>
                </a:lnTo>
                <a:lnTo>
                  <a:pt x="6064018" y="2713971"/>
                </a:lnTo>
                <a:lnTo>
                  <a:pt x="6058573" y="2666825"/>
                </a:lnTo>
                <a:lnTo>
                  <a:pt x="6052413" y="2619904"/>
                </a:lnTo>
                <a:lnTo>
                  <a:pt x="6045546" y="2573213"/>
                </a:lnTo>
                <a:lnTo>
                  <a:pt x="6037976" y="2526759"/>
                </a:lnTo>
                <a:lnTo>
                  <a:pt x="6029710" y="2480547"/>
                </a:lnTo>
                <a:lnTo>
                  <a:pt x="6020752" y="2434582"/>
                </a:lnTo>
                <a:lnTo>
                  <a:pt x="6011108" y="2388870"/>
                </a:lnTo>
                <a:lnTo>
                  <a:pt x="6000785" y="2343417"/>
                </a:lnTo>
                <a:lnTo>
                  <a:pt x="5989787" y="2298227"/>
                </a:lnTo>
                <a:lnTo>
                  <a:pt x="5978121" y="2253307"/>
                </a:lnTo>
                <a:lnTo>
                  <a:pt x="5965792" y="2208661"/>
                </a:lnTo>
                <a:lnTo>
                  <a:pt x="5952805" y="2164296"/>
                </a:lnTo>
                <a:lnTo>
                  <a:pt x="5939167" y="2120217"/>
                </a:lnTo>
                <a:lnTo>
                  <a:pt x="5924883" y="2076428"/>
                </a:lnTo>
                <a:lnTo>
                  <a:pt x="5909958" y="2032937"/>
                </a:lnTo>
                <a:lnTo>
                  <a:pt x="5894399" y="1989748"/>
                </a:lnTo>
                <a:lnTo>
                  <a:pt x="5878210" y="1946867"/>
                </a:lnTo>
                <a:lnTo>
                  <a:pt x="5861398" y="1904299"/>
                </a:lnTo>
                <a:lnTo>
                  <a:pt x="5843969" y="1862049"/>
                </a:lnTo>
                <a:lnTo>
                  <a:pt x="5825927" y="1820124"/>
                </a:lnTo>
                <a:lnTo>
                  <a:pt x="5807278" y="1778529"/>
                </a:lnTo>
                <a:lnTo>
                  <a:pt x="5788029" y="1737269"/>
                </a:lnTo>
                <a:lnTo>
                  <a:pt x="5768184" y="1696350"/>
                </a:lnTo>
                <a:lnTo>
                  <a:pt x="5747750" y="1655777"/>
                </a:lnTo>
                <a:lnTo>
                  <a:pt x="5726732" y="1615555"/>
                </a:lnTo>
                <a:lnTo>
                  <a:pt x="5705136" y="1575691"/>
                </a:lnTo>
                <a:lnTo>
                  <a:pt x="5682967" y="1536190"/>
                </a:lnTo>
                <a:lnTo>
                  <a:pt x="5660231" y="1497057"/>
                </a:lnTo>
                <a:lnTo>
                  <a:pt x="5636934" y="1458297"/>
                </a:lnTo>
                <a:lnTo>
                  <a:pt x="5613081" y="1419917"/>
                </a:lnTo>
                <a:lnTo>
                  <a:pt x="5588678" y="1381921"/>
                </a:lnTo>
                <a:lnTo>
                  <a:pt x="5563730" y="1344315"/>
                </a:lnTo>
                <a:lnTo>
                  <a:pt x="5538244" y="1307106"/>
                </a:lnTo>
                <a:lnTo>
                  <a:pt x="5512225" y="1270297"/>
                </a:lnTo>
                <a:lnTo>
                  <a:pt x="5485678" y="1233895"/>
                </a:lnTo>
                <a:lnTo>
                  <a:pt x="5458609" y="1197905"/>
                </a:lnTo>
                <a:lnTo>
                  <a:pt x="5431025" y="1162333"/>
                </a:lnTo>
                <a:lnTo>
                  <a:pt x="5402929" y="1127184"/>
                </a:lnTo>
                <a:lnTo>
                  <a:pt x="5374329" y="1092463"/>
                </a:lnTo>
                <a:lnTo>
                  <a:pt x="5345230" y="1058177"/>
                </a:lnTo>
                <a:lnTo>
                  <a:pt x="5315637" y="1024330"/>
                </a:lnTo>
                <a:lnTo>
                  <a:pt x="5285556" y="990928"/>
                </a:lnTo>
                <a:lnTo>
                  <a:pt x="5254993" y="957977"/>
                </a:lnTo>
                <a:lnTo>
                  <a:pt x="5223953" y="925482"/>
                </a:lnTo>
                <a:lnTo>
                  <a:pt x="5192442" y="893448"/>
                </a:lnTo>
                <a:lnTo>
                  <a:pt x="5160466" y="861882"/>
                </a:lnTo>
                <a:lnTo>
                  <a:pt x="5128030" y="830788"/>
                </a:lnTo>
                <a:lnTo>
                  <a:pt x="5095140" y="800172"/>
                </a:lnTo>
                <a:lnTo>
                  <a:pt x="5061801" y="770040"/>
                </a:lnTo>
                <a:lnTo>
                  <a:pt x="5028020" y="740397"/>
                </a:lnTo>
                <a:lnTo>
                  <a:pt x="4993802" y="711248"/>
                </a:lnTo>
                <a:lnTo>
                  <a:pt x="4959152" y="682599"/>
                </a:lnTo>
                <a:lnTo>
                  <a:pt x="4924077" y="654456"/>
                </a:lnTo>
                <a:lnTo>
                  <a:pt x="4888581" y="626824"/>
                </a:lnTo>
                <a:lnTo>
                  <a:pt x="4852670" y="599708"/>
                </a:lnTo>
                <a:lnTo>
                  <a:pt x="4816351" y="573115"/>
                </a:lnTo>
                <a:lnTo>
                  <a:pt x="4779629" y="547049"/>
                </a:lnTo>
                <a:lnTo>
                  <a:pt x="4742509" y="521516"/>
                </a:lnTo>
                <a:lnTo>
                  <a:pt x="4704997" y="496521"/>
                </a:lnTo>
                <a:lnTo>
                  <a:pt x="4667098" y="472070"/>
                </a:lnTo>
                <a:lnTo>
                  <a:pt x="4628819" y="448169"/>
                </a:lnTo>
                <a:lnTo>
                  <a:pt x="4590165" y="424822"/>
                </a:lnTo>
                <a:lnTo>
                  <a:pt x="4551142" y="402037"/>
                </a:lnTo>
                <a:lnTo>
                  <a:pt x="4511755" y="379817"/>
                </a:lnTo>
                <a:lnTo>
                  <a:pt x="4472004" y="358165"/>
                </a:lnTo>
                <a:lnTo>
                  <a:pt x="4431912" y="337097"/>
                </a:lnTo>
                <a:lnTo>
                  <a:pt x="4391468" y="316607"/>
                </a:lnTo>
                <a:lnTo>
                  <a:pt x="4350682" y="296706"/>
                </a:lnTo>
                <a:lnTo>
                  <a:pt x="4309561" y="277398"/>
                </a:lnTo>
                <a:lnTo>
                  <a:pt x="4268111" y="258689"/>
                </a:lnTo>
                <a:lnTo>
                  <a:pt x="4226336" y="240585"/>
                </a:lnTo>
                <a:lnTo>
                  <a:pt x="4184242" y="223090"/>
                </a:lnTo>
                <a:lnTo>
                  <a:pt x="4141836" y="206211"/>
                </a:lnTo>
                <a:lnTo>
                  <a:pt x="4099122" y="189952"/>
                </a:lnTo>
                <a:lnTo>
                  <a:pt x="4056107" y="174320"/>
                </a:lnTo>
                <a:lnTo>
                  <a:pt x="4012795" y="159320"/>
                </a:lnTo>
                <a:lnTo>
                  <a:pt x="3969194" y="144957"/>
                </a:lnTo>
                <a:lnTo>
                  <a:pt x="3925307" y="131237"/>
                </a:lnTo>
                <a:lnTo>
                  <a:pt x="3881142" y="118165"/>
                </a:lnTo>
                <a:lnTo>
                  <a:pt x="3836703" y="105747"/>
                </a:lnTo>
                <a:lnTo>
                  <a:pt x="3791997" y="93989"/>
                </a:lnTo>
                <a:lnTo>
                  <a:pt x="3747028" y="82895"/>
                </a:lnTo>
                <a:lnTo>
                  <a:pt x="3701804" y="72471"/>
                </a:lnTo>
                <a:lnTo>
                  <a:pt x="3656328" y="62723"/>
                </a:lnTo>
                <a:lnTo>
                  <a:pt x="3610607" y="53657"/>
                </a:lnTo>
                <a:lnTo>
                  <a:pt x="3564647" y="45277"/>
                </a:lnTo>
                <a:lnTo>
                  <a:pt x="3518452" y="37590"/>
                </a:lnTo>
                <a:lnTo>
                  <a:pt x="3472030" y="30600"/>
                </a:lnTo>
                <a:lnTo>
                  <a:pt x="3425385" y="24314"/>
                </a:lnTo>
                <a:lnTo>
                  <a:pt x="3378523" y="18736"/>
                </a:lnTo>
                <a:lnTo>
                  <a:pt x="3331450" y="13873"/>
                </a:lnTo>
                <a:lnTo>
                  <a:pt x="3284171" y="9729"/>
                </a:lnTo>
                <a:lnTo>
                  <a:pt x="3236692" y="6311"/>
                </a:lnTo>
                <a:lnTo>
                  <a:pt x="3189019" y="3623"/>
                </a:lnTo>
                <a:lnTo>
                  <a:pt x="3141157" y="1672"/>
                </a:lnTo>
                <a:lnTo>
                  <a:pt x="3093113" y="462"/>
                </a:lnTo>
                <a:lnTo>
                  <a:pt x="3044890" y="0"/>
                </a:lnTo>
                <a:close/>
              </a:path>
            </a:pathLst>
          </a:custGeom>
          <a:solidFill>
            <a:srgbClr val="007336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4" name="object 4"/>
          <p:cNvSpPr/>
          <p:nvPr/>
        </p:nvSpPr>
        <p:spPr>
          <a:xfrm>
            <a:off x="4490393" y="3316298"/>
            <a:ext cx="1384308" cy="984294"/>
          </a:xfrm>
          <a:custGeom>
            <a:avLst/>
            <a:gdLst/>
            <a:ahLst/>
            <a:cxnLst/>
            <a:rect l="l" t="t" r="r" b="b"/>
            <a:pathLst>
              <a:path w="3043554" h="2164079">
                <a:moveTo>
                  <a:pt x="3042937" y="0"/>
                </a:moveTo>
                <a:lnTo>
                  <a:pt x="0" y="41950"/>
                </a:lnTo>
                <a:lnTo>
                  <a:pt x="2181342" y="2163966"/>
                </a:lnTo>
                <a:lnTo>
                  <a:pt x="2217998" y="2125744"/>
                </a:lnTo>
                <a:lnTo>
                  <a:pt x="2253842" y="2087273"/>
                </a:lnTo>
                <a:lnTo>
                  <a:pt x="2288873" y="2048550"/>
                </a:lnTo>
                <a:lnTo>
                  <a:pt x="2323093" y="2009573"/>
                </a:lnTo>
                <a:lnTo>
                  <a:pt x="2356503" y="1970339"/>
                </a:lnTo>
                <a:lnTo>
                  <a:pt x="2389104" y="1930844"/>
                </a:lnTo>
                <a:lnTo>
                  <a:pt x="2420898" y="1891087"/>
                </a:lnTo>
                <a:lnTo>
                  <a:pt x="2451885" y="1851064"/>
                </a:lnTo>
                <a:lnTo>
                  <a:pt x="2482067" y="1810773"/>
                </a:lnTo>
                <a:lnTo>
                  <a:pt x="2511445" y="1770211"/>
                </a:lnTo>
                <a:lnTo>
                  <a:pt x="2540019" y="1729374"/>
                </a:lnTo>
                <a:lnTo>
                  <a:pt x="2567792" y="1688261"/>
                </a:lnTo>
                <a:lnTo>
                  <a:pt x="2594763" y="1646867"/>
                </a:lnTo>
                <a:lnTo>
                  <a:pt x="2620935" y="1605192"/>
                </a:lnTo>
                <a:lnTo>
                  <a:pt x="2646308" y="1563231"/>
                </a:lnTo>
                <a:lnTo>
                  <a:pt x="2670884" y="1520981"/>
                </a:lnTo>
                <a:lnTo>
                  <a:pt x="2694663" y="1478441"/>
                </a:lnTo>
                <a:lnTo>
                  <a:pt x="2717647" y="1435607"/>
                </a:lnTo>
                <a:lnTo>
                  <a:pt x="2739837" y="1392476"/>
                </a:lnTo>
                <a:lnTo>
                  <a:pt x="2761234" y="1349046"/>
                </a:lnTo>
                <a:lnTo>
                  <a:pt x="2781839" y="1305314"/>
                </a:lnTo>
                <a:lnTo>
                  <a:pt x="2801653" y="1261277"/>
                </a:lnTo>
                <a:lnTo>
                  <a:pt x="2820678" y="1216931"/>
                </a:lnTo>
                <a:lnTo>
                  <a:pt x="2838914" y="1172276"/>
                </a:lnTo>
                <a:lnTo>
                  <a:pt x="2856362" y="1127306"/>
                </a:lnTo>
                <a:lnTo>
                  <a:pt x="2873025" y="1082020"/>
                </a:lnTo>
                <a:lnTo>
                  <a:pt x="2888902" y="1036415"/>
                </a:lnTo>
                <a:lnTo>
                  <a:pt x="2903995" y="990488"/>
                </a:lnTo>
                <a:lnTo>
                  <a:pt x="2918305" y="944237"/>
                </a:lnTo>
                <a:lnTo>
                  <a:pt x="2931833" y="897657"/>
                </a:lnTo>
                <a:lnTo>
                  <a:pt x="2944581" y="850748"/>
                </a:lnTo>
                <a:lnTo>
                  <a:pt x="2956549" y="803505"/>
                </a:lnTo>
                <a:lnTo>
                  <a:pt x="2967739" y="755926"/>
                </a:lnTo>
                <a:lnTo>
                  <a:pt x="2978151" y="708008"/>
                </a:lnTo>
                <a:lnTo>
                  <a:pt x="2987787" y="659748"/>
                </a:lnTo>
                <a:lnTo>
                  <a:pt x="2996649" y="611144"/>
                </a:lnTo>
                <a:lnTo>
                  <a:pt x="3004736" y="562193"/>
                </a:lnTo>
                <a:lnTo>
                  <a:pt x="3012050" y="512891"/>
                </a:lnTo>
                <a:lnTo>
                  <a:pt x="3018593" y="463237"/>
                </a:lnTo>
                <a:lnTo>
                  <a:pt x="3024365" y="413227"/>
                </a:lnTo>
                <a:lnTo>
                  <a:pt x="3029368" y="362858"/>
                </a:lnTo>
                <a:lnTo>
                  <a:pt x="3033602" y="312128"/>
                </a:lnTo>
                <a:lnTo>
                  <a:pt x="3037069" y="261033"/>
                </a:lnTo>
                <a:lnTo>
                  <a:pt x="3039771" y="209572"/>
                </a:lnTo>
                <a:lnTo>
                  <a:pt x="3041707" y="157741"/>
                </a:lnTo>
                <a:lnTo>
                  <a:pt x="3042879" y="105537"/>
                </a:lnTo>
                <a:lnTo>
                  <a:pt x="3043289" y="52957"/>
                </a:lnTo>
                <a:lnTo>
                  <a:pt x="3042937" y="0"/>
                </a:lnTo>
                <a:close/>
              </a:path>
            </a:pathLst>
          </a:custGeom>
          <a:solidFill>
            <a:srgbClr val="97D2B1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5" name="object 5"/>
          <p:cNvSpPr/>
          <p:nvPr/>
        </p:nvSpPr>
        <p:spPr>
          <a:xfrm>
            <a:off x="4490393" y="3335379"/>
            <a:ext cx="992381" cy="1048123"/>
          </a:xfrm>
          <a:custGeom>
            <a:avLst/>
            <a:gdLst/>
            <a:ahLst/>
            <a:cxnLst/>
            <a:rect l="l" t="t" r="r" b="b"/>
            <a:pathLst>
              <a:path w="2181859" h="2304415">
                <a:moveTo>
                  <a:pt x="0" y="0"/>
                </a:moveTo>
                <a:lnTo>
                  <a:pt x="1988094" y="2304054"/>
                </a:lnTo>
                <a:lnTo>
                  <a:pt x="2030010" y="2267376"/>
                </a:lnTo>
                <a:lnTo>
                  <a:pt x="2068428" y="2232590"/>
                </a:lnTo>
                <a:lnTo>
                  <a:pt x="2105213" y="2197939"/>
                </a:lnTo>
                <a:lnTo>
                  <a:pt x="2142229" y="2161667"/>
                </a:lnTo>
                <a:lnTo>
                  <a:pt x="2181342" y="2122016"/>
                </a:lnTo>
                <a:lnTo>
                  <a:pt x="0" y="0"/>
                </a:lnTo>
                <a:close/>
              </a:path>
            </a:pathLst>
          </a:custGeom>
          <a:solidFill>
            <a:srgbClr val="76C299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6" name="object 6"/>
          <p:cNvSpPr/>
          <p:nvPr/>
        </p:nvSpPr>
        <p:spPr>
          <a:xfrm>
            <a:off x="4490393" y="3335379"/>
            <a:ext cx="904291" cy="1383730"/>
          </a:xfrm>
          <a:custGeom>
            <a:avLst/>
            <a:gdLst/>
            <a:ahLst/>
            <a:cxnLst/>
            <a:rect l="l" t="t" r="r" b="b"/>
            <a:pathLst>
              <a:path w="1988184" h="3042284">
                <a:moveTo>
                  <a:pt x="0" y="0"/>
                </a:moveTo>
                <a:lnTo>
                  <a:pt x="95054" y="3041740"/>
                </a:lnTo>
                <a:lnTo>
                  <a:pt x="146258" y="3039756"/>
                </a:lnTo>
                <a:lnTo>
                  <a:pt x="197159" y="3037014"/>
                </a:lnTo>
                <a:lnTo>
                  <a:pt x="247755" y="3033515"/>
                </a:lnTo>
                <a:lnTo>
                  <a:pt x="298048" y="3029256"/>
                </a:lnTo>
                <a:lnTo>
                  <a:pt x="348038" y="3024240"/>
                </a:lnTo>
                <a:lnTo>
                  <a:pt x="397725" y="3018464"/>
                </a:lnTo>
                <a:lnTo>
                  <a:pt x="447110" y="3011930"/>
                </a:lnTo>
                <a:lnTo>
                  <a:pt x="496192" y="3004637"/>
                </a:lnTo>
                <a:lnTo>
                  <a:pt x="544973" y="2996585"/>
                </a:lnTo>
                <a:lnTo>
                  <a:pt x="593453" y="2987774"/>
                </a:lnTo>
                <a:lnTo>
                  <a:pt x="641632" y="2978204"/>
                </a:lnTo>
                <a:lnTo>
                  <a:pt x="689511" y="2967874"/>
                </a:lnTo>
                <a:lnTo>
                  <a:pt x="737089" y="2956784"/>
                </a:lnTo>
                <a:lnTo>
                  <a:pt x="784368" y="2944935"/>
                </a:lnTo>
                <a:lnTo>
                  <a:pt x="831348" y="2932325"/>
                </a:lnTo>
                <a:lnTo>
                  <a:pt x="878028" y="2918956"/>
                </a:lnTo>
                <a:lnTo>
                  <a:pt x="924411" y="2904826"/>
                </a:lnTo>
                <a:lnTo>
                  <a:pt x="970495" y="2889936"/>
                </a:lnTo>
                <a:lnTo>
                  <a:pt x="1016281" y="2874285"/>
                </a:lnTo>
                <a:lnTo>
                  <a:pt x="1061770" y="2857874"/>
                </a:lnTo>
                <a:lnTo>
                  <a:pt x="1106962" y="2840702"/>
                </a:lnTo>
                <a:lnTo>
                  <a:pt x="1151858" y="2822768"/>
                </a:lnTo>
                <a:lnTo>
                  <a:pt x="1196457" y="2804074"/>
                </a:lnTo>
                <a:lnTo>
                  <a:pt x="1240761" y="2784618"/>
                </a:lnTo>
                <a:lnTo>
                  <a:pt x="1284769" y="2764401"/>
                </a:lnTo>
                <a:lnTo>
                  <a:pt x="1328482" y="2743422"/>
                </a:lnTo>
                <a:lnTo>
                  <a:pt x="1371901" y="2721681"/>
                </a:lnTo>
                <a:lnTo>
                  <a:pt x="1415026" y="2699178"/>
                </a:lnTo>
                <a:lnTo>
                  <a:pt x="1457856" y="2675914"/>
                </a:lnTo>
                <a:lnTo>
                  <a:pt x="1500393" y="2651887"/>
                </a:lnTo>
                <a:lnTo>
                  <a:pt x="1542638" y="2627097"/>
                </a:lnTo>
                <a:lnTo>
                  <a:pt x="1584589" y="2601545"/>
                </a:lnTo>
                <a:lnTo>
                  <a:pt x="1626248" y="2575231"/>
                </a:lnTo>
                <a:lnTo>
                  <a:pt x="1667616" y="2548154"/>
                </a:lnTo>
                <a:lnTo>
                  <a:pt x="1708692" y="2520313"/>
                </a:lnTo>
                <a:lnTo>
                  <a:pt x="1749476" y="2491710"/>
                </a:lnTo>
                <a:lnTo>
                  <a:pt x="1789971" y="2462343"/>
                </a:lnTo>
                <a:lnTo>
                  <a:pt x="1830174" y="2432212"/>
                </a:lnTo>
                <a:lnTo>
                  <a:pt x="1870088" y="2401319"/>
                </a:lnTo>
                <a:lnTo>
                  <a:pt x="1909712" y="2369661"/>
                </a:lnTo>
                <a:lnTo>
                  <a:pt x="1949048" y="2337239"/>
                </a:lnTo>
                <a:lnTo>
                  <a:pt x="1988094" y="2304054"/>
                </a:lnTo>
                <a:lnTo>
                  <a:pt x="0" y="0"/>
                </a:lnTo>
                <a:close/>
              </a:path>
            </a:pathLst>
          </a:custGeom>
          <a:solidFill>
            <a:srgbClr val="52B17D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7" name="object 7"/>
          <p:cNvSpPr/>
          <p:nvPr/>
        </p:nvSpPr>
        <p:spPr>
          <a:xfrm>
            <a:off x="4174081" y="3335379"/>
            <a:ext cx="359579" cy="1384308"/>
          </a:xfrm>
          <a:custGeom>
            <a:avLst/>
            <a:gdLst/>
            <a:ahLst/>
            <a:cxnLst/>
            <a:rect l="l" t="t" r="r" b="b"/>
            <a:pathLst>
              <a:path w="790575" h="3043554">
                <a:moveTo>
                  <a:pt x="695448" y="0"/>
                </a:moveTo>
                <a:lnTo>
                  <a:pt x="0" y="2962693"/>
                </a:lnTo>
                <a:lnTo>
                  <a:pt x="49820" y="2973992"/>
                </a:lnTo>
                <a:lnTo>
                  <a:pt x="99309" y="2984416"/>
                </a:lnTo>
                <a:lnTo>
                  <a:pt x="148524" y="2993970"/>
                </a:lnTo>
                <a:lnTo>
                  <a:pt x="197525" y="3002661"/>
                </a:lnTo>
                <a:lnTo>
                  <a:pt x="246371" y="3010494"/>
                </a:lnTo>
                <a:lnTo>
                  <a:pt x="295123" y="3017475"/>
                </a:lnTo>
                <a:lnTo>
                  <a:pt x="343840" y="3023610"/>
                </a:lnTo>
                <a:lnTo>
                  <a:pt x="392580" y="3028905"/>
                </a:lnTo>
                <a:lnTo>
                  <a:pt x="441404" y="3033366"/>
                </a:lnTo>
                <a:lnTo>
                  <a:pt x="490370" y="3036999"/>
                </a:lnTo>
                <a:lnTo>
                  <a:pt x="539540" y="3039809"/>
                </a:lnTo>
                <a:lnTo>
                  <a:pt x="588971" y="3041804"/>
                </a:lnTo>
                <a:lnTo>
                  <a:pt x="638723" y="3042989"/>
                </a:lnTo>
                <a:lnTo>
                  <a:pt x="688856" y="3043369"/>
                </a:lnTo>
                <a:lnTo>
                  <a:pt x="739429" y="3042951"/>
                </a:lnTo>
                <a:lnTo>
                  <a:pt x="790502" y="3041740"/>
                </a:lnTo>
                <a:lnTo>
                  <a:pt x="695448" y="0"/>
                </a:lnTo>
                <a:close/>
              </a:path>
            </a:pathLst>
          </a:custGeom>
          <a:solidFill>
            <a:srgbClr val="2EA163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8" name="object 8"/>
          <p:cNvSpPr/>
          <p:nvPr/>
        </p:nvSpPr>
        <p:spPr>
          <a:xfrm>
            <a:off x="3458371" y="3335379"/>
            <a:ext cx="1032238" cy="1347628"/>
          </a:xfrm>
          <a:custGeom>
            <a:avLst/>
            <a:gdLst/>
            <a:ahLst/>
            <a:cxnLst/>
            <a:rect l="l" t="t" r="r" b="b"/>
            <a:pathLst>
              <a:path w="2269490" h="2962909">
                <a:moveTo>
                  <a:pt x="2269015" y="0"/>
                </a:moveTo>
                <a:lnTo>
                  <a:pt x="0" y="2028005"/>
                </a:lnTo>
                <a:lnTo>
                  <a:pt x="35471" y="2067116"/>
                </a:lnTo>
                <a:lnTo>
                  <a:pt x="71239" y="2105400"/>
                </a:lnTo>
                <a:lnTo>
                  <a:pt x="107311" y="2142862"/>
                </a:lnTo>
                <a:lnTo>
                  <a:pt x="143696" y="2179508"/>
                </a:lnTo>
                <a:lnTo>
                  <a:pt x="180402" y="2215342"/>
                </a:lnTo>
                <a:lnTo>
                  <a:pt x="217436" y="2250369"/>
                </a:lnTo>
                <a:lnTo>
                  <a:pt x="254808" y="2284594"/>
                </a:lnTo>
                <a:lnTo>
                  <a:pt x="292525" y="2318023"/>
                </a:lnTo>
                <a:lnTo>
                  <a:pt x="330595" y="2350659"/>
                </a:lnTo>
                <a:lnTo>
                  <a:pt x="369028" y="2382508"/>
                </a:lnTo>
                <a:lnTo>
                  <a:pt x="407831" y="2413574"/>
                </a:lnTo>
                <a:lnTo>
                  <a:pt x="447012" y="2443863"/>
                </a:lnTo>
                <a:lnTo>
                  <a:pt x="486579" y="2473379"/>
                </a:lnTo>
                <a:lnTo>
                  <a:pt x="526542" y="2502128"/>
                </a:lnTo>
                <a:lnTo>
                  <a:pt x="566907" y="2530114"/>
                </a:lnTo>
                <a:lnTo>
                  <a:pt x="607684" y="2557341"/>
                </a:lnTo>
                <a:lnTo>
                  <a:pt x="648880" y="2583816"/>
                </a:lnTo>
                <a:lnTo>
                  <a:pt x="690504" y="2609543"/>
                </a:lnTo>
                <a:lnTo>
                  <a:pt x="732564" y="2634526"/>
                </a:lnTo>
                <a:lnTo>
                  <a:pt x="775068" y="2658771"/>
                </a:lnTo>
                <a:lnTo>
                  <a:pt x="818024" y="2682282"/>
                </a:lnTo>
                <a:lnTo>
                  <a:pt x="861441" y="2705065"/>
                </a:lnTo>
                <a:lnTo>
                  <a:pt x="905327" y="2727124"/>
                </a:lnTo>
                <a:lnTo>
                  <a:pt x="949690" y="2748464"/>
                </a:lnTo>
                <a:lnTo>
                  <a:pt x="994538" y="2769090"/>
                </a:lnTo>
                <a:lnTo>
                  <a:pt x="1039880" y="2789007"/>
                </a:lnTo>
                <a:lnTo>
                  <a:pt x="1085724" y="2808220"/>
                </a:lnTo>
                <a:lnTo>
                  <a:pt x="1132077" y="2826733"/>
                </a:lnTo>
                <a:lnTo>
                  <a:pt x="1178949" y="2844552"/>
                </a:lnTo>
                <a:lnTo>
                  <a:pt x="1226347" y="2861682"/>
                </a:lnTo>
                <a:lnTo>
                  <a:pt x="1274280" y="2878127"/>
                </a:lnTo>
                <a:lnTo>
                  <a:pt x="1322756" y="2893892"/>
                </a:lnTo>
                <a:lnTo>
                  <a:pt x="1371783" y="2908982"/>
                </a:lnTo>
                <a:lnTo>
                  <a:pt x="1421369" y="2923403"/>
                </a:lnTo>
                <a:lnTo>
                  <a:pt x="1471523" y="2937158"/>
                </a:lnTo>
                <a:lnTo>
                  <a:pt x="1522253" y="2950253"/>
                </a:lnTo>
                <a:lnTo>
                  <a:pt x="1573566" y="2962693"/>
                </a:lnTo>
                <a:lnTo>
                  <a:pt x="2269015" y="0"/>
                </a:lnTo>
                <a:close/>
              </a:path>
            </a:pathLst>
          </a:custGeom>
          <a:solidFill>
            <a:srgbClr val="1C8E51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9" name="object 9"/>
          <p:cNvSpPr/>
          <p:nvPr/>
        </p:nvSpPr>
        <p:spPr>
          <a:xfrm>
            <a:off x="3105821" y="3257869"/>
            <a:ext cx="1384597" cy="1000179"/>
          </a:xfrm>
          <a:custGeom>
            <a:avLst/>
            <a:gdLst/>
            <a:ahLst/>
            <a:cxnLst/>
            <a:rect l="l" t="t" r="r" b="b"/>
            <a:pathLst>
              <a:path w="3044190" h="2199004">
                <a:moveTo>
                  <a:pt x="5688" y="0"/>
                </a:moveTo>
                <a:lnTo>
                  <a:pt x="3100" y="52895"/>
                </a:lnTo>
                <a:lnTo>
                  <a:pt x="1288" y="105445"/>
                </a:lnTo>
                <a:lnTo>
                  <a:pt x="254" y="157652"/>
                </a:lnTo>
                <a:lnTo>
                  <a:pt x="0" y="209518"/>
                </a:lnTo>
                <a:lnTo>
                  <a:pt x="525" y="261048"/>
                </a:lnTo>
                <a:lnTo>
                  <a:pt x="1831" y="312243"/>
                </a:lnTo>
                <a:lnTo>
                  <a:pt x="3919" y="363107"/>
                </a:lnTo>
                <a:lnTo>
                  <a:pt x="6789" y="413642"/>
                </a:lnTo>
                <a:lnTo>
                  <a:pt x="10444" y="463851"/>
                </a:lnTo>
                <a:lnTo>
                  <a:pt x="14884" y="513737"/>
                </a:lnTo>
                <a:lnTo>
                  <a:pt x="20110" y="563303"/>
                </a:lnTo>
                <a:lnTo>
                  <a:pt x="26122" y="612552"/>
                </a:lnTo>
                <a:lnTo>
                  <a:pt x="32923" y="661487"/>
                </a:lnTo>
                <a:lnTo>
                  <a:pt x="40512" y="710110"/>
                </a:lnTo>
                <a:lnTo>
                  <a:pt x="48892" y="758425"/>
                </a:lnTo>
                <a:lnTo>
                  <a:pt x="58062" y="806434"/>
                </a:lnTo>
                <a:lnTo>
                  <a:pt x="68024" y="854140"/>
                </a:lnTo>
                <a:lnTo>
                  <a:pt x="78779" y="901546"/>
                </a:lnTo>
                <a:lnTo>
                  <a:pt x="90328" y="948655"/>
                </a:lnTo>
                <a:lnTo>
                  <a:pt x="102673" y="995469"/>
                </a:lnTo>
                <a:lnTo>
                  <a:pt x="115813" y="1041992"/>
                </a:lnTo>
                <a:lnTo>
                  <a:pt x="129750" y="1088227"/>
                </a:lnTo>
                <a:lnTo>
                  <a:pt x="144485" y="1134176"/>
                </a:lnTo>
                <a:lnTo>
                  <a:pt x="160018" y="1179842"/>
                </a:lnTo>
                <a:lnTo>
                  <a:pt x="176352" y="1225228"/>
                </a:lnTo>
                <a:lnTo>
                  <a:pt x="193487" y="1270337"/>
                </a:lnTo>
                <a:lnTo>
                  <a:pt x="211424" y="1315172"/>
                </a:lnTo>
                <a:lnTo>
                  <a:pt x="230164" y="1359735"/>
                </a:lnTo>
                <a:lnTo>
                  <a:pt x="249707" y="1404030"/>
                </a:lnTo>
                <a:lnTo>
                  <a:pt x="270056" y="1448059"/>
                </a:lnTo>
                <a:lnTo>
                  <a:pt x="291210" y="1491826"/>
                </a:lnTo>
                <a:lnTo>
                  <a:pt x="313172" y="1535332"/>
                </a:lnTo>
                <a:lnTo>
                  <a:pt x="335941" y="1578582"/>
                </a:lnTo>
                <a:lnTo>
                  <a:pt x="359520" y="1621577"/>
                </a:lnTo>
                <a:lnTo>
                  <a:pt x="383908" y="1664321"/>
                </a:lnTo>
                <a:lnTo>
                  <a:pt x="409108" y="1706816"/>
                </a:lnTo>
                <a:lnTo>
                  <a:pt x="435119" y="1749066"/>
                </a:lnTo>
                <a:lnTo>
                  <a:pt x="461943" y="1791073"/>
                </a:lnTo>
                <a:lnTo>
                  <a:pt x="489582" y="1832840"/>
                </a:lnTo>
                <a:lnTo>
                  <a:pt x="518035" y="1874370"/>
                </a:lnTo>
                <a:lnTo>
                  <a:pt x="547304" y="1915666"/>
                </a:lnTo>
                <a:lnTo>
                  <a:pt x="577390" y="1956730"/>
                </a:lnTo>
                <a:lnTo>
                  <a:pt x="608295" y="1997567"/>
                </a:lnTo>
                <a:lnTo>
                  <a:pt x="640018" y="2038177"/>
                </a:lnTo>
                <a:lnTo>
                  <a:pt x="672561" y="2078565"/>
                </a:lnTo>
                <a:lnTo>
                  <a:pt x="705925" y="2118733"/>
                </a:lnTo>
                <a:lnTo>
                  <a:pt x="740111" y="2158684"/>
                </a:lnTo>
                <a:lnTo>
                  <a:pt x="775120" y="2198421"/>
                </a:lnTo>
                <a:lnTo>
                  <a:pt x="3044136" y="170415"/>
                </a:lnTo>
                <a:lnTo>
                  <a:pt x="5688" y="0"/>
                </a:lnTo>
                <a:close/>
              </a:path>
            </a:pathLst>
          </a:custGeom>
          <a:solidFill>
            <a:srgbClr val="00803B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0" name="object 10"/>
          <p:cNvSpPr/>
          <p:nvPr/>
        </p:nvSpPr>
        <p:spPr>
          <a:xfrm>
            <a:off x="0" y="270768"/>
            <a:ext cx="9144000" cy="396259"/>
          </a:xfrm>
          <a:custGeom>
            <a:avLst/>
            <a:gdLst/>
            <a:ahLst/>
            <a:cxnLst/>
            <a:rect l="l" t="t" r="r" b="b"/>
            <a:pathLst>
              <a:path w="20104100" h="871219">
                <a:moveTo>
                  <a:pt x="20104099" y="870756"/>
                </a:moveTo>
                <a:lnTo>
                  <a:pt x="0" y="870756"/>
                </a:lnTo>
                <a:lnTo>
                  <a:pt x="0" y="0"/>
                </a:lnTo>
                <a:lnTo>
                  <a:pt x="20104099" y="0"/>
                </a:lnTo>
                <a:lnTo>
                  <a:pt x="20104099" y="870756"/>
                </a:lnTo>
                <a:close/>
              </a:path>
            </a:pathLst>
          </a:custGeom>
          <a:solidFill>
            <a:srgbClr val="002369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1" name="object 11"/>
          <p:cNvSpPr txBox="1"/>
          <p:nvPr/>
        </p:nvSpPr>
        <p:spPr>
          <a:xfrm>
            <a:off x="265422" y="341830"/>
            <a:ext cx="5642073" cy="217803"/>
          </a:xfrm>
          <a:prstGeom prst="rect">
            <a:avLst/>
          </a:prstGeom>
        </p:spPr>
        <p:txBody>
          <a:bodyPr vert="horz" wrap="square" lIns="0" tIns="7798" rIns="0" bIns="0" rtlCol="0">
            <a:spAutoFit/>
          </a:bodyPr>
          <a:lstStyle/>
          <a:p>
            <a:pPr marL="5776">
              <a:spcBef>
                <a:spcPts val="61"/>
              </a:spcBef>
            </a:pPr>
            <a:r>
              <a:rPr sz="1364" b="1" spc="9" dirty="0">
                <a:solidFill>
                  <a:srgbClr val="FFFFFF"/>
                </a:solidFill>
                <a:latin typeface="Montserrat"/>
                <a:cs typeface="Montserrat"/>
              </a:rPr>
              <a:t>Bipartisan </a:t>
            </a:r>
            <a:r>
              <a:rPr sz="1364" b="1" spc="14" dirty="0">
                <a:solidFill>
                  <a:srgbClr val="FFFFFF"/>
                </a:solidFill>
                <a:latin typeface="Montserrat"/>
                <a:cs typeface="Montserrat"/>
              </a:rPr>
              <a:t>Infrastructure </a:t>
            </a:r>
            <a:r>
              <a:rPr sz="1364" b="1" spc="7" dirty="0">
                <a:solidFill>
                  <a:srgbClr val="FFFFFF"/>
                </a:solidFill>
                <a:latin typeface="Montserrat"/>
                <a:cs typeface="Montserrat"/>
              </a:rPr>
              <a:t>Law Nationwide </a:t>
            </a:r>
            <a:r>
              <a:rPr sz="1364" b="1" spc="9" dirty="0">
                <a:solidFill>
                  <a:srgbClr val="FFFFFF"/>
                </a:solidFill>
                <a:latin typeface="Montserrat"/>
                <a:cs typeface="Montserrat"/>
              </a:rPr>
              <a:t>Funding</a:t>
            </a:r>
            <a:r>
              <a:rPr sz="1364" b="1" spc="2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64" b="1" spc="7" dirty="0">
                <a:solidFill>
                  <a:srgbClr val="FFFFFF"/>
                </a:solidFill>
                <a:latin typeface="Montserrat"/>
                <a:cs typeface="Montserrat"/>
              </a:rPr>
              <a:t>Allocation</a:t>
            </a:r>
            <a:endParaRPr sz="1364" dirty="0">
              <a:latin typeface="Montserrat"/>
              <a:cs typeface="Montserra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3580" y="1070427"/>
            <a:ext cx="1621428" cy="1008844"/>
          </a:xfrm>
          <a:custGeom>
            <a:avLst/>
            <a:gdLst/>
            <a:ahLst/>
            <a:cxnLst/>
            <a:rect l="l" t="t" r="r" b="b"/>
            <a:pathLst>
              <a:path w="3564890" h="2218054">
                <a:moveTo>
                  <a:pt x="2297573" y="1890313"/>
                </a:moveTo>
                <a:lnTo>
                  <a:pt x="1342398" y="1890313"/>
                </a:lnTo>
                <a:lnTo>
                  <a:pt x="1455105" y="1940573"/>
                </a:lnTo>
                <a:lnTo>
                  <a:pt x="1457547" y="1942918"/>
                </a:lnTo>
                <a:lnTo>
                  <a:pt x="1561447" y="2153341"/>
                </a:lnTo>
                <a:lnTo>
                  <a:pt x="1566377" y="2157869"/>
                </a:lnTo>
                <a:lnTo>
                  <a:pt x="1724701" y="2217540"/>
                </a:lnTo>
                <a:lnTo>
                  <a:pt x="1727746" y="2218048"/>
                </a:lnTo>
                <a:lnTo>
                  <a:pt x="1735883" y="2218048"/>
                </a:lnTo>
                <a:lnTo>
                  <a:pt x="1740957" y="2216526"/>
                </a:lnTo>
                <a:lnTo>
                  <a:pt x="1752139" y="2208742"/>
                </a:lnTo>
                <a:lnTo>
                  <a:pt x="1756207" y="2200921"/>
                </a:lnTo>
                <a:lnTo>
                  <a:pt x="1755999" y="2123156"/>
                </a:lnTo>
                <a:lnTo>
                  <a:pt x="1755758" y="2042893"/>
                </a:lnTo>
                <a:lnTo>
                  <a:pt x="1757921" y="2038633"/>
                </a:lnTo>
                <a:lnTo>
                  <a:pt x="1932549" y="1911594"/>
                </a:lnTo>
                <a:lnTo>
                  <a:pt x="1935890" y="1910646"/>
                </a:lnTo>
                <a:lnTo>
                  <a:pt x="2244092" y="1910646"/>
                </a:lnTo>
                <a:lnTo>
                  <a:pt x="2297573" y="1890313"/>
                </a:lnTo>
                <a:close/>
              </a:path>
              <a:path w="3564890" h="2218054">
                <a:moveTo>
                  <a:pt x="2982037" y="1818005"/>
                </a:moveTo>
                <a:lnTo>
                  <a:pt x="2426650" y="1818005"/>
                </a:lnTo>
                <a:lnTo>
                  <a:pt x="2615983" y="1841402"/>
                </a:lnTo>
                <a:lnTo>
                  <a:pt x="2616835" y="1841527"/>
                </a:lnTo>
                <a:lnTo>
                  <a:pt x="2761613" y="1873080"/>
                </a:lnTo>
                <a:lnTo>
                  <a:pt x="2765759" y="1877111"/>
                </a:lnTo>
                <a:lnTo>
                  <a:pt x="2786437" y="1960313"/>
                </a:lnTo>
                <a:lnTo>
                  <a:pt x="2787146" y="1963051"/>
                </a:lnTo>
                <a:lnTo>
                  <a:pt x="2788266" y="1965645"/>
                </a:lnTo>
                <a:lnTo>
                  <a:pt x="2789788" y="1968039"/>
                </a:lnTo>
                <a:lnTo>
                  <a:pt x="2907349" y="2149636"/>
                </a:lnTo>
                <a:lnTo>
                  <a:pt x="2915381" y="2154002"/>
                </a:lnTo>
                <a:lnTo>
                  <a:pt x="3038636" y="2154002"/>
                </a:lnTo>
                <a:lnTo>
                  <a:pt x="3059053" y="2130232"/>
                </a:lnTo>
                <a:lnTo>
                  <a:pt x="3058503" y="2123156"/>
                </a:lnTo>
                <a:lnTo>
                  <a:pt x="3002489" y="1867509"/>
                </a:lnTo>
                <a:lnTo>
                  <a:pt x="3002183" y="1865977"/>
                </a:lnTo>
                <a:lnTo>
                  <a:pt x="3001676" y="1864455"/>
                </a:lnTo>
                <a:lnTo>
                  <a:pt x="2982037" y="1818005"/>
                </a:lnTo>
                <a:close/>
              </a:path>
              <a:path w="3564890" h="2218054">
                <a:moveTo>
                  <a:pt x="190944" y="7230"/>
                </a:moveTo>
                <a:lnTo>
                  <a:pt x="166653" y="34245"/>
                </a:lnTo>
                <a:lnTo>
                  <a:pt x="177050" y="195508"/>
                </a:lnTo>
                <a:lnTo>
                  <a:pt x="176734" y="197576"/>
                </a:lnTo>
                <a:lnTo>
                  <a:pt x="50327" y="520362"/>
                </a:lnTo>
                <a:lnTo>
                  <a:pt x="49235" y="523521"/>
                </a:lnTo>
                <a:lnTo>
                  <a:pt x="306" y="685972"/>
                </a:lnTo>
                <a:lnTo>
                  <a:pt x="0" y="689686"/>
                </a:lnTo>
                <a:lnTo>
                  <a:pt x="26882" y="882666"/>
                </a:lnTo>
                <a:lnTo>
                  <a:pt x="59718" y="1069041"/>
                </a:lnTo>
                <a:lnTo>
                  <a:pt x="59919" y="1070314"/>
                </a:lnTo>
                <a:lnTo>
                  <a:pt x="60226" y="1071578"/>
                </a:lnTo>
                <a:lnTo>
                  <a:pt x="60685" y="1072803"/>
                </a:lnTo>
                <a:lnTo>
                  <a:pt x="128379" y="1272246"/>
                </a:lnTo>
                <a:lnTo>
                  <a:pt x="308349" y="1483367"/>
                </a:lnTo>
                <a:lnTo>
                  <a:pt x="483867" y="1519899"/>
                </a:lnTo>
                <a:lnTo>
                  <a:pt x="485456" y="1520522"/>
                </a:lnTo>
                <a:lnTo>
                  <a:pt x="734527" y="1674730"/>
                </a:lnTo>
                <a:lnTo>
                  <a:pt x="739093" y="1676051"/>
                </a:lnTo>
                <a:lnTo>
                  <a:pt x="950923" y="1676348"/>
                </a:lnTo>
                <a:lnTo>
                  <a:pt x="953240" y="1676941"/>
                </a:lnTo>
                <a:lnTo>
                  <a:pt x="1150959" y="1784929"/>
                </a:lnTo>
                <a:lnTo>
                  <a:pt x="1152596" y="1786394"/>
                </a:lnTo>
                <a:lnTo>
                  <a:pt x="1255577" y="1932972"/>
                </a:lnTo>
                <a:lnTo>
                  <a:pt x="1261982" y="1936830"/>
                </a:lnTo>
                <a:lnTo>
                  <a:pt x="1276169" y="1938658"/>
                </a:lnTo>
                <a:lnTo>
                  <a:pt x="1283330" y="1936523"/>
                </a:lnTo>
                <a:lnTo>
                  <a:pt x="1336606" y="1891145"/>
                </a:lnTo>
                <a:lnTo>
                  <a:pt x="1342398" y="1890313"/>
                </a:lnTo>
                <a:lnTo>
                  <a:pt x="2297573" y="1890313"/>
                </a:lnTo>
                <a:lnTo>
                  <a:pt x="2310918" y="1885239"/>
                </a:lnTo>
                <a:lnTo>
                  <a:pt x="2312239" y="1884578"/>
                </a:lnTo>
                <a:lnTo>
                  <a:pt x="2423510" y="1818665"/>
                </a:lnTo>
                <a:lnTo>
                  <a:pt x="2426650" y="1818005"/>
                </a:lnTo>
                <a:lnTo>
                  <a:pt x="2982037" y="1818005"/>
                </a:lnTo>
                <a:lnTo>
                  <a:pt x="2913103" y="1654961"/>
                </a:lnTo>
                <a:lnTo>
                  <a:pt x="2913715" y="1649705"/>
                </a:lnTo>
                <a:lnTo>
                  <a:pt x="3110056" y="1381171"/>
                </a:lnTo>
                <a:lnTo>
                  <a:pt x="3232882" y="1233004"/>
                </a:lnTo>
                <a:lnTo>
                  <a:pt x="3236755" y="1226592"/>
                </a:lnTo>
                <a:lnTo>
                  <a:pt x="3238577" y="1219489"/>
                </a:lnTo>
                <a:lnTo>
                  <a:pt x="3238301" y="1212167"/>
                </a:lnTo>
                <a:lnTo>
                  <a:pt x="3235879" y="1205098"/>
                </a:lnTo>
                <a:lnTo>
                  <a:pt x="3163753" y="1065882"/>
                </a:lnTo>
                <a:lnTo>
                  <a:pt x="3163303" y="1062589"/>
                </a:lnTo>
                <a:lnTo>
                  <a:pt x="3190712" y="928456"/>
                </a:lnTo>
                <a:lnTo>
                  <a:pt x="3193057" y="925115"/>
                </a:lnTo>
                <a:lnTo>
                  <a:pt x="3258501" y="885203"/>
                </a:lnTo>
                <a:lnTo>
                  <a:pt x="3262971" y="877889"/>
                </a:lnTo>
                <a:lnTo>
                  <a:pt x="3263632" y="869704"/>
                </a:lnTo>
                <a:lnTo>
                  <a:pt x="3271732" y="763554"/>
                </a:lnTo>
                <a:lnTo>
                  <a:pt x="2696390" y="763554"/>
                </a:lnTo>
                <a:lnTo>
                  <a:pt x="2685458" y="762201"/>
                </a:lnTo>
                <a:lnTo>
                  <a:pt x="2676909" y="756170"/>
                </a:lnTo>
                <a:lnTo>
                  <a:pt x="2672024" y="746916"/>
                </a:lnTo>
                <a:lnTo>
                  <a:pt x="2672083" y="735897"/>
                </a:lnTo>
                <a:lnTo>
                  <a:pt x="2685543" y="684038"/>
                </a:lnTo>
                <a:lnTo>
                  <a:pt x="2687429" y="676925"/>
                </a:lnTo>
                <a:lnTo>
                  <a:pt x="2686051" y="669352"/>
                </a:lnTo>
                <a:lnTo>
                  <a:pt x="2633014" y="592162"/>
                </a:lnTo>
                <a:lnTo>
                  <a:pt x="2588075" y="563915"/>
                </a:lnTo>
                <a:lnTo>
                  <a:pt x="2569725" y="563624"/>
                </a:lnTo>
                <a:lnTo>
                  <a:pt x="2554059" y="561419"/>
                </a:lnTo>
                <a:lnTo>
                  <a:pt x="2542229" y="552278"/>
                </a:lnTo>
                <a:lnTo>
                  <a:pt x="2536126" y="538620"/>
                </a:lnTo>
                <a:lnTo>
                  <a:pt x="2537644" y="522860"/>
                </a:lnTo>
                <a:lnTo>
                  <a:pt x="2543819" y="506325"/>
                </a:lnTo>
                <a:lnTo>
                  <a:pt x="2548942" y="490615"/>
                </a:lnTo>
                <a:lnTo>
                  <a:pt x="2551375" y="476991"/>
                </a:lnTo>
                <a:lnTo>
                  <a:pt x="2549477" y="466713"/>
                </a:lnTo>
                <a:lnTo>
                  <a:pt x="2496432" y="372625"/>
                </a:lnTo>
                <a:lnTo>
                  <a:pt x="2363160" y="372625"/>
                </a:lnTo>
                <a:lnTo>
                  <a:pt x="2357531" y="370921"/>
                </a:lnTo>
                <a:lnTo>
                  <a:pt x="2330696" y="339939"/>
                </a:lnTo>
                <a:lnTo>
                  <a:pt x="2211059" y="339939"/>
                </a:lnTo>
                <a:lnTo>
                  <a:pt x="2204133" y="335587"/>
                </a:lnTo>
                <a:lnTo>
                  <a:pt x="2200684" y="328171"/>
                </a:lnTo>
                <a:lnTo>
                  <a:pt x="2202317" y="319512"/>
                </a:lnTo>
                <a:lnTo>
                  <a:pt x="2207947" y="309154"/>
                </a:lnTo>
                <a:lnTo>
                  <a:pt x="2210278" y="303107"/>
                </a:lnTo>
                <a:lnTo>
                  <a:pt x="2100859" y="268323"/>
                </a:lnTo>
                <a:lnTo>
                  <a:pt x="2099375" y="268017"/>
                </a:lnTo>
                <a:lnTo>
                  <a:pt x="2020088" y="238301"/>
                </a:lnTo>
                <a:lnTo>
                  <a:pt x="2017245" y="237746"/>
                </a:lnTo>
                <a:lnTo>
                  <a:pt x="1946852" y="236444"/>
                </a:lnTo>
                <a:lnTo>
                  <a:pt x="1945100" y="236071"/>
                </a:lnTo>
                <a:lnTo>
                  <a:pt x="1865583" y="202928"/>
                </a:lnTo>
                <a:lnTo>
                  <a:pt x="1862539" y="202267"/>
                </a:lnTo>
                <a:lnTo>
                  <a:pt x="1427199" y="188213"/>
                </a:lnTo>
                <a:lnTo>
                  <a:pt x="1426414" y="188165"/>
                </a:lnTo>
                <a:lnTo>
                  <a:pt x="1011590" y="139820"/>
                </a:lnTo>
                <a:lnTo>
                  <a:pt x="654139" y="78445"/>
                </a:lnTo>
                <a:lnTo>
                  <a:pt x="565959" y="56235"/>
                </a:lnTo>
                <a:lnTo>
                  <a:pt x="290580" y="56235"/>
                </a:lnTo>
                <a:lnTo>
                  <a:pt x="203960" y="10206"/>
                </a:lnTo>
                <a:lnTo>
                  <a:pt x="197595" y="7826"/>
                </a:lnTo>
                <a:lnTo>
                  <a:pt x="190944" y="7230"/>
                </a:lnTo>
                <a:close/>
              </a:path>
              <a:path w="3564890" h="2218054">
                <a:moveTo>
                  <a:pt x="2244092" y="1910646"/>
                </a:moveTo>
                <a:lnTo>
                  <a:pt x="1935890" y="1910646"/>
                </a:lnTo>
                <a:lnTo>
                  <a:pt x="2189240" y="1930626"/>
                </a:lnTo>
                <a:lnTo>
                  <a:pt x="2193003" y="1930071"/>
                </a:lnTo>
                <a:lnTo>
                  <a:pt x="2244092" y="1910646"/>
                </a:lnTo>
                <a:close/>
              </a:path>
              <a:path w="3564890" h="2218054">
                <a:moveTo>
                  <a:pt x="3360199" y="121200"/>
                </a:moveTo>
                <a:lnTo>
                  <a:pt x="3256136" y="355164"/>
                </a:lnTo>
                <a:lnTo>
                  <a:pt x="3252489" y="358495"/>
                </a:lnTo>
                <a:lnTo>
                  <a:pt x="3065214" y="407099"/>
                </a:lnTo>
                <a:lnTo>
                  <a:pt x="3059413" y="411618"/>
                </a:lnTo>
                <a:lnTo>
                  <a:pt x="2997578" y="526403"/>
                </a:lnTo>
                <a:lnTo>
                  <a:pt x="2996630" y="527628"/>
                </a:lnTo>
                <a:lnTo>
                  <a:pt x="2855806" y="658573"/>
                </a:lnTo>
                <a:lnTo>
                  <a:pt x="2749628" y="741440"/>
                </a:lnTo>
                <a:lnTo>
                  <a:pt x="2710729" y="760761"/>
                </a:lnTo>
                <a:lnTo>
                  <a:pt x="2696390" y="763554"/>
                </a:lnTo>
                <a:lnTo>
                  <a:pt x="3271732" y="763554"/>
                </a:lnTo>
                <a:lnTo>
                  <a:pt x="3272152" y="758040"/>
                </a:lnTo>
                <a:lnTo>
                  <a:pt x="3274134" y="754364"/>
                </a:lnTo>
                <a:lnTo>
                  <a:pt x="3425001" y="638296"/>
                </a:lnTo>
                <a:lnTo>
                  <a:pt x="3428715" y="629910"/>
                </a:lnTo>
                <a:lnTo>
                  <a:pt x="3415705" y="476267"/>
                </a:lnTo>
                <a:lnTo>
                  <a:pt x="3417313" y="472055"/>
                </a:lnTo>
                <a:lnTo>
                  <a:pt x="3556692" y="339856"/>
                </a:lnTo>
                <a:lnTo>
                  <a:pt x="3561687" y="333249"/>
                </a:lnTo>
                <a:lnTo>
                  <a:pt x="3564256" y="325595"/>
                </a:lnTo>
                <a:lnTo>
                  <a:pt x="3564300" y="317523"/>
                </a:lnTo>
                <a:lnTo>
                  <a:pt x="3561718" y="309661"/>
                </a:lnTo>
                <a:lnTo>
                  <a:pt x="3471556" y="136756"/>
                </a:lnTo>
                <a:lnTo>
                  <a:pt x="3464032" y="131673"/>
                </a:lnTo>
                <a:lnTo>
                  <a:pt x="3360199" y="121200"/>
                </a:lnTo>
                <a:close/>
              </a:path>
              <a:path w="3564890" h="2218054">
                <a:moveTo>
                  <a:pt x="2469032" y="343312"/>
                </a:moveTo>
                <a:lnTo>
                  <a:pt x="2363160" y="372625"/>
                </a:lnTo>
                <a:lnTo>
                  <a:pt x="2496432" y="372625"/>
                </a:lnTo>
                <a:lnTo>
                  <a:pt x="2483057" y="348903"/>
                </a:lnTo>
                <a:lnTo>
                  <a:pt x="2476863" y="344633"/>
                </a:lnTo>
                <a:lnTo>
                  <a:pt x="2469032" y="343312"/>
                </a:lnTo>
                <a:close/>
              </a:path>
              <a:path w="3564890" h="2218054">
                <a:moveTo>
                  <a:pt x="2293359" y="312062"/>
                </a:moveTo>
                <a:lnTo>
                  <a:pt x="2285702" y="313730"/>
                </a:lnTo>
                <a:lnTo>
                  <a:pt x="2219856" y="339406"/>
                </a:lnTo>
                <a:lnTo>
                  <a:pt x="2211059" y="339939"/>
                </a:lnTo>
                <a:lnTo>
                  <a:pt x="2330696" y="339939"/>
                </a:lnTo>
                <a:lnTo>
                  <a:pt x="2314115" y="320795"/>
                </a:lnTo>
                <a:lnTo>
                  <a:pt x="2308117" y="315716"/>
                </a:lnTo>
                <a:lnTo>
                  <a:pt x="2301014" y="312764"/>
                </a:lnTo>
                <a:lnTo>
                  <a:pt x="2293359" y="312062"/>
                </a:lnTo>
                <a:close/>
              </a:path>
              <a:path w="3564890" h="2218054">
                <a:moveTo>
                  <a:pt x="335951" y="0"/>
                </a:moveTo>
                <a:lnTo>
                  <a:pt x="327463" y="2528"/>
                </a:lnTo>
                <a:lnTo>
                  <a:pt x="320330" y="7826"/>
                </a:lnTo>
                <a:lnTo>
                  <a:pt x="315366" y="15433"/>
                </a:lnTo>
                <a:lnTo>
                  <a:pt x="299685" y="52980"/>
                </a:lnTo>
                <a:lnTo>
                  <a:pt x="290580" y="56235"/>
                </a:lnTo>
                <a:lnTo>
                  <a:pt x="565959" y="56235"/>
                </a:lnTo>
                <a:lnTo>
                  <a:pt x="345053" y="594"/>
                </a:lnTo>
                <a:lnTo>
                  <a:pt x="335951" y="0"/>
                </a:lnTo>
                <a:close/>
              </a:path>
            </a:pathLst>
          </a:custGeom>
          <a:solidFill>
            <a:srgbClr val="002369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4" name="object 14"/>
          <p:cNvSpPr txBox="1"/>
          <p:nvPr/>
        </p:nvSpPr>
        <p:spPr>
          <a:xfrm>
            <a:off x="2495479" y="3876715"/>
            <a:ext cx="504277" cy="273948"/>
          </a:xfrm>
          <a:prstGeom prst="rect">
            <a:avLst/>
          </a:prstGeom>
        </p:spPr>
        <p:txBody>
          <a:bodyPr vert="horz" wrap="square" lIns="0" tIns="5488" rIns="0" bIns="0" rtlCol="0">
            <a:spAutoFit/>
          </a:bodyPr>
          <a:lstStyle/>
          <a:p>
            <a:pPr marL="100791" marR="2310" indent="-95303">
              <a:lnSpc>
                <a:spcPct val="101400"/>
              </a:lnSpc>
              <a:spcBef>
                <a:spcPts val="43"/>
              </a:spcBef>
            </a:pPr>
            <a:r>
              <a:rPr sz="887" b="1" spc="7" dirty="0">
                <a:solidFill>
                  <a:srgbClr val="001F5C"/>
                </a:solidFill>
                <a:latin typeface="Gill Sans MT"/>
                <a:cs typeface="Gill Sans MT"/>
              </a:rPr>
              <a:t>ENERGY  </a:t>
            </a:r>
            <a:r>
              <a:rPr sz="887" b="1" spc="11" dirty="0">
                <a:solidFill>
                  <a:srgbClr val="001F5C"/>
                </a:solidFill>
                <a:latin typeface="Gill Sans MT"/>
                <a:cs typeface="Gill Sans MT"/>
              </a:rPr>
              <a:t>GRID</a:t>
            </a:r>
            <a:endParaRPr sz="887" dirty="0">
              <a:latin typeface="Gill Sans MT"/>
              <a:cs typeface="Gill Sans M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12348" y="3752912"/>
            <a:ext cx="23683" cy="21661"/>
          </a:xfrm>
          <a:custGeom>
            <a:avLst/>
            <a:gdLst/>
            <a:ahLst/>
            <a:cxnLst/>
            <a:rect l="l" t="t" r="r" b="b"/>
            <a:pathLst>
              <a:path w="52070" h="47625">
                <a:moveTo>
                  <a:pt x="51849" y="47340"/>
                </a:moveTo>
                <a:lnTo>
                  <a:pt x="0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6" name="object 16"/>
          <p:cNvSpPr/>
          <p:nvPr/>
        </p:nvSpPr>
        <p:spPr>
          <a:xfrm>
            <a:off x="2748278" y="3634156"/>
            <a:ext cx="68739" cy="213437"/>
          </a:xfrm>
          <a:custGeom>
            <a:avLst/>
            <a:gdLst/>
            <a:ahLst/>
            <a:cxnLst/>
            <a:rect l="l" t="t" r="r" b="b"/>
            <a:pathLst>
              <a:path w="151129" h="469265">
                <a:moveTo>
                  <a:pt x="81182" y="0"/>
                </a:moveTo>
                <a:lnTo>
                  <a:pt x="81182" y="259639"/>
                </a:lnTo>
                <a:lnTo>
                  <a:pt x="150981" y="468923"/>
                </a:lnTo>
                <a:lnTo>
                  <a:pt x="0" y="332464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7" name="object 17"/>
          <p:cNvSpPr/>
          <p:nvPr/>
        </p:nvSpPr>
        <p:spPr>
          <a:xfrm>
            <a:off x="2631892" y="3714648"/>
            <a:ext cx="232499" cy="32925"/>
          </a:xfrm>
          <a:custGeom>
            <a:avLst/>
            <a:gdLst/>
            <a:ahLst/>
            <a:cxnLst/>
            <a:rect l="l" t="t" r="r" b="b"/>
            <a:pathLst>
              <a:path w="511175" h="72390">
                <a:moveTo>
                  <a:pt x="130925" y="16523"/>
                </a:moveTo>
                <a:lnTo>
                  <a:pt x="0" y="72346"/>
                </a:lnTo>
                <a:lnTo>
                  <a:pt x="510883" y="72346"/>
                </a:lnTo>
                <a:lnTo>
                  <a:pt x="336590" y="0"/>
                </a:lnTo>
                <a:lnTo>
                  <a:pt x="174292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8" name="object 18"/>
          <p:cNvSpPr/>
          <p:nvPr/>
        </p:nvSpPr>
        <p:spPr>
          <a:xfrm>
            <a:off x="2649976" y="3634013"/>
            <a:ext cx="196397" cy="29171"/>
          </a:xfrm>
          <a:custGeom>
            <a:avLst/>
            <a:gdLst/>
            <a:ahLst/>
            <a:cxnLst/>
            <a:rect l="l" t="t" r="r" b="b"/>
            <a:pathLst>
              <a:path w="431800" h="64134">
                <a:moveTo>
                  <a:pt x="90478" y="20793"/>
                </a:moveTo>
                <a:lnTo>
                  <a:pt x="0" y="63615"/>
                </a:lnTo>
                <a:lnTo>
                  <a:pt x="431376" y="63615"/>
                </a:lnTo>
                <a:lnTo>
                  <a:pt x="296880" y="0"/>
                </a:lnTo>
                <a:lnTo>
                  <a:pt x="184928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9" name="object 19"/>
          <p:cNvSpPr/>
          <p:nvPr/>
        </p:nvSpPr>
        <p:spPr>
          <a:xfrm>
            <a:off x="2711168" y="3663023"/>
            <a:ext cx="23683" cy="16751"/>
          </a:xfrm>
          <a:custGeom>
            <a:avLst/>
            <a:gdLst/>
            <a:ahLst/>
            <a:cxnLst/>
            <a:rect l="l" t="t" r="r" b="b"/>
            <a:pathLst>
              <a:path w="52070" h="36829">
                <a:moveTo>
                  <a:pt x="0" y="0"/>
                </a:moveTo>
                <a:lnTo>
                  <a:pt x="51906" y="36302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0" name="object 20"/>
          <p:cNvSpPr/>
          <p:nvPr/>
        </p:nvSpPr>
        <p:spPr>
          <a:xfrm>
            <a:off x="2748158" y="3688891"/>
            <a:ext cx="36969" cy="25994"/>
          </a:xfrm>
          <a:custGeom>
            <a:avLst/>
            <a:gdLst/>
            <a:ahLst/>
            <a:cxnLst/>
            <a:rect l="l" t="t" r="r" b="b"/>
            <a:pathLst>
              <a:path w="81279" h="57150">
                <a:moveTo>
                  <a:pt x="0" y="0"/>
                </a:moveTo>
                <a:lnTo>
                  <a:pt x="80971" y="56626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1" name="object 21"/>
          <p:cNvSpPr/>
          <p:nvPr/>
        </p:nvSpPr>
        <p:spPr>
          <a:xfrm>
            <a:off x="2711165" y="3663022"/>
            <a:ext cx="73938" cy="51698"/>
          </a:xfrm>
          <a:custGeom>
            <a:avLst/>
            <a:gdLst/>
            <a:ahLst/>
            <a:cxnLst/>
            <a:rect l="l" t="t" r="r" b="b"/>
            <a:pathLst>
              <a:path w="162560" h="113665">
                <a:moveTo>
                  <a:pt x="162297" y="0"/>
                </a:moveTo>
                <a:lnTo>
                  <a:pt x="0" y="113502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2" name="object 22"/>
          <p:cNvSpPr/>
          <p:nvPr/>
        </p:nvSpPr>
        <p:spPr>
          <a:xfrm>
            <a:off x="2660672" y="3682275"/>
            <a:ext cx="0" cy="1213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-9573" y="13268"/>
                </a:moveTo>
                <a:lnTo>
                  <a:pt x="9573" y="13268"/>
                </a:lnTo>
              </a:path>
            </a:pathLst>
          </a:custGeom>
          <a:ln w="26537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3" name="object 23"/>
          <p:cNvSpPr/>
          <p:nvPr/>
        </p:nvSpPr>
        <p:spPr>
          <a:xfrm>
            <a:off x="2835490" y="3682275"/>
            <a:ext cx="0" cy="1213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-9573" y="13268"/>
                </a:moveTo>
                <a:lnTo>
                  <a:pt x="9573" y="13268"/>
                </a:lnTo>
              </a:path>
            </a:pathLst>
          </a:custGeom>
          <a:ln w="26537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4" name="object 24"/>
          <p:cNvSpPr/>
          <p:nvPr/>
        </p:nvSpPr>
        <p:spPr>
          <a:xfrm>
            <a:off x="2851894" y="3766818"/>
            <a:ext cx="0" cy="1213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-9573" y="13273"/>
                </a:moveTo>
                <a:lnTo>
                  <a:pt x="9573" y="13273"/>
                </a:lnTo>
              </a:path>
            </a:pathLst>
          </a:custGeom>
          <a:ln w="265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5" name="object 25"/>
          <p:cNvSpPr/>
          <p:nvPr/>
        </p:nvSpPr>
        <p:spPr>
          <a:xfrm>
            <a:off x="2644261" y="3766818"/>
            <a:ext cx="0" cy="12130"/>
          </a:xfrm>
          <a:custGeom>
            <a:avLst/>
            <a:gdLst/>
            <a:ahLst/>
            <a:cxnLst/>
            <a:rect l="l" t="t" r="r" b="b"/>
            <a:pathLst>
              <a:path h="26670">
                <a:moveTo>
                  <a:pt x="-9573" y="13273"/>
                </a:moveTo>
                <a:lnTo>
                  <a:pt x="9573" y="13273"/>
                </a:lnTo>
              </a:path>
            </a:pathLst>
          </a:custGeom>
          <a:ln w="265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6" name="object 26"/>
          <p:cNvSpPr/>
          <p:nvPr/>
        </p:nvSpPr>
        <p:spPr>
          <a:xfrm>
            <a:off x="2679204" y="3586607"/>
            <a:ext cx="106285" cy="261092"/>
          </a:xfrm>
          <a:custGeom>
            <a:avLst/>
            <a:gdLst/>
            <a:ahLst/>
            <a:cxnLst/>
            <a:rect l="l" t="t" r="r" b="b"/>
            <a:pathLst>
              <a:path w="233679" h="574040">
                <a:moveTo>
                  <a:pt x="233130" y="104541"/>
                </a:moveTo>
                <a:lnTo>
                  <a:pt x="177748" y="0"/>
                </a:lnTo>
                <a:lnTo>
                  <a:pt x="125095" y="0"/>
                </a:lnTo>
                <a:lnTo>
                  <a:pt x="69722" y="104541"/>
                </a:lnTo>
                <a:lnTo>
                  <a:pt x="69895" y="364180"/>
                </a:lnTo>
                <a:lnTo>
                  <a:pt x="0" y="573464"/>
                </a:lnTo>
                <a:lnTo>
                  <a:pt x="230584" y="365636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7" name="object 27"/>
          <p:cNvSpPr txBox="1"/>
          <p:nvPr/>
        </p:nvSpPr>
        <p:spPr>
          <a:xfrm>
            <a:off x="5062313" y="5025645"/>
            <a:ext cx="448246" cy="143803"/>
          </a:xfrm>
          <a:prstGeom prst="rect">
            <a:avLst/>
          </a:prstGeom>
        </p:spPr>
        <p:txBody>
          <a:bodyPr vert="horz" wrap="square" lIns="0" tIns="7220" rIns="0" bIns="0" rtlCol="0">
            <a:spAutoFit/>
          </a:bodyPr>
          <a:lstStyle/>
          <a:p>
            <a:pPr marL="5776">
              <a:spcBef>
                <a:spcPts val="57"/>
              </a:spcBef>
            </a:pPr>
            <a:r>
              <a:rPr sz="887" b="1" spc="-41" dirty="0">
                <a:solidFill>
                  <a:srgbClr val="001F5C"/>
                </a:solidFill>
                <a:latin typeface="Gill Sans MT"/>
                <a:cs typeface="Gill Sans MT"/>
              </a:rPr>
              <a:t>W</a:t>
            </a:r>
            <a:r>
              <a:rPr sz="887" b="1" spc="-52" dirty="0">
                <a:solidFill>
                  <a:srgbClr val="001F5C"/>
                </a:solidFill>
                <a:latin typeface="Gill Sans MT"/>
                <a:cs typeface="Gill Sans MT"/>
              </a:rPr>
              <a:t>A</a:t>
            </a:r>
            <a:r>
              <a:rPr sz="887" b="1" spc="-2" dirty="0">
                <a:solidFill>
                  <a:srgbClr val="001F5C"/>
                </a:solidFill>
                <a:latin typeface="Gill Sans MT"/>
                <a:cs typeface="Gill Sans MT"/>
              </a:rPr>
              <a:t>TER</a:t>
            </a:r>
            <a:endParaRPr sz="887" dirty="0">
              <a:latin typeface="Gill Sans MT"/>
              <a:cs typeface="Gill Sans MT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30154" y="4919052"/>
            <a:ext cx="90317" cy="963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9" name="object 29"/>
          <p:cNvSpPr/>
          <p:nvPr/>
        </p:nvSpPr>
        <p:spPr>
          <a:xfrm>
            <a:off x="5220209" y="4766789"/>
            <a:ext cx="132568" cy="189176"/>
          </a:xfrm>
          <a:custGeom>
            <a:avLst/>
            <a:gdLst/>
            <a:ahLst/>
            <a:cxnLst/>
            <a:rect l="l" t="t" r="r" b="b"/>
            <a:pathLst>
              <a:path w="291465" h="415925">
                <a:moveTo>
                  <a:pt x="145588" y="0"/>
                </a:moveTo>
                <a:lnTo>
                  <a:pt x="142501" y="10193"/>
                </a:lnTo>
                <a:lnTo>
                  <a:pt x="130108" y="35317"/>
                </a:lnTo>
                <a:lnTo>
                  <a:pt x="101711" y="78471"/>
                </a:lnTo>
                <a:lnTo>
                  <a:pt x="50678" y="142758"/>
                </a:lnTo>
                <a:lnTo>
                  <a:pt x="22921" y="183208"/>
                </a:lnTo>
                <a:lnTo>
                  <a:pt x="6247" y="224768"/>
                </a:lnTo>
                <a:lnTo>
                  <a:pt x="0" y="265873"/>
                </a:lnTo>
                <a:lnTo>
                  <a:pt x="3524" y="304962"/>
                </a:lnTo>
                <a:lnTo>
                  <a:pt x="37269" y="370842"/>
                </a:lnTo>
                <a:lnTo>
                  <a:pt x="102238" y="409905"/>
                </a:lnTo>
                <a:lnTo>
                  <a:pt x="144794" y="415475"/>
                </a:lnTo>
                <a:lnTo>
                  <a:pt x="146297" y="415475"/>
                </a:lnTo>
                <a:lnTo>
                  <a:pt x="189094" y="409905"/>
                </a:lnTo>
                <a:lnTo>
                  <a:pt x="225281" y="394507"/>
                </a:lnTo>
                <a:lnTo>
                  <a:pt x="275293" y="340473"/>
                </a:lnTo>
                <a:lnTo>
                  <a:pt x="291275" y="265873"/>
                </a:lnTo>
                <a:lnTo>
                  <a:pt x="284924" y="224768"/>
                </a:lnTo>
                <a:lnTo>
                  <a:pt x="268168" y="183208"/>
                </a:lnTo>
                <a:lnTo>
                  <a:pt x="240374" y="142758"/>
                </a:lnTo>
                <a:lnTo>
                  <a:pt x="220271" y="118584"/>
                </a:lnTo>
                <a:lnTo>
                  <a:pt x="203230" y="97034"/>
                </a:lnTo>
                <a:lnTo>
                  <a:pt x="188996" y="77988"/>
                </a:lnTo>
                <a:lnTo>
                  <a:pt x="177314" y="61327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30" name="object 30"/>
          <p:cNvSpPr/>
          <p:nvPr/>
        </p:nvSpPr>
        <p:spPr>
          <a:xfrm>
            <a:off x="5305034" y="4890529"/>
            <a:ext cx="18484" cy="30615"/>
          </a:xfrm>
          <a:custGeom>
            <a:avLst/>
            <a:gdLst/>
            <a:ahLst/>
            <a:cxnLst/>
            <a:rect l="l" t="t" r="r" b="b"/>
            <a:pathLst>
              <a:path w="40640" h="67309">
                <a:moveTo>
                  <a:pt x="40380" y="0"/>
                </a:moveTo>
                <a:lnTo>
                  <a:pt x="39399" y="25986"/>
                </a:lnTo>
                <a:lnTo>
                  <a:pt x="34866" y="41599"/>
                </a:lnTo>
                <a:lnTo>
                  <a:pt x="22994" y="53097"/>
                </a:lnTo>
                <a:lnTo>
                  <a:pt x="0" y="66736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31" name="object 31"/>
          <p:cNvSpPr/>
          <p:nvPr/>
        </p:nvSpPr>
        <p:spPr>
          <a:xfrm>
            <a:off x="5152369" y="4919052"/>
            <a:ext cx="90317" cy="963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32" name="object 32"/>
          <p:cNvSpPr/>
          <p:nvPr/>
        </p:nvSpPr>
        <p:spPr>
          <a:xfrm>
            <a:off x="5204544" y="4949432"/>
            <a:ext cx="163760" cy="38702"/>
          </a:xfrm>
          <a:custGeom>
            <a:avLst/>
            <a:gdLst/>
            <a:ahLst/>
            <a:cxnLst/>
            <a:rect l="l" t="t" r="r" b="b"/>
            <a:pathLst>
              <a:path w="360045" h="85090">
                <a:moveTo>
                  <a:pt x="28605" y="0"/>
                </a:moveTo>
                <a:lnTo>
                  <a:pt x="16498" y="6700"/>
                </a:lnTo>
                <a:lnTo>
                  <a:pt x="7513" y="13924"/>
                </a:lnTo>
                <a:lnTo>
                  <a:pt x="1923" y="21593"/>
                </a:lnTo>
                <a:lnTo>
                  <a:pt x="0" y="29629"/>
                </a:lnTo>
                <a:lnTo>
                  <a:pt x="14020" y="50934"/>
                </a:lnTo>
                <a:lnTo>
                  <a:pt x="52320" y="68338"/>
                </a:lnTo>
                <a:lnTo>
                  <a:pt x="109256" y="80075"/>
                </a:lnTo>
                <a:lnTo>
                  <a:pt x="179184" y="84379"/>
                </a:lnTo>
                <a:lnTo>
                  <a:pt x="180850" y="84628"/>
                </a:lnTo>
                <a:lnTo>
                  <a:pt x="250765" y="80285"/>
                </a:lnTo>
                <a:lnTo>
                  <a:pt x="307699" y="68462"/>
                </a:lnTo>
                <a:lnTo>
                  <a:pt x="346002" y="50973"/>
                </a:lnTo>
                <a:lnTo>
                  <a:pt x="360026" y="29629"/>
                </a:lnTo>
                <a:lnTo>
                  <a:pt x="358102" y="21593"/>
                </a:lnTo>
                <a:lnTo>
                  <a:pt x="352509" y="13924"/>
                </a:lnTo>
                <a:lnTo>
                  <a:pt x="343519" y="6700"/>
                </a:lnTo>
                <a:lnTo>
                  <a:pt x="331401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33" name="object 33"/>
          <p:cNvSpPr txBox="1"/>
          <p:nvPr/>
        </p:nvSpPr>
        <p:spPr>
          <a:xfrm>
            <a:off x="4370200" y="4936966"/>
            <a:ext cx="413011" cy="184926"/>
          </a:xfrm>
          <a:prstGeom prst="rect">
            <a:avLst/>
          </a:prstGeom>
        </p:spPr>
        <p:txBody>
          <a:bodyPr vert="horz" wrap="square" lIns="0" tIns="6354" rIns="0" bIns="0" rtlCol="0">
            <a:spAutoFit/>
          </a:bodyPr>
          <a:lstStyle/>
          <a:p>
            <a:pPr marL="5776">
              <a:spcBef>
                <a:spcPts val="50"/>
              </a:spcBef>
            </a:pPr>
            <a:r>
              <a:rPr sz="1160" b="1" spc="-5" dirty="0">
                <a:solidFill>
                  <a:srgbClr val="001F5C"/>
                </a:solidFill>
                <a:latin typeface="Arial"/>
                <a:cs typeface="Arial"/>
              </a:rPr>
              <a:t>$21</a:t>
            </a:r>
            <a:r>
              <a:rPr sz="1160" b="1" spc="-20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160" b="1" spc="57" dirty="0">
                <a:solidFill>
                  <a:srgbClr val="001F5C"/>
                </a:solidFill>
                <a:latin typeface="Arial"/>
                <a:cs typeface="Arial"/>
              </a:rPr>
              <a:t>B</a:t>
            </a:r>
            <a:endParaRPr sz="1160" dirty="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30025" y="5107849"/>
            <a:ext cx="1052167" cy="273948"/>
          </a:xfrm>
          <a:prstGeom prst="rect">
            <a:avLst/>
          </a:prstGeom>
        </p:spPr>
        <p:txBody>
          <a:bodyPr vert="horz" wrap="square" lIns="0" tIns="5488" rIns="0" bIns="0" rtlCol="0">
            <a:spAutoFit/>
          </a:bodyPr>
          <a:lstStyle/>
          <a:p>
            <a:pPr marL="207068" marR="2310" indent="-201581">
              <a:lnSpc>
                <a:spcPct val="101400"/>
              </a:lnSpc>
              <a:spcBef>
                <a:spcPts val="43"/>
              </a:spcBef>
            </a:pPr>
            <a:r>
              <a:rPr sz="887" b="1" spc="-2" dirty="0">
                <a:solidFill>
                  <a:srgbClr val="001F5C"/>
                </a:solidFill>
                <a:latin typeface="Gill Sans MT"/>
                <a:cs typeface="Gill Sans MT"/>
              </a:rPr>
              <a:t>E</a:t>
            </a:r>
            <a:r>
              <a:rPr sz="887" b="1" spc="-5" dirty="0">
                <a:solidFill>
                  <a:srgbClr val="001F5C"/>
                </a:solidFill>
                <a:latin typeface="Gill Sans MT"/>
                <a:cs typeface="Gill Sans MT"/>
              </a:rPr>
              <a:t>N</a:t>
            </a:r>
            <a:r>
              <a:rPr sz="887" b="1" spc="-7" dirty="0">
                <a:solidFill>
                  <a:srgbClr val="001F5C"/>
                </a:solidFill>
                <a:latin typeface="Gill Sans MT"/>
                <a:cs typeface="Gill Sans MT"/>
              </a:rPr>
              <a:t>V</a:t>
            </a:r>
            <a:r>
              <a:rPr sz="887" b="1" spc="-9" dirty="0">
                <a:solidFill>
                  <a:srgbClr val="001F5C"/>
                </a:solidFill>
                <a:latin typeface="Gill Sans MT"/>
                <a:cs typeface="Gill Sans MT"/>
              </a:rPr>
              <a:t>IRONMEN</a:t>
            </a:r>
            <a:r>
              <a:rPr sz="887" b="1" spc="-41" dirty="0">
                <a:solidFill>
                  <a:srgbClr val="001F5C"/>
                </a:solidFill>
                <a:latin typeface="Gill Sans MT"/>
                <a:cs typeface="Gill Sans MT"/>
              </a:rPr>
              <a:t>T</a:t>
            </a:r>
            <a:r>
              <a:rPr sz="887" b="1" spc="-20" dirty="0">
                <a:solidFill>
                  <a:srgbClr val="001F5C"/>
                </a:solidFill>
                <a:latin typeface="Gill Sans MT"/>
                <a:cs typeface="Gill Sans MT"/>
              </a:rPr>
              <a:t>AL  </a:t>
            </a:r>
            <a:r>
              <a:rPr sz="887" b="1" spc="20" dirty="0">
                <a:solidFill>
                  <a:srgbClr val="001F5C"/>
                </a:solidFill>
                <a:latin typeface="Gill Sans MT"/>
                <a:cs typeface="Gill Sans MT"/>
              </a:rPr>
              <a:t>REMEDI</a:t>
            </a:r>
            <a:r>
              <a:rPr sz="887" b="1" spc="-7" dirty="0">
                <a:solidFill>
                  <a:srgbClr val="001F5C"/>
                </a:solidFill>
                <a:latin typeface="Gill Sans MT"/>
                <a:cs typeface="Gill Sans MT"/>
              </a:rPr>
              <a:t>A</a:t>
            </a:r>
            <a:r>
              <a:rPr sz="887" b="1" spc="-45" dirty="0">
                <a:solidFill>
                  <a:srgbClr val="001F5C"/>
                </a:solidFill>
                <a:latin typeface="Gill Sans MT"/>
                <a:cs typeface="Gill Sans MT"/>
              </a:rPr>
              <a:t>TION</a:t>
            </a:r>
            <a:endParaRPr sz="887" dirty="0">
              <a:latin typeface="Gill Sans MT"/>
              <a:cs typeface="Gill Sans MT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058963" y="5039487"/>
            <a:ext cx="113795" cy="60074"/>
          </a:xfrm>
          <a:custGeom>
            <a:avLst/>
            <a:gdLst/>
            <a:ahLst/>
            <a:cxnLst/>
            <a:rect l="l" t="t" r="r" b="b"/>
            <a:pathLst>
              <a:path w="250190" h="132079">
                <a:moveTo>
                  <a:pt x="249654" y="0"/>
                </a:moveTo>
                <a:lnTo>
                  <a:pt x="233470" y="7844"/>
                </a:lnTo>
                <a:lnTo>
                  <a:pt x="219095" y="18336"/>
                </a:lnTo>
                <a:lnTo>
                  <a:pt x="206936" y="31231"/>
                </a:lnTo>
                <a:lnTo>
                  <a:pt x="197403" y="46287"/>
                </a:lnTo>
                <a:lnTo>
                  <a:pt x="186346" y="39396"/>
                </a:lnTo>
                <a:lnTo>
                  <a:pt x="174302" y="34362"/>
                </a:lnTo>
                <a:lnTo>
                  <a:pt x="161533" y="31272"/>
                </a:lnTo>
                <a:lnTo>
                  <a:pt x="148301" y="30213"/>
                </a:lnTo>
                <a:lnTo>
                  <a:pt x="121186" y="34709"/>
                </a:lnTo>
                <a:lnTo>
                  <a:pt x="97960" y="47185"/>
                </a:lnTo>
                <a:lnTo>
                  <a:pt x="80502" y="66186"/>
                </a:lnTo>
                <a:lnTo>
                  <a:pt x="70689" y="90257"/>
                </a:lnTo>
                <a:lnTo>
                  <a:pt x="64055" y="87280"/>
                </a:lnTo>
                <a:lnTo>
                  <a:pt x="56798" y="85729"/>
                </a:lnTo>
                <a:lnTo>
                  <a:pt x="49436" y="85710"/>
                </a:lnTo>
                <a:lnTo>
                  <a:pt x="30193" y="89345"/>
                </a:lnTo>
                <a:lnTo>
                  <a:pt x="14479" y="99256"/>
                </a:lnTo>
                <a:lnTo>
                  <a:pt x="3884" y="113957"/>
                </a:lnTo>
                <a:lnTo>
                  <a:pt x="0" y="131959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36" name="object 36"/>
          <p:cNvSpPr/>
          <p:nvPr/>
        </p:nvSpPr>
        <p:spPr>
          <a:xfrm>
            <a:off x="4206334" y="5039530"/>
            <a:ext cx="113505" cy="60074"/>
          </a:xfrm>
          <a:custGeom>
            <a:avLst/>
            <a:gdLst/>
            <a:ahLst/>
            <a:cxnLst/>
            <a:rect l="l" t="t" r="r" b="b"/>
            <a:pathLst>
              <a:path w="249554" h="132079">
                <a:moveTo>
                  <a:pt x="249396" y="131863"/>
                </a:moveTo>
                <a:lnTo>
                  <a:pt x="245511" y="113861"/>
                </a:lnTo>
                <a:lnTo>
                  <a:pt x="234917" y="99161"/>
                </a:lnTo>
                <a:lnTo>
                  <a:pt x="219206" y="89249"/>
                </a:lnTo>
                <a:lnTo>
                  <a:pt x="199968" y="85614"/>
                </a:lnTo>
                <a:lnTo>
                  <a:pt x="192616" y="85633"/>
                </a:lnTo>
                <a:lnTo>
                  <a:pt x="185359" y="87175"/>
                </a:lnTo>
                <a:lnTo>
                  <a:pt x="178725" y="90152"/>
                </a:lnTo>
                <a:lnTo>
                  <a:pt x="168910" y="66081"/>
                </a:lnTo>
                <a:lnTo>
                  <a:pt x="151446" y="47081"/>
                </a:lnTo>
                <a:lnTo>
                  <a:pt x="128216" y="34608"/>
                </a:lnTo>
                <a:lnTo>
                  <a:pt x="101104" y="30117"/>
                </a:lnTo>
                <a:lnTo>
                  <a:pt x="87869" y="31160"/>
                </a:lnTo>
                <a:lnTo>
                  <a:pt x="75093" y="34233"/>
                </a:lnTo>
                <a:lnTo>
                  <a:pt x="63043" y="39249"/>
                </a:lnTo>
                <a:lnTo>
                  <a:pt x="51983" y="46124"/>
                </a:lnTo>
                <a:lnTo>
                  <a:pt x="42486" y="31140"/>
                </a:lnTo>
                <a:lnTo>
                  <a:pt x="30389" y="18298"/>
                </a:lnTo>
                <a:lnTo>
                  <a:pt x="16093" y="7838"/>
                </a:lnTo>
                <a:lnTo>
                  <a:pt x="0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37" name="object 37"/>
          <p:cNvSpPr/>
          <p:nvPr/>
        </p:nvSpPr>
        <p:spPr>
          <a:xfrm>
            <a:off x="4189166" y="4845578"/>
            <a:ext cx="75093" cy="199285"/>
          </a:xfrm>
          <a:custGeom>
            <a:avLst/>
            <a:gdLst/>
            <a:ahLst/>
            <a:cxnLst/>
            <a:rect l="l" t="t" r="r" b="b"/>
            <a:pathLst>
              <a:path w="165100" h="438150">
                <a:moveTo>
                  <a:pt x="439" y="438042"/>
                </a:moveTo>
                <a:lnTo>
                  <a:pt x="0" y="277001"/>
                </a:lnTo>
                <a:lnTo>
                  <a:pt x="3706" y="183816"/>
                </a:lnTo>
                <a:lnTo>
                  <a:pt x="15027" y="122935"/>
                </a:lnTo>
                <a:lnTo>
                  <a:pt x="37431" y="58802"/>
                </a:lnTo>
                <a:lnTo>
                  <a:pt x="59486" y="22395"/>
                </a:lnTo>
                <a:lnTo>
                  <a:pt x="119605" y="0"/>
                </a:lnTo>
                <a:lnTo>
                  <a:pt x="146703" y="15647"/>
                </a:lnTo>
                <a:lnTo>
                  <a:pt x="164517" y="50282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38" name="object 38"/>
          <p:cNvSpPr/>
          <p:nvPr/>
        </p:nvSpPr>
        <p:spPr>
          <a:xfrm>
            <a:off x="4241325" y="4863473"/>
            <a:ext cx="82794" cy="915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39" name="object 39"/>
          <p:cNvSpPr/>
          <p:nvPr/>
        </p:nvSpPr>
        <p:spPr>
          <a:xfrm>
            <a:off x="4054612" y="4866467"/>
            <a:ext cx="129626" cy="1137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40" name="object 40"/>
          <p:cNvSpPr/>
          <p:nvPr/>
        </p:nvSpPr>
        <p:spPr>
          <a:xfrm>
            <a:off x="4176632" y="5055818"/>
            <a:ext cx="25416" cy="6065"/>
          </a:xfrm>
          <a:custGeom>
            <a:avLst/>
            <a:gdLst/>
            <a:ahLst/>
            <a:cxnLst/>
            <a:rect l="l" t="t" r="r" b="b"/>
            <a:pathLst>
              <a:path w="55879" h="13334">
                <a:moveTo>
                  <a:pt x="55563" y="478"/>
                </a:moveTo>
                <a:lnTo>
                  <a:pt x="49936" y="5595"/>
                </a:lnTo>
                <a:lnTo>
                  <a:pt x="43343" y="9480"/>
                </a:lnTo>
                <a:lnTo>
                  <a:pt x="35967" y="11946"/>
                </a:lnTo>
                <a:lnTo>
                  <a:pt x="27992" y="12809"/>
                </a:lnTo>
                <a:lnTo>
                  <a:pt x="19855" y="11910"/>
                </a:lnTo>
                <a:lnTo>
                  <a:pt x="12348" y="9344"/>
                </a:lnTo>
                <a:lnTo>
                  <a:pt x="5664" y="5309"/>
                </a:lnTo>
                <a:lnTo>
                  <a:pt x="0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41" name="object 41"/>
          <p:cNvSpPr/>
          <p:nvPr/>
        </p:nvSpPr>
        <p:spPr>
          <a:xfrm>
            <a:off x="3406254" y="4670786"/>
            <a:ext cx="0" cy="123614"/>
          </a:xfrm>
          <a:custGeom>
            <a:avLst/>
            <a:gdLst/>
            <a:ahLst/>
            <a:cxnLst/>
            <a:rect l="l" t="t" r="r" b="b"/>
            <a:pathLst>
              <a:path h="271779">
                <a:moveTo>
                  <a:pt x="0" y="271233"/>
                </a:moveTo>
                <a:lnTo>
                  <a:pt x="0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42" name="object 42"/>
          <p:cNvSpPr/>
          <p:nvPr/>
        </p:nvSpPr>
        <p:spPr>
          <a:xfrm>
            <a:off x="3390126" y="4679768"/>
            <a:ext cx="16174" cy="15885"/>
          </a:xfrm>
          <a:custGeom>
            <a:avLst/>
            <a:gdLst/>
            <a:ahLst/>
            <a:cxnLst/>
            <a:rect l="l" t="t" r="r" b="b"/>
            <a:pathLst>
              <a:path w="35559" h="34925">
                <a:moveTo>
                  <a:pt x="35459" y="34483"/>
                </a:moveTo>
                <a:lnTo>
                  <a:pt x="0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43" name="object 43"/>
          <p:cNvSpPr/>
          <p:nvPr/>
        </p:nvSpPr>
        <p:spPr>
          <a:xfrm>
            <a:off x="3337819" y="4596677"/>
            <a:ext cx="139499" cy="143832"/>
          </a:xfrm>
          <a:custGeom>
            <a:avLst/>
            <a:gdLst/>
            <a:ahLst/>
            <a:cxnLst/>
            <a:rect l="l" t="t" r="r" b="b"/>
            <a:pathLst>
              <a:path w="306704" h="316229">
                <a:moveTo>
                  <a:pt x="150464" y="0"/>
                </a:moveTo>
                <a:lnTo>
                  <a:pt x="112928" y="7904"/>
                </a:lnTo>
                <a:lnTo>
                  <a:pt x="82272" y="29460"/>
                </a:lnTo>
                <a:lnTo>
                  <a:pt x="61602" y="61433"/>
                </a:lnTo>
                <a:lnTo>
                  <a:pt x="54022" y="100587"/>
                </a:lnTo>
                <a:lnTo>
                  <a:pt x="54022" y="102243"/>
                </a:lnTo>
                <a:lnTo>
                  <a:pt x="54185" y="103852"/>
                </a:lnTo>
                <a:lnTo>
                  <a:pt x="54261" y="105479"/>
                </a:lnTo>
                <a:lnTo>
                  <a:pt x="32140" y="122476"/>
                </a:lnTo>
                <a:lnTo>
                  <a:pt x="15003" y="144836"/>
                </a:lnTo>
                <a:lnTo>
                  <a:pt x="3930" y="171442"/>
                </a:lnTo>
                <a:lnTo>
                  <a:pt x="0" y="201175"/>
                </a:lnTo>
                <a:lnTo>
                  <a:pt x="8227" y="243682"/>
                </a:lnTo>
                <a:lnTo>
                  <a:pt x="30664" y="278393"/>
                </a:lnTo>
                <a:lnTo>
                  <a:pt x="63945" y="301796"/>
                </a:lnTo>
                <a:lnTo>
                  <a:pt x="104704" y="310378"/>
                </a:lnTo>
                <a:lnTo>
                  <a:pt x="117075" y="309606"/>
                </a:lnTo>
                <a:lnTo>
                  <a:pt x="129012" y="307360"/>
                </a:lnTo>
                <a:lnTo>
                  <a:pt x="140440" y="303746"/>
                </a:lnTo>
                <a:lnTo>
                  <a:pt x="151288" y="298871"/>
                </a:lnTo>
                <a:lnTo>
                  <a:pt x="163712" y="306160"/>
                </a:lnTo>
                <a:lnTo>
                  <a:pt x="177144" y="311583"/>
                </a:lnTo>
                <a:lnTo>
                  <a:pt x="191429" y="314965"/>
                </a:lnTo>
                <a:lnTo>
                  <a:pt x="206411" y="316132"/>
                </a:lnTo>
                <a:lnTo>
                  <a:pt x="245443" y="307913"/>
                </a:lnTo>
                <a:lnTo>
                  <a:pt x="277315" y="285499"/>
                </a:lnTo>
                <a:lnTo>
                  <a:pt x="298803" y="252254"/>
                </a:lnTo>
                <a:lnTo>
                  <a:pt x="306683" y="211542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44" name="object 44"/>
          <p:cNvSpPr/>
          <p:nvPr/>
        </p:nvSpPr>
        <p:spPr>
          <a:xfrm>
            <a:off x="3324225" y="4731867"/>
            <a:ext cx="0" cy="62385"/>
          </a:xfrm>
          <a:custGeom>
            <a:avLst/>
            <a:gdLst/>
            <a:ahLst/>
            <a:cxnLst/>
            <a:rect l="l" t="t" r="r" b="b"/>
            <a:pathLst>
              <a:path h="137159">
                <a:moveTo>
                  <a:pt x="0" y="136937"/>
                </a:moveTo>
                <a:lnTo>
                  <a:pt x="0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45" name="object 45"/>
          <p:cNvSpPr/>
          <p:nvPr/>
        </p:nvSpPr>
        <p:spPr>
          <a:xfrm>
            <a:off x="3503104" y="4727152"/>
            <a:ext cx="0" cy="67006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147305"/>
                </a:moveTo>
                <a:lnTo>
                  <a:pt x="0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46" name="object 46"/>
          <p:cNvSpPr/>
          <p:nvPr/>
        </p:nvSpPr>
        <p:spPr>
          <a:xfrm>
            <a:off x="3473587" y="4665840"/>
            <a:ext cx="93866" cy="67584"/>
          </a:xfrm>
          <a:custGeom>
            <a:avLst/>
            <a:gdLst/>
            <a:ahLst/>
            <a:cxnLst/>
            <a:rect l="l" t="t" r="r" b="b"/>
            <a:pathLst>
              <a:path w="206375" h="148590">
                <a:moveTo>
                  <a:pt x="0" y="146013"/>
                </a:moveTo>
                <a:lnTo>
                  <a:pt x="17470" y="148087"/>
                </a:lnTo>
                <a:lnTo>
                  <a:pt x="34494" y="146733"/>
                </a:lnTo>
                <a:lnTo>
                  <a:pt x="50714" y="142216"/>
                </a:lnTo>
                <a:lnTo>
                  <a:pt x="65778" y="134802"/>
                </a:lnTo>
                <a:lnTo>
                  <a:pt x="72431" y="138627"/>
                </a:lnTo>
                <a:lnTo>
                  <a:pt x="79429" y="141911"/>
                </a:lnTo>
                <a:lnTo>
                  <a:pt x="86762" y="144606"/>
                </a:lnTo>
                <a:lnTo>
                  <a:pt x="94422" y="146664"/>
                </a:lnTo>
                <a:lnTo>
                  <a:pt x="131154" y="147012"/>
                </a:lnTo>
                <a:lnTo>
                  <a:pt x="164023" y="133126"/>
                </a:lnTo>
                <a:lnTo>
                  <a:pt x="189500" y="107397"/>
                </a:lnTo>
                <a:lnTo>
                  <a:pt x="204056" y="72221"/>
                </a:lnTo>
                <a:lnTo>
                  <a:pt x="206072" y="52899"/>
                </a:lnTo>
                <a:lnTo>
                  <a:pt x="204426" y="34121"/>
                </a:lnTo>
                <a:lnTo>
                  <a:pt x="199399" y="16338"/>
                </a:lnTo>
                <a:lnTo>
                  <a:pt x="191276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47" name="object 47"/>
          <p:cNvSpPr/>
          <p:nvPr/>
        </p:nvSpPr>
        <p:spPr>
          <a:xfrm>
            <a:off x="3265540" y="4598397"/>
            <a:ext cx="85202" cy="140366"/>
          </a:xfrm>
          <a:custGeom>
            <a:avLst/>
            <a:gdLst/>
            <a:ahLst/>
            <a:cxnLst/>
            <a:rect l="l" t="t" r="r" b="b"/>
            <a:pathLst>
              <a:path w="187325" h="308609">
                <a:moveTo>
                  <a:pt x="187312" y="53792"/>
                </a:moveTo>
                <a:lnTo>
                  <a:pt x="173467" y="30748"/>
                </a:lnTo>
                <a:lnTo>
                  <a:pt x="153815" y="13225"/>
                </a:lnTo>
                <a:lnTo>
                  <a:pt x="129797" y="2538"/>
                </a:lnTo>
                <a:lnTo>
                  <a:pt x="102856" y="0"/>
                </a:lnTo>
                <a:lnTo>
                  <a:pt x="70061" y="9349"/>
                </a:lnTo>
                <a:lnTo>
                  <a:pt x="44150" y="30361"/>
                </a:lnTo>
                <a:lnTo>
                  <a:pt x="27684" y="59975"/>
                </a:lnTo>
                <a:lnTo>
                  <a:pt x="23225" y="95130"/>
                </a:lnTo>
                <a:lnTo>
                  <a:pt x="25038" y="108342"/>
                </a:lnTo>
                <a:lnTo>
                  <a:pt x="28611" y="120810"/>
                </a:lnTo>
                <a:lnTo>
                  <a:pt x="33794" y="132407"/>
                </a:lnTo>
                <a:lnTo>
                  <a:pt x="40437" y="143007"/>
                </a:lnTo>
                <a:lnTo>
                  <a:pt x="22789" y="158119"/>
                </a:lnTo>
                <a:lnTo>
                  <a:pt x="9592" y="177502"/>
                </a:lnTo>
                <a:lnTo>
                  <a:pt x="1708" y="200134"/>
                </a:lnTo>
                <a:lnTo>
                  <a:pt x="0" y="224993"/>
                </a:lnTo>
                <a:lnTo>
                  <a:pt x="8965" y="259199"/>
                </a:lnTo>
                <a:lnTo>
                  <a:pt x="29110" y="286224"/>
                </a:lnTo>
                <a:lnTo>
                  <a:pt x="57501" y="303399"/>
                </a:lnTo>
                <a:lnTo>
                  <a:pt x="91205" y="308052"/>
                </a:lnTo>
                <a:lnTo>
                  <a:pt x="102445" y="306469"/>
                </a:lnTo>
                <a:lnTo>
                  <a:pt x="113133" y="303434"/>
                </a:lnTo>
                <a:lnTo>
                  <a:pt x="123189" y="299057"/>
                </a:lnTo>
                <a:lnTo>
                  <a:pt x="132533" y="293452"/>
                </a:lnTo>
                <a:lnTo>
                  <a:pt x="144569" y="300552"/>
                </a:lnTo>
                <a:lnTo>
                  <a:pt x="157661" y="305585"/>
                </a:lnTo>
                <a:lnTo>
                  <a:pt x="171604" y="308341"/>
                </a:lnTo>
                <a:lnTo>
                  <a:pt x="186192" y="308607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48" name="object 48"/>
          <p:cNvSpPr/>
          <p:nvPr/>
        </p:nvSpPr>
        <p:spPr>
          <a:xfrm>
            <a:off x="3322490" y="4557179"/>
            <a:ext cx="76705" cy="4318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49" name="object 49"/>
          <p:cNvSpPr/>
          <p:nvPr/>
        </p:nvSpPr>
        <p:spPr>
          <a:xfrm>
            <a:off x="3430031" y="4504903"/>
            <a:ext cx="110617" cy="163760"/>
          </a:xfrm>
          <a:custGeom>
            <a:avLst/>
            <a:gdLst/>
            <a:ahLst/>
            <a:cxnLst/>
            <a:rect l="l" t="t" r="r" b="b"/>
            <a:pathLst>
              <a:path w="243204" h="360045">
                <a:moveTo>
                  <a:pt x="181101" y="359662"/>
                </a:moveTo>
                <a:lnTo>
                  <a:pt x="211091" y="336260"/>
                </a:lnTo>
                <a:lnTo>
                  <a:pt x="232848" y="300506"/>
                </a:lnTo>
                <a:lnTo>
                  <a:pt x="242819" y="256035"/>
                </a:lnTo>
                <a:lnTo>
                  <a:pt x="237457" y="206482"/>
                </a:lnTo>
                <a:lnTo>
                  <a:pt x="213210" y="155481"/>
                </a:lnTo>
                <a:lnTo>
                  <a:pt x="209276" y="149688"/>
                </a:lnTo>
                <a:lnTo>
                  <a:pt x="205530" y="143998"/>
                </a:lnTo>
                <a:lnTo>
                  <a:pt x="201966" y="138408"/>
                </a:lnTo>
                <a:lnTo>
                  <a:pt x="198582" y="132916"/>
                </a:lnTo>
                <a:lnTo>
                  <a:pt x="196336" y="191988"/>
                </a:lnTo>
                <a:lnTo>
                  <a:pt x="180956" y="224559"/>
                </a:lnTo>
                <a:lnTo>
                  <a:pt x="163592" y="238377"/>
                </a:lnTo>
                <a:lnTo>
                  <a:pt x="155339" y="241249"/>
                </a:lnTo>
                <a:lnTo>
                  <a:pt x="162552" y="200695"/>
                </a:lnTo>
                <a:lnTo>
                  <a:pt x="165516" y="174762"/>
                </a:lnTo>
                <a:lnTo>
                  <a:pt x="160709" y="122060"/>
                </a:lnTo>
                <a:lnTo>
                  <a:pt x="142543" y="61050"/>
                </a:lnTo>
                <a:lnTo>
                  <a:pt x="116625" y="23751"/>
                </a:lnTo>
                <a:lnTo>
                  <a:pt x="83347" y="0"/>
                </a:lnTo>
                <a:lnTo>
                  <a:pt x="90687" y="34249"/>
                </a:lnTo>
                <a:lnTo>
                  <a:pt x="87537" y="61861"/>
                </a:lnTo>
                <a:lnTo>
                  <a:pt x="68857" y="97413"/>
                </a:lnTo>
                <a:lnTo>
                  <a:pt x="29612" y="155481"/>
                </a:lnTo>
                <a:lnTo>
                  <a:pt x="5364" y="206466"/>
                </a:lnTo>
                <a:lnTo>
                  <a:pt x="0" y="255981"/>
                </a:lnTo>
                <a:lnTo>
                  <a:pt x="9970" y="300407"/>
                </a:lnTo>
                <a:lnTo>
                  <a:pt x="31726" y="336123"/>
                </a:lnTo>
                <a:lnTo>
                  <a:pt x="61721" y="359509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50" name="object 50"/>
          <p:cNvSpPr/>
          <p:nvPr/>
        </p:nvSpPr>
        <p:spPr>
          <a:xfrm>
            <a:off x="3407563" y="4695795"/>
            <a:ext cx="16174" cy="15885"/>
          </a:xfrm>
          <a:custGeom>
            <a:avLst/>
            <a:gdLst/>
            <a:ahLst/>
            <a:cxnLst/>
            <a:rect l="l" t="t" r="r" b="b"/>
            <a:pathLst>
              <a:path w="35559" h="34925">
                <a:moveTo>
                  <a:pt x="0" y="34483"/>
                </a:moveTo>
                <a:lnTo>
                  <a:pt x="35459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51" name="object 51"/>
          <p:cNvSpPr txBox="1"/>
          <p:nvPr/>
        </p:nvSpPr>
        <p:spPr>
          <a:xfrm>
            <a:off x="3060388" y="4803584"/>
            <a:ext cx="711072" cy="143803"/>
          </a:xfrm>
          <a:prstGeom prst="rect">
            <a:avLst/>
          </a:prstGeom>
        </p:spPr>
        <p:txBody>
          <a:bodyPr vert="horz" wrap="square" lIns="0" tIns="7220" rIns="0" bIns="0" rtlCol="0">
            <a:spAutoFit/>
          </a:bodyPr>
          <a:lstStyle/>
          <a:p>
            <a:pPr marL="5776">
              <a:spcBef>
                <a:spcPts val="57"/>
              </a:spcBef>
            </a:pPr>
            <a:r>
              <a:rPr sz="887" b="1" spc="9" dirty="0">
                <a:solidFill>
                  <a:srgbClr val="001F5C"/>
                </a:solidFill>
                <a:latin typeface="Gill Sans MT"/>
                <a:cs typeface="Gill Sans MT"/>
              </a:rPr>
              <a:t>RESILIEN</a:t>
            </a:r>
            <a:r>
              <a:rPr sz="887" b="1" spc="2" dirty="0">
                <a:solidFill>
                  <a:srgbClr val="001F5C"/>
                </a:solidFill>
                <a:latin typeface="Gill Sans MT"/>
                <a:cs typeface="Gill Sans MT"/>
              </a:rPr>
              <a:t>C</a:t>
            </a:r>
            <a:r>
              <a:rPr sz="887" b="1" spc="-34" dirty="0">
                <a:solidFill>
                  <a:srgbClr val="001F5C"/>
                </a:solidFill>
                <a:latin typeface="Gill Sans MT"/>
                <a:cs typeface="Gill Sans MT"/>
              </a:rPr>
              <a:t>Y</a:t>
            </a:r>
            <a:endParaRPr sz="887" dirty="0">
              <a:latin typeface="Gill Sans MT"/>
              <a:cs typeface="Gill Sans MT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077812" y="4267092"/>
            <a:ext cx="231055" cy="200151"/>
          </a:xfrm>
          <a:custGeom>
            <a:avLst/>
            <a:gdLst/>
            <a:ahLst/>
            <a:cxnLst/>
            <a:rect l="l" t="t" r="r" b="b"/>
            <a:pathLst>
              <a:path w="508000" h="440054">
                <a:moveTo>
                  <a:pt x="253694" y="338256"/>
                </a:moveTo>
                <a:lnTo>
                  <a:pt x="251039" y="351428"/>
                </a:lnTo>
                <a:lnTo>
                  <a:pt x="243794" y="362178"/>
                </a:lnTo>
                <a:lnTo>
                  <a:pt x="233044" y="369423"/>
                </a:lnTo>
                <a:lnTo>
                  <a:pt x="219871" y="372079"/>
                </a:lnTo>
                <a:lnTo>
                  <a:pt x="101477" y="372079"/>
                </a:lnTo>
                <a:lnTo>
                  <a:pt x="101477" y="422817"/>
                </a:lnTo>
                <a:lnTo>
                  <a:pt x="101477" y="432171"/>
                </a:lnTo>
                <a:lnTo>
                  <a:pt x="93914" y="439734"/>
                </a:lnTo>
                <a:lnTo>
                  <a:pt x="84561" y="439734"/>
                </a:lnTo>
                <a:lnTo>
                  <a:pt x="16916" y="439734"/>
                </a:lnTo>
                <a:lnTo>
                  <a:pt x="7562" y="439734"/>
                </a:lnTo>
                <a:lnTo>
                  <a:pt x="0" y="432171"/>
                </a:lnTo>
                <a:lnTo>
                  <a:pt x="0" y="422817"/>
                </a:lnTo>
                <a:lnTo>
                  <a:pt x="0" y="304433"/>
                </a:lnTo>
                <a:lnTo>
                  <a:pt x="528" y="279325"/>
                </a:lnTo>
                <a:lnTo>
                  <a:pt x="4227" y="254537"/>
                </a:lnTo>
                <a:lnTo>
                  <a:pt x="14268" y="229748"/>
                </a:lnTo>
                <a:lnTo>
                  <a:pt x="33822" y="204640"/>
                </a:lnTo>
                <a:lnTo>
                  <a:pt x="33822" y="202955"/>
                </a:lnTo>
                <a:lnTo>
                  <a:pt x="20650" y="200298"/>
                </a:lnTo>
                <a:lnTo>
                  <a:pt x="9900" y="193050"/>
                </a:lnTo>
                <a:lnTo>
                  <a:pt x="2655" y="182297"/>
                </a:lnTo>
                <a:lnTo>
                  <a:pt x="0" y="169123"/>
                </a:lnTo>
                <a:lnTo>
                  <a:pt x="0" y="152216"/>
                </a:lnTo>
                <a:lnTo>
                  <a:pt x="0" y="142863"/>
                </a:lnTo>
                <a:lnTo>
                  <a:pt x="7562" y="135300"/>
                </a:lnTo>
                <a:lnTo>
                  <a:pt x="16916" y="135300"/>
                </a:lnTo>
                <a:lnTo>
                  <a:pt x="67655" y="135300"/>
                </a:lnTo>
                <a:lnTo>
                  <a:pt x="101477" y="33822"/>
                </a:lnTo>
                <a:lnTo>
                  <a:pt x="147853" y="11117"/>
                </a:lnTo>
                <a:lnTo>
                  <a:pt x="195099" y="3111"/>
                </a:lnTo>
                <a:lnTo>
                  <a:pt x="253694" y="0"/>
                </a:lnTo>
                <a:lnTo>
                  <a:pt x="312289" y="3111"/>
                </a:lnTo>
                <a:lnTo>
                  <a:pt x="359535" y="11117"/>
                </a:lnTo>
                <a:lnTo>
                  <a:pt x="391914" y="22019"/>
                </a:lnTo>
                <a:lnTo>
                  <a:pt x="405911" y="33822"/>
                </a:lnTo>
                <a:lnTo>
                  <a:pt x="439734" y="135300"/>
                </a:lnTo>
                <a:lnTo>
                  <a:pt x="490473" y="135300"/>
                </a:lnTo>
                <a:lnTo>
                  <a:pt x="499826" y="135300"/>
                </a:lnTo>
                <a:lnTo>
                  <a:pt x="507389" y="142863"/>
                </a:lnTo>
                <a:lnTo>
                  <a:pt x="507389" y="152216"/>
                </a:lnTo>
                <a:lnTo>
                  <a:pt x="507389" y="169123"/>
                </a:lnTo>
                <a:lnTo>
                  <a:pt x="504733" y="182297"/>
                </a:lnTo>
                <a:lnTo>
                  <a:pt x="497489" y="193050"/>
                </a:lnTo>
                <a:lnTo>
                  <a:pt x="486738" y="200298"/>
                </a:lnTo>
                <a:lnTo>
                  <a:pt x="473566" y="202955"/>
                </a:lnTo>
                <a:lnTo>
                  <a:pt x="473566" y="204640"/>
                </a:lnTo>
                <a:lnTo>
                  <a:pt x="493120" y="229748"/>
                </a:lnTo>
                <a:lnTo>
                  <a:pt x="503161" y="254537"/>
                </a:lnTo>
                <a:lnTo>
                  <a:pt x="506860" y="279325"/>
                </a:lnTo>
                <a:lnTo>
                  <a:pt x="507389" y="304433"/>
                </a:lnTo>
                <a:lnTo>
                  <a:pt x="507389" y="422817"/>
                </a:lnTo>
                <a:lnTo>
                  <a:pt x="507389" y="432171"/>
                </a:lnTo>
                <a:lnTo>
                  <a:pt x="499826" y="439734"/>
                </a:lnTo>
                <a:lnTo>
                  <a:pt x="490473" y="439734"/>
                </a:lnTo>
                <a:lnTo>
                  <a:pt x="422827" y="439734"/>
                </a:lnTo>
                <a:lnTo>
                  <a:pt x="413474" y="439734"/>
                </a:lnTo>
                <a:lnTo>
                  <a:pt x="405911" y="432171"/>
                </a:lnTo>
                <a:lnTo>
                  <a:pt x="405911" y="422817"/>
                </a:lnTo>
                <a:lnTo>
                  <a:pt x="405911" y="372079"/>
                </a:lnTo>
                <a:lnTo>
                  <a:pt x="304433" y="372079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53" name="object 53"/>
          <p:cNvSpPr/>
          <p:nvPr/>
        </p:nvSpPr>
        <p:spPr>
          <a:xfrm>
            <a:off x="6161922" y="4297861"/>
            <a:ext cx="62556" cy="1230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54" name="object 54"/>
          <p:cNvSpPr txBox="1"/>
          <p:nvPr/>
        </p:nvSpPr>
        <p:spPr>
          <a:xfrm>
            <a:off x="5523742" y="4320624"/>
            <a:ext cx="851438" cy="314193"/>
          </a:xfrm>
          <a:prstGeom prst="rect">
            <a:avLst/>
          </a:prstGeom>
        </p:spPr>
        <p:txBody>
          <a:bodyPr vert="horz" wrap="square" lIns="0" tIns="6354" rIns="0" bIns="0" rtlCol="0">
            <a:spAutoFit/>
          </a:bodyPr>
          <a:lstStyle/>
          <a:p>
            <a:pPr marL="5776">
              <a:lnSpc>
                <a:spcPts val="1371"/>
              </a:lnSpc>
              <a:spcBef>
                <a:spcPts val="50"/>
              </a:spcBef>
            </a:pPr>
            <a:r>
              <a:rPr sz="1160" b="1" spc="50" dirty="0">
                <a:solidFill>
                  <a:srgbClr val="001F5C"/>
                </a:solidFill>
                <a:latin typeface="Arial"/>
                <a:cs typeface="Arial"/>
              </a:rPr>
              <a:t>$7.5</a:t>
            </a:r>
            <a:r>
              <a:rPr sz="1160" b="1" spc="11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160" b="1" spc="57" dirty="0">
                <a:solidFill>
                  <a:srgbClr val="001F5C"/>
                </a:solidFill>
                <a:latin typeface="Arial"/>
                <a:cs typeface="Arial"/>
              </a:rPr>
              <a:t>B</a:t>
            </a:r>
            <a:endParaRPr sz="1160" dirty="0">
              <a:latin typeface="Arial"/>
              <a:cs typeface="Arial"/>
            </a:endParaRPr>
          </a:p>
          <a:p>
            <a:pPr marL="5776">
              <a:lnSpc>
                <a:spcPts val="1044"/>
              </a:lnSpc>
            </a:pPr>
            <a:r>
              <a:rPr sz="887" b="1" spc="23" dirty="0">
                <a:solidFill>
                  <a:srgbClr val="001F5C"/>
                </a:solidFill>
                <a:latin typeface="Gill Sans MT"/>
                <a:cs typeface="Gill Sans MT"/>
              </a:rPr>
              <a:t>EV</a:t>
            </a:r>
            <a:r>
              <a:rPr sz="887" b="1" spc="-32" dirty="0">
                <a:solidFill>
                  <a:srgbClr val="001F5C"/>
                </a:solidFill>
                <a:latin typeface="Gill Sans MT"/>
                <a:cs typeface="Gill Sans MT"/>
              </a:rPr>
              <a:t> </a:t>
            </a:r>
            <a:r>
              <a:rPr sz="887" b="1" spc="-11" dirty="0">
                <a:solidFill>
                  <a:srgbClr val="001F5C"/>
                </a:solidFill>
                <a:latin typeface="Gill Sans MT"/>
                <a:cs typeface="Gill Sans MT"/>
              </a:rPr>
              <a:t>CHARGING</a:t>
            </a:r>
            <a:endParaRPr sz="887" dirty="0">
              <a:latin typeface="Gill Sans MT"/>
              <a:cs typeface="Gill Sans MT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384404" y="4289339"/>
            <a:ext cx="108307" cy="114372"/>
          </a:xfrm>
          <a:custGeom>
            <a:avLst/>
            <a:gdLst/>
            <a:ahLst/>
            <a:cxnLst/>
            <a:rect l="l" t="t" r="r" b="b"/>
            <a:pathLst>
              <a:path w="238125" h="251459">
                <a:moveTo>
                  <a:pt x="237601" y="251195"/>
                </a:moveTo>
                <a:lnTo>
                  <a:pt x="0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56" name="object 56"/>
          <p:cNvSpPr/>
          <p:nvPr/>
        </p:nvSpPr>
        <p:spPr>
          <a:xfrm>
            <a:off x="5354826" y="4258069"/>
            <a:ext cx="59785" cy="61230"/>
          </a:xfrm>
          <a:custGeom>
            <a:avLst/>
            <a:gdLst/>
            <a:ahLst/>
            <a:cxnLst/>
            <a:rect l="l" t="t" r="r" b="b"/>
            <a:pathLst>
              <a:path w="131445" h="134620">
                <a:moveTo>
                  <a:pt x="0" y="0"/>
                </a:moveTo>
                <a:lnTo>
                  <a:pt x="52060" y="134314"/>
                </a:lnTo>
                <a:lnTo>
                  <a:pt x="69885" y="73887"/>
                </a:lnTo>
                <a:lnTo>
                  <a:pt x="131222" y="59431"/>
                </a:lnTo>
                <a:lnTo>
                  <a:pt x="0" y="0"/>
                </a:lnTo>
                <a:close/>
              </a:path>
            </a:pathLst>
          </a:custGeom>
          <a:solidFill>
            <a:srgbClr val="001F5C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57" name="object 57"/>
          <p:cNvSpPr/>
          <p:nvPr/>
        </p:nvSpPr>
        <p:spPr>
          <a:xfrm>
            <a:off x="4338853" y="4657378"/>
            <a:ext cx="15307" cy="156540"/>
          </a:xfrm>
          <a:custGeom>
            <a:avLst/>
            <a:gdLst/>
            <a:ahLst/>
            <a:cxnLst/>
            <a:rect l="l" t="t" r="r" b="b"/>
            <a:pathLst>
              <a:path w="33654" h="344170">
                <a:moveTo>
                  <a:pt x="16557" y="-9573"/>
                </a:moveTo>
                <a:lnTo>
                  <a:pt x="16557" y="353745"/>
                </a:lnTo>
              </a:path>
            </a:pathLst>
          </a:custGeom>
          <a:ln w="52261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58" name="object 58"/>
          <p:cNvSpPr/>
          <p:nvPr/>
        </p:nvSpPr>
        <p:spPr>
          <a:xfrm>
            <a:off x="4327566" y="4614533"/>
            <a:ext cx="49329" cy="6274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59" name="object 59"/>
          <p:cNvSpPr txBox="1"/>
          <p:nvPr/>
        </p:nvSpPr>
        <p:spPr>
          <a:xfrm rot="18480000">
            <a:off x="2925083" y="2124189"/>
            <a:ext cx="26582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$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60" name="object 60"/>
          <p:cNvSpPr txBox="1"/>
          <p:nvPr/>
        </p:nvSpPr>
        <p:spPr>
          <a:xfrm rot="18720000">
            <a:off x="3011474" y="2034758"/>
            <a:ext cx="24124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2" dirty="0">
                <a:solidFill>
                  <a:srgbClr val="001F5C"/>
                </a:solidFill>
                <a:latin typeface="Montserrat"/>
                <a:cs typeface="Montserrat"/>
              </a:rPr>
              <a:t>1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61" name="object 61"/>
          <p:cNvSpPr txBox="1"/>
          <p:nvPr/>
        </p:nvSpPr>
        <p:spPr>
          <a:xfrm rot="18840000">
            <a:off x="3067336" y="1979431"/>
            <a:ext cx="231327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dirty="0">
                <a:solidFill>
                  <a:srgbClr val="001F5C"/>
                </a:solidFill>
                <a:latin typeface="Montserrat"/>
                <a:cs typeface="Montserrat"/>
              </a:rPr>
              <a:t>.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62" name="object 62"/>
          <p:cNvSpPr txBox="1"/>
          <p:nvPr/>
        </p:nvSpPr>
        <p:spPr>
          <a:xfrm rot="19080000">
            <a:off x="3123436" y="1909005"/>
            <a:ext cx="2622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2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63" name="object 63"/>
          <p:cNvSpPr txBox="1"/>
          <p:nvPr/>
        </p:nvSpPr>
        <p:spPr>
          <a:xfrm rot="19440000">
            <a:off x="3279328" y="1778591"/>
            <a:ext cx="264114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T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64" name="object 64"/>
          <p:cNvSpPr txBox="1"/>
          <p:nvPr/>
        </p:nvSpPr>
        <p:spPr>
          <a:xfrm rot="19740000">
            <a:off x="3400900" y="1691581"/>
            <a:ext cx="279172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R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65" name="object 65"/>
          <p:cNvSpPr txBox="1"/>
          <p:nvPr/>
        </p:nvSpPr>
        <p:spPr>
          <a:xfrm rot="19980000">
            <a:off x="3528719" y="1631185"/>
            <a:ext cx="23628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2" dirty="0">
                <a:solidFill>
                  <a:srgbClr val="001F5C"/>
                </a:solidFill>
                <a:latin typeface="Montserrat"/>
                <a:cs typeface="Montserrat"/>
              </a:rPr>
              <a:t>I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66" name="object 66"/>
          <p:cNvSpPr txBox="1"/>
          <p:nvPr/>
        </p:nvSpPr>
        <p:spPr>
          <a:xfrm rot="20160000">
            <a:off x="3612435" y="1584417"/>
            <a:ext cx="261682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L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67" name="object 67"/>
          <p:cNvSpPr txBox="1"/>
          <p:nvPr/>
        </p:nvSpPr>
        <p:spPr>
          <a:xfrm rot="20460000">
            <a:off x="3740681" y="1532468"/>
            <a:ext cx="263043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L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68" name="object 68"/>
          <p:cNvSpPr txBox="1"/>
          <p:nvPr/>
        </p:nvSpPr>
        <p:spPr>
          <a:xfrm rot="20640000">
            <a:off x="3856372" y="1499392"/>
            <a:ext cx="235729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2" dirty="0">
                <a:solidFill>
                  <a:srgbClr val="001F5C"/>
                </a:solidFill>
                <a:latin typeface="Montserrat"/>
                <a:cs typeface="Montserrat"/>
              </a:rPr>
              <a:t>I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69" name="object 69"/>
          <p:cNvSpPr txBox="1"/>
          <p:nvPr/>
        </p:nvSpPr>
        <p:spPr>
          <a:xfrm rot="20940000">
            <a:off x="3957196" y="1466583"/>
            <a:ext cx="29566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7" dirty="0">
                <a:solidFill>
                  <a:srgbClr val="001F5C"/>
                </a:solidFill>
                <a:latin typeface="Montserrat"/>
                <a:cs typeface="Montserrat"/>
              </a:rPr>
              <a:t>O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70" name="object 70"/>
          <p:cNvSpPr txBox="1"/>
          <p:nvPr/>
        </p:nvSpPr>
        <p:spPr>
          <a:xfrm rot="21300000">
            <a:off x="4147804" y="1437283"/>
            <a:ext cx="290253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N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71" name="object 71"/>
          <p:cNvSpPr txBox="1"/>
          <p:nvPr/>
        </p:nvSpPr>
        <p:spPr>
          <a:xfrm rot="120000">
            <a:off x="4400933" y="1429294"/>
            <a:ext cx="293222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7" dirty="0">
                <a:solidFill>
                  <a:srgbClr val="001F5C"/>
                </a:solidFill>
                <a:latin typeface="Montserrat"/>
                <a:cs typeface="Montserrat"/>
              </a:rPr>
              <a:t>O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72" name="object 72"/>
          <p:cNvSpPr txBox="1"/>
          <p:nvPr/>
        </p:nvSpPr>
        <p:spPr>
          <a:xfrm rot="420000">
            <a:off x="4583684" y="1444868"/>
            <a:ext cx="281613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V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73" name="object 73"/>
          <p:cNvSpPr txBox="1"/>
          <p:nvPr/>
        </p:nvSpPr>
        <p:spPr>
          <a:xfrm rot="720000">
            <a:off x="4745359" y="1473720"/>
            <a:ext cx="272079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E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74" name="object 74"/>
          <p:cNvSpPr txBox="1"/>
          <p:nvPr/>
        </p:nvSpPr>
        <p:spPr>
          <a:xfrm rot="1080000">
            <a:off x="4898189" y="1517148"/>
            <a:ext cx="277966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R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75" name="object 75"/>
          <p:cNvSpPr txBox="1"/>
          <p:nvPr/>
        </p:nvSpPr>
        <p:spPr>
          <a:xfrm rot="1500000">
            <a:off x="5109578" y="1597786"/>
            <a:ext cx="260637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5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76" name="object 76"/>
          <p:cNvSpPr txBox="1"/>
          <p:nvPr/>
        </p:nvSpPr>
        <p:spPr>
          <a:xfrm rot="1860000">
            <a:off x="5289130" y="1698872"/>
            <a:ext cx="272739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Y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77" name="object 77"/>
          <p:cNvSpPr txBox="1"/>
          <p:nvPr/>
        </p:nvSpPr>
        <p:spPr>
          <a:xfrm rot="2160000">
            <a:off x="5416065" y="1785477"/>
            <a:ext cx="271751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E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78" name="object 78"/>
          <p:cNvSpPr txBox="1"/>
          <p:nvPr/>
        </p:nvSpPr>
        <p:spPr>
          <a:xfrm rot="2520000">
            <a:off x="5538556" y="1890601"/>
            <a:ext cx="281964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A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79" name="object 79"/>
          <p:cNvSpPr txBox="1"/>
          <p:nvPr/>
        </p:nvSpPr>
        <p:spPr>
          <a:xfrm rot="2820000">
            <a:off x="5662188" y="2012350"/>
            <a:ext cx="279345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R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80" name="object 80"/>
          <p:cNvSpPr txBox="1"/>
          <p:nvPr/>
        </p:nvSpPr>
        <p:spPr>
          <a:xfrm rot="3120000">
            <a:off x="5769699" y="2133439"/>
            <a:ext cx="266919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0"/>
              </a:lnSpc>
            </a:pPr>
            <a:r>
              <a:rPr sz="1751" b="1" spc="5" dirty="0">
                <a:solidFill>
                  <a:srgbClr val="001F5C"/>
                </a:solidFill>
                <a:latin typeface="Montserrat"/>
                <a:cs typeface="Montserrat"/>
              </a:rPr>
              <a:t>S</a:t>
            </a:r>
            <a:endParaRPr sz="1751" dirty="0">
              <a:latin typeface="Montserrat"/>
              <a:cs typeface="Montserrat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3265449" y="2122749"/>
            <a:ext cx="2450922" cy="24376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82" name="object 82"/>
          <p:cNvSpPr txBox="1"/>
          <p:nvPr/>
        </p:nvSpPr>
        <p:spPr>
          <a:xfrm>
            <a:off x="3636643" y="3033102"/>
            <a:ext cx="1708651" cy="525253"/>
          </a:xfrm>
          <a:prstGeom prst="rect">
            <a:avLst/>
          </a:prstGeom>
        </p:spPr>
        <p:txBody>
          <a:bodyPr vert="horz" wrap="square" lIns="0" tIns="7220" rIns="0" bIns="0" rtlCol="0">
            <a:spAutoFit/>
          </a:bodyPr>
          <a:lstStyle/>
          <a:p>
            <a:pPr algn="ctr">
              <a:spcBef>
                <a:spcPts val="57"/>
              </a:spcBef>
            </a:pPr>
            <a:r>
              <a:rPr sz="1683" b="1" spc="5" dirty="0">
                <a:solidFill>
                  <a:srgbClr val="FFFFFF"/>
                </a:solidFill>
                <a:latin typeface="Montserrat"/>
                <a:cs typeface="Montserrat"/>
              </a:rPr>
              <a:t>NEW</a:t>
            </a:r>
            <a:r>
              <a:rPr sz="1683" b="1" spc="-27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683" b="1" spc="7" dirty="0">
                <a:solidFill>
                  <a:srgbClr val="FFFFFF"/>
                </a:solidFill>
                <a:latin typeface="Montserrat"/>
                <a:cs typeface="Montserrat"/>
              </a:rPr>
              <a:t>FUNDING</a:t>
            </a:r>
            <a:endParaRPr sz="1683" dirty="0">
              <a:latin typeface="Montserrat"/>
              <a:cs typeface="Montserrat"/>
            </a:endParaRPr>
          </a:p>
          <a:p>
            <a:pPr algn="ctr">
              <a:spcBef>
                <a:spcPts val="14"/>
              </a:spcBef>
            </a:pPr>
            <a:r>
              <a:rPr sz="1683" b="1" spc="2" dirty="0">
                <a:solidFill>
                  <a:srgbClr val="FFFFFF"/>
                </a:solidFill>
                <a:latin typeface="Montserrat"/>
                <a:cs typeface="Montserrat"/>
              </a:rPr>
              <a:t>$551</a:t>
            </a:r>
            <a:r>
              <a:rPr sz="1683" b="1" spc="-9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683" b="1" spc="7" dirty="0">
                <a:solidFill>
                  <a:srgbClr val="FFFFFF"/>
                </a:solidFill>
                <a:latin typeface="Montserrat"/>
                <a:cs typeface="Montserrat"/>
              </a:rPr>
              <a:t>BILLION</a:t>
            </a:r>
            <a:endParaRPr sz="1683" dirty="0">
              <a:latin typeface="Montserrat"/>
              <a:cs typeface="Montserra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000081" y="2322223"/>
            <a:ext cx="1115129" cy="314193"/>
          </a:xfrm>
          <a:prstGeom prst="rect">
            <a:avLst/>
          </a:prstGeom>
        </p:spPr>
        <p:txBody>
          <a:bodyPr vert="horz" wrap="square" lIns="0" tIns="6354" rIns="0" bIns="0" rtlCol="0">
            <a:spAutoFit/>
          </a:bodyPr>
          <a:lstStyle/>
          <a:p>
            <a:pPr marL="5776">
              <a:lnSpc>
                <a:spcPts val="1371"/>
              </a:lnSpc>
              <a:spcBef>
                <a:spcPts val="50"/>
              </a:spcBef>
            </a:pPr>
            <a:r>
              <a:rPr sz="1160" b="1" spc="80" dirty="0">
                <a:solidFill>
                  <a:srgbClr val="FFFFFF"/>
                </a:solidFill>
                <a:latin typeface="Arial"/>
                <a:cs typeface="Arial"/>
              </a:rPr>
              <a:t>$249.5</a:t>
            </a:r>
            <a:r>
              <a:rPr sz="1160" b="1" spc="1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60" b="1" spc="57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160" dirty="0">
              <a:latin typeface="Arial"/>
              <a:cs typeface="Arial"/>
            </a:endParaRPr>
          </a:p>
          <a:p>
            <a:pPr marL="5776">
              <a:lnSpc>
                <a:spcPts val="1044"/>
              </a:lnSpc>
            </a:pPr>
            <a:r>
              <a:rPr sz="887" b="1" spc="7" dirty="0">
                <a:solidFill>
                  <a:srgbClr val="FFFFFF"/>
                </a:solidFill>
                <a:latin typeface="Gill Sans MT"/>
                <a:cs typeface="Gill Sans MT"/>
              </a:rPr>
              <a:t>TRANSPO</a:t>
            </a:r>
            <a:r>
              <a:rPr sz="887" b="1" spc="-2" dirty="0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sz="887" b="1" spc="-130" dirty="0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sz="887" b="1" spc="-52" dirty="0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sz="887" b="1" spc="-36" dirty="0">
                <a:solidFill>
                  <a:srgbClr val="FFFFFF"/>
                </a:solidFill>
                <a:latin typeface="Gill Sans MT"/>
                <a:cs typeface="Gill Sans MT"/>
              </a:rPr>
              <a:t>TION</a:t>
            </a:r>
            <a:endParaRPr sz="887" dirty="0">
              <a:latin typeface="Gill Sans MT"/>
              <a:cs typeface="Gill Sans MT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724808" y="2202096"/>
            <a:ext cx="251272" cy="251272"/>
          </a:xfrm>
          <a:custGeom>
            <a:avLst/>
            <a:gdLst/>
            <a:ahLst/>
            <a:cxnLst/>
            <a:rect l="l" t="t" r="r" b="b"/>
            <a:pathLst>
              <a:path w="552450" h="552450">
                <a:moveTo>
                  <a:pt x="552192" y="276096"/>
                </a:moveTo>
                <a:lnTo>
                  <a:pt x="547744" y="325725"/>
                </a:lnTo>
                <a:lnTo>
                  <a:pt x="534919" y="372435"/>
                </a:lnTo>
                <a:lnTo>
                  <a:pt x="514497" y="415447"/>
                </a:lnTo>
                <a:lnTo>
                  <a:pt x="487258" y="453982"/>
                </a:lnTo>
                <a:lnTo>
                  <a:pt x="453982" y="487258"/>
                </a:lnTo>
                <a:lnTo>
                  <a:pt x="415447" y="514497"/>
                </a:lnTo>
                <a:lnTo>
                  <a:pt x="372435" y="534919"/>
                </a:lnTo>
                <a:lnTo>
                  <a:pt x="325725" y="547744"/>
                </a:lnTo>
                <a:lnTo>
                  <a:pt x="276096" y="552192"/>
                </a:lnTo>
                <a:lnTo>
                  <a:pt x="226467" y="547744"/>
                </a:lnTo>
                <a:lnTo>
                  <a:pt x="179756" y="534919"/>
                </a:lnTo>
                <a:lnTo>
                  <a:pt x="136744" y="514497"/>
                </a:lnTo>
                <a:lnTo>
                  <a:pt x="98210" y="487258"/>
                </a:lnTo>
                <a:lnTo>
                  <a:pt x="64934" y="453982"/>
                </a:lnTo>
                <a:lnTo>
                  <a:pt x="37695" y="415447"/>
                </a:lnTo>
                <a:lnTo>
                  <a:pt x="17273" y="372435"/>
                </a:lnTo>
                <a:lnTo>
                  <a:pt x="4448" y="325725"/>
                </a:lnTo>
                <a:lnTo>
                  <a:pt x="0" y="276096"/>
                </a:lnTo>
                <a:lnTo>
                  <a:pt x="4448" y="226467"/>
                </a:lnTo>
                <a:lnTo>
                  <a:pt x="17273" y="179756"/>
                </a:lnTo>
                <a:lnTo>
                  <a:pt x="37695" y="136744"/>
                </a:lnTo>
                <a:lnTo>
                  <a:pt x="64934" y="98210"/>
                </a:lnTo>
                <a:lnTo>
                  <a:pt x="98210" y="64934"/>
                </a:lnTo>
                <a:lnTo>
                  <a:pt x="136744" y="37695"/>
                </a:lnTo>
                <a:lnTo>
                  <a:pt x="179756" y="17273"/>
                </a:lnTo>
                <a:lnTo>
                  <a:pt x="226467" y="4448"/>
                </a:lnTo>
                <a:lnTo>
                  <a:pt x="276096" y="0"/>
                </a:lnTo>
                <a:lnTo>
                  <a:pt x="325725" y="4448"/>
                </a:lnTo>
                <a:lnTo>
                  <a:pt x="372435" y="17273"/>
                </a:lnTo>
                <a:lnTo>
                  <a:pt x="415447" y="37695"/>
                </a:lnTo>
                <a:lnTo>
                  <a:pt x="453982" y="64934"/>
                </a:lnTo>
                <a:lnTo>
                  <a:pt x="487258" y="98210"/>
                </a:lnTo>
                <a:lnTo>
                  <a:pt x="514497" y="136744"/>
                </a:lnTo>
                <a:lnTo>
                  <a:pt x="534919" y="179756"/>
                </a:lnTo>
                <a:lnTo>
                  <a:pt x="547744" y="226467"/>
                </a:lnTo>
                <a:lnTo>
                  <a:pt x="552192" y="276096"/>
                </a:lnTo>
                <a:close/>
              </a:path>
            </a:pathLst>
          </a:custGeom>
          <a:ln w="19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85" name="object 85"/>
          <p:cNvSpPr/>
          <p:nvPr/>
        </p:nvSpPr>
        <p:spPr>
          <a:xfrm>
            <a:off x="4824194" y="2301478"/>
            <a:ext cx="52386" cy="5239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86" name="object 86"/>
          <p:cNvSpPr/>
          <p:nvPr/>
        </p:nvSpPr>
        <p:spPr>
          <a:xfrm>
            <a:off x="4762964" y="2229395"/>
            <a:ext cx="175024" cy="63251"/>
          </a:xfrm>
          <a:custGeom>
            <a:avLst/>
            <a:gdLst/>
            <a:ahLst/>
            <a:cxnLst/>
            <a:rect l="l" t="t" r="r" b="b"/>
            <a:pathLst>
              <a:path w="384809" h="139064">
                <a:moveTo>
                  <a:pt x="372155" y="127565"/>
                </a:moveTo>
                <a:lnTo>
                  <a:pt x="317505" y="136462"/>
                </a:lnTo>
                <a:lnTo>
                  <a:pt x="286981" y="138883"/>
                </a:lnTo>
                <a:lnTo>
                  <a:pt x="276238" y="137101"/>
                </a:lnTo>
                <a:lnTo>
                  <a:pt x="266010" y="133404"/>
                </a:lnTo>
                <a:lnTo>
                  <a:pt x="256595" y="127823"/>
                </a:lnTo>
                <a:lnTo>
                  <a:pt x="242303" y="118979"/>
                </a:lnTo>
                <a:lnTo>
                  <a:pt x="226658" y="112384"/>
                </a:lnTo>
                <a:lnTo>
                  <a:pt x="209884" y="108262"/>
                </a:lnTo>
                <a:lnTo>
                  <a:pt x="192204" y="106838"/>
                </a:lnTo>
                <a:lnTo>
                  <a:pt x="174525" y="108262"/>
                </a:lnTo>
                <a:lnTo>
                  <a:pt x="157751" y="112384"/>
                </a:lnTo>
                <a:lnTo>
                  <a:pt x="142106" y="118979"/>
                </a:lnTo>
                <a:lnTo>
                  <a:pt x="127814" y="127823"/>
                </a:lnTo>
                <a:lnTo>
                  <a:pt x="118399" y="133404"/>
                </a:lnTo>
                <a:lnTo>
                  <a:pt x="108174" y="137101"/>
                </a:lnTo>
                <a:lnTo>
                  <a:pt x="97431" y="138883"/>
                </a:lnTo>
                <a:lnTo>
                  <a:pt x="86466" y="138718"/>
                </a:lnTo>
                <a:lnTo>
                  <a:pt x="47981" y="133841"/>
                </a:lnTo>
                <a:lnTo>
                  <a:pt x="4164" y="125928"/>
                </a:lnTo>
                <a:lnTo>
                  <a:pt x="0" y="116910"/>
                </a:lnTo>
                <a:lnTo>
                  <a:pt x="4078" y="109720"/>
                </a:lnTo>
                <a:lnTo>
                  <a:pt x="30152" y="73153"/>
                </a:lnTo>
                <a:lnTo>
                  <a:pt x="63101" y="42798"/>
                </a:lnTo>
                <a:lnTo>
                  <a:pt x="101826" y="19754"/>
                </a:lnTo>
                <a:lnTo>
                  <a:pt x="145227" y="5121"/>
                </a:lnTo>
                <a:lnTo>
                  <a:pt x="192204" y="0"/>
                </a:lnTo>
                <a:lnTo>
                  <a:pt x="239186" y="5121"/>
                </a:lnTo>
                <a:lnTo>
                  <a:pt x="282590" y="19754"/>
                </a:lnTo>
                <a:lnTo>
                  <a:pt x="321317" y="42798"/>
                </a:lnTo>
                <a:lnTo>
                  <a:pt x="354266" y="73153"/>
                </a:lnTo>
                <a:lnTo>
                  <a:pt x="380340" y="109720"/>
                </a:lnTo>
                <a:lnTo>
                  <a:pt x="384409" y="116910"/>
                </a:lnTo>
                <a:lnTo>
                  <a:pt x="380254" y="125928"/>
                </a:lnTo>
                <a:lnTo>
                  <a:pt x="372155" y="127565"/>
                </a:lnTo>
                <a:close/>
              </a:path>
            </a:pathLst>
          </a:custGeom>
          <a:ln w="1914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87" name="object 87"/>
          <p:cNvSpPr/>
          <p:nvPr/>
        </p:nvSpPr>
        <p:spPr>
          <a:xfrm>
            <a:off x="4747819" y="2313420"/>
            <a:ext cx="90604" cy="1149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88" name="object 88"/>
          <p:cNvSpPr/>
          <p:nvPr/>
        </p:nvSpPr>
        <p:spPr>
          <a:xfrm>
            <a:off x="4862349" y="2313420"/>
            <a:ext cx="90604" cy="11498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89" name="object 89"/>
          <p:cNvSpPr/>
          <p:nvPr/>
        </p:nvSpPr>
        <p:spPr>
          <a:xfrm>
            <a:off x="6248406" y="3501462"/>
            <a:ext cx="91844" cy="20217"/>
          </a:xfrm>
          <a:custGeom>
            <a:avLst/>
            <a:gdLst/>
            <a:ahLst/>
            <a:cxnLst/>
            <a:rect l="l" t="t" r="r" b="b"/>
            <a:pathLst>
              <a:path w="201930" h="44450">
                <a:moveTo>
                  <a:pt x="14264" y="9"/>
                </a:moveTo>
                <a:lnTo>
                  <a:pt x="5207" y="4394"/>
                </a:lnTo>
                <a:lnTo>
                  <a:pt x="0" y="9535"/>
                </a:lnTo>
                <a:lnTo>
                  <a:pt x="0" y="15020"/>
                </a:lnTo>
                <a:lnTo>
                  <a:pt x="7934" y="26410"/>
                </a:lnTo>
                <a:lnTo>
                  <a:pt x="29572" y="35713"/>
                </a:lnTo>
                <a:lnTo>
                  <a:pt x="61663" y="41986"/>
                </a:lnTo>
                <a:lnTo>
                  <a:pt x="100960" y="44286"/>
                </a:lnTo>
                <a:lnTo>
                  <a:pt x="140261" y="41986"/>
                </a:lnTo>
                <a:lnTo>
                  <a:pt x="172353" y="35713"/>
                </a:lnTo>
                <a:lnTo>
                  <a:pt x="193988" y="26410"/>
                </a:lnTo>
                <a:lnTo>
                  <a:pt x="201921" y="15020"/>
                </a:lnTo>
                <a:lnTo>
                  <a:pt x="201921" y="9525"/>
                </a:lnTo>
                <a:lnTo>
                  <a:pt x="196713" y="4394"/>
                </a:lnTo>
                <a:lnTo>
                  <a:pt x="187647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90" name="object 90"/>
          <p:cNvSpPr/>
          <p:nvPr/>
        </p:nvSpPr>
        <p:spPr>
          <a:xfrm>
            <a:off x="6197791" y="3542363"/>
            <a:ext cx="193220" cy="33792"/>
          </a:xfrm>
          <a:custGeom>
            <a:avLst/>
            <a:gdLst/>
            <a:ahLst/>
            <a:cxnLst/>
            <a:rect l="l" t="t" r="r" b="b"/>
            <a:pathLst>
              <a:path w="424815" h="74295">
                <a:moveTo>
                  <a:pt x="0" y="0"/>
                </a:moveTo>
                <a:lnTo>
                  <a:pt x="29761" y="24774"/>
                </a:lnTo>
                <a:lnTo>
                  <a:pt x="67067" y="45318"/>
                </a:lnTo>
                <a:lnTo>
                  <a:pt x="110716" y="60898"/>
                </a:lnTo>
                <a:lnTo>
                  <a:pt x="159508" y="70783"/>
                </a:lnTo>
                <a:lnTo>
                  <a:pt x="212241" y="74241"/>
                </a:lnTo>
                <a:lnTo>
                  <a:pt x="264979" y="70783"/>
                </a:lnTo>
                <a:lnTo>
                  <a:pt x="313773" y="60898"/>
                </a:lnTo>
                <a:lnTo>
                  <a:pt x="357422" y="45318"/>
                </a:lnTo>
                <a:lnTo>
                  <a:pt x="394726" y="24774"/>
                </a:lnTo>
                <a:lnTo>
                  <a:pt x="424483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91" name="object 91"/>
          <p:cNvSpPr/>
          <p:nvPr/>
        </p:nvSpPr>
        <p:spPr>
          <a:xfrm>
            <a:off x="6174009" y="3602103"/>
            <a:ext cx="240875" cy="42168"/>
          </a:xfrm>
          <a:custGeom>
            <a:avLst/>
            <a:gdLst/>
            <a:ahLst/>
            <a:cxnLst/>
            <a:rect l="l" t="t" r="r" b="b"/>
            <a:pathLst>
              <a:path w="529590" h="92709">
                <a:moveTo>
                  <a:pt x="0" y="0"/>
                </a:moveTo>
                <a:lnTo>
                  <a:pt x="30216" y="26073"/>
                </a:lnTo>
                <a:lnTo>
                  <a:pt x="67135" y="48589"/>
                </a:lnTo>
                <a:lnTo>
                  <a:pt x="109892" y="67020"/>
                </a:lnTo>
                <a:lnTo>
                  <a:pt x="157621" y="80839"/>
                </a:lnTo>
                <a:lnTo>
                  <a:pt x="209456" y="89516"/>
                </a:lnTo>
                <a:lnTo>
                  <a:pt x="264531" y="92526"/>
                </a:lnTo>
                <a:lnTo>
                  <a:pt x="319606" y="89516"/>
                </a:lnTo>
                <a:lnTo>
                  <a:pt x="371441" y="80839"/>
                </a:lnTo>
                <a:lnTo>
                  <a:pt x="419170" y="67020"/>
                </a:lnTo>
                <a:lnTo>
                  <a:pt x="461927" y="48589"/>
                </a:lnTo>
                <a:lnTo>
                  <a:pt x="498847" y="26073"/>
                </a:lnTo>
                <a:lnTo>
                  <a:pt x="529063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92" name="object 92"/>
          <p:cNvSpPr/>
          <p:nvPr/>
        </p:nvSpPr>
        <p:spPr>
          <a:xfrm>
            <a:off x="6182314" y="3665656"/>
            <a:ext cx="224123" cy="40435"/>
          </a:xfrm>
          <a:custGeom>
            <a:avLst/>
            <a:gdLst/>
            <a:ahLst/>
            <a:cxnLst/>
            <a:rect l="l" t="t" r="r" b="b"/>
            <a:pathLst>
              <a:path w="492759" h="88900">
                <a:moveTo>
                  <a:pt x="0" y="0"/>
                </a:moveTo>
                <a:lnTo>
                  <a:pt x="34531" y="29532"/>
                </a:lnTo>
                <a:lnTo>
                  <a:pt x="77817" y="54021"/>
                </a:lnTo>
                <a:lnTo>
                  <a:pt x="128465" y="72592"/>
                </a:lnTo>
                <a:lnTo>
                  <a:pt x="185081" y="84375"/>
                </a:lnTo>
                <a:lnTo>
                  <a:pt x="246275" y="88496"/>
                </a:lnTo>
                <a:lnTo>
                  <a:pt x="307468" y="84375"/>
                </a:lnTo>
                <a:lnTo>
                  <a:pt x="364085" y="72592"/>
                </a:lnTo>
                <a:lnTo>
                  <a:pt x="414732" y="54021"/>
                </a:lnTo>
                <a:lnTo>
                  <a:pt x="458018" y="29532"/>
                </a:lnTo>
                <a:lnTo>
                  <a:pt x="492550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93" name="object 93"/>
          <p:cNvSpPr/>
          <p:nvPr/>
        </p:nvSpPr>
        <p:spPr>
          <a:xfrm>
            <a:off x="6172407" y="3494920"/>
            <a:ext cx="244052" cy="244052"/>
          </a:xfrm>
          <a:custGeom>
            <a:avLst/>
            <a:gdLst/>
            <a:ahLst/>
            <a:cxnLst/>
            <a:rect l="l" t="t" r="r" b="b"/>
            <a:pathLst>
              <a:path w="536575" h="536575">
                <a:moveTo>
                  <a:pt x="0" y="268054"/>
                </a:moveTo>
                <a:lnTo>
                  <a:pt x="4318" y="316237"/>
                </a:lnTo>
                <a:lnTo>
                  <a:pt x="16770" y="361587"/>
                </a:lnTo>
                <a:lnTo>
                  <a:pt x="36597" y="403347"/>
                </a:lnTo>
                <a:lnTo>
                  <a:pt x="63043" y="440758"/>
                </a:lnTo>
                <a:lnTo>
                  <a:pt x="95350" y="473066"/>
                </a:lnTo>
                <a:lnTo>
                  <a:pt x="132762" y="499512"/>
                </a:lnTo>
                <a:lnTo>
                  <a:pt x="174521" y="519339"/>
                </a:lnTo>
                <a:lnTo>
                  <a:pt x="219871" y="531790"/>
                </a:lnTo>
                <a:lnTo>
                  <a:pt x="268054" y="536109"/>
                </a:lnTo>
                <a:lnTo>
                  <a:pt x="316237" y="531790"/>
                </a:lnTo>
                <a:lnTo>
                  <a:pt x="361587" y="519339"/>
                </a:lnTo>
                <a:lnTo>
                  <a:pt x="403347" y="499512"/>
                </a:lnTo>
                <a:lnTo>
                  <a:pt x="440758" y="473066"/>
                </a:lnTo>
                <a:lnTo>
                  <a:pt x="473066" y="440758"/>
                </a:lnTo>
                <a:lnTo>
                  <a:pt x="499512" y="403347"/>
                </a:lnTo>
                <a:lnTo>
                  <a:pt x="519339" y="361587"/>
                </a:lnTo>
                <a:lnTo>
                  <a:pt x="531790" y="316237"/>
                </a:lnTo>
                <a:lnTo>
                  <a:pt x="536109" y="268054"/>
                </a:lnTo>
                <a:lnTo>
                  <a:pt x="531790" y="219871"/>
                </a:lnTo>
                <a:lnTo>
                  <a:pt x="519339" y="174521"/>
                </a:lnTo>
                <a:lnTo>
                  <a:pt x="499512" y="132762"/>
                </a:lnTo>
                <a:lnTo>
                  <a:pt x="473066" y="95350"/>
                </a:lnTo>
                <a:lnTo>
                  <a:pt x="440758" y="63043"/>
                </a:lnTo>
                <a:lnTo>
                  <a:pt x="403347" y="36597"/>
                </a:lnTo>
                <a:lnTo>
                  <a:pt x="361587" y="16770"/>
                </a:lnTo>
                <a:lnTo>
                  <a:pt x="316237" y="4318"/>
                </a:lnTo>
                <a:lnTo>
                  <a:pt x="268054" y="0"/>
                </a:lnTo>
                <a:lnTo>
                  <a:pt x="219871" y="4318"/>
                </a:lnTo>
                <a:lnTo>
                  <a:pt x="174521" y="16770"/>
                </a:lnTo>
                <a:lnTo>
                  <a:pt x="132762" y="36597"/>
                </a:lnTo>
                <a:lnTo>
                  <a:pt x="95350" y="63043"/>
                </a:lnTo>
                <a:lnTo>
                  <a:pt x="63043" y="95350"/>
                </a:lnTo>
                <a:lnTo>
                  <a:pt x="36597" y="132762"/>
                </a:lnTo>
                <a:lnTo>
                  <a:pt x="16770" y="174521"/>
                </a:lnTo>
                <a:lnTo>
                  <a:pt x="4318" y="219871"/>
                </a:lnTo>
                <a:lnTo>
                  <a:pt x="0" y="268054"/>
                </a:lnTo>
                <a:close/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94" name="object 94"/>
          <p:cNvSpPr/>
          <p:nvPr/>
        </p:nvSpPr>
        <p:spPr>
          <a:xfrm>
            <a:off x="6320485" y="3515268"/>
            <a:ext cx="53431" cy="220946"/>
          </a:xfrm>
          <a:custGeom>
            <a:avLst/>
            <a:gdLst/>
            <a:ahLst/>
            <a:cxnLst/>
            <a:rect l="l" t="t" r="r" b="b"/>
            <a:pathLst>
              <a:path w="117475" h="485775">
                <a:moveTo>
                  <a:pt x="0" y="485188"/>
                </a:moveTo>
                <a:lnTo>
                  <a:pt x="34151" y="462409"/>
                </a:lnTo>
                <a:lnTo>
                  <a:pt x="63639" y="429115"/>
                </a:lnTo>
                <a:lnTo>
                  <a:pt x="87565" y="386833"/>
                </a:lnTo>
                <a:lnTo>
                  <a:pt x="105027" y="337093"/>
                </a:lnTo>
                <a:lnTo>
                  <a:pt x="115124" y="281421"/>
                </a:lnTo>
                <a:lnTo>
                  <a:pt x="116957" y="221346"/>
                </a:lnTo>
                <a:lnTo>
                  <a:pt x="110994" y="166574"/>
                </a:lnTo>
                <a:lnTo>
                  <a:pt x="98381" y="115949"/>
                </a:lnTo>
                <a:lnTo>
                  <a:pt x="79902" y="70574"/>
                </a:lnTo>
                <a:lnTo>
                  <a:pt x="56340" y="31556"/>
                </a:lnTo>
                <a:lnTo>
                  <a:pt x="28480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95" name="object 95"/>
          <p:cNvSpPr/>
          <p:nvPr/>
        </p:nvSpPr>
        <p:spPr>
          <a:xfrm>
            <a:off x="6214973" y="3515267"/>
            <a:ext cx="53431" cy="220946"/>
          </a:xfrm>
          <a:custGeom>
            <a:avLst/>
            <a:gdLst/>
            <a:ahLst/>
            <a:cxnLst/>
            <a:rect l="l" t="t" r="r" b="b"/>
            <a:pathLst>
              <a:path w="117475" h="485775">
                <a:moveTo>
                  <a:pt x="116957" y="485188"/>
                </a:moveTo>
                <a:lnTo>
                  <a:pt x="82806" y="462409"/>
                </a:lnTo>
                <a:lnTo>
                  <a:pt x="53318" y="429115"/>
                </a:lnTo>
                <a:lnTo>
                  <a:pt x="29392" y="386833"/>
                </a:lnTo>
                <a:lnTo>
                  <a:pt x="11930" y="337093"/>
                </a:lnTo>
                <a:lnTo>
                  <a:pt x="1833" y="281421"/>
                </a:lnTo>
                <a:lnTo>
                  <a:pt x="0" y="221346"/>
                </a:lnTo>
                <a:lnTo>
                  <a:pt x="5963" y="166574"/>
                </a:lnTo>
                <a:lnTo>
                  <a:pt x="18576" y="115949"/>
                </a:lnTo>
                <a:lnTo>
                  <a:pt x="37053" y="70574"/>
                </a:lnTo>
                <a:lnTo>
                  <a:pt x="60612" y="31556"/>
                </a:lnTo>
                <a:lnTo>
                  <a:pt x="88467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96" name="object 96"/>
          <p:cNvSpPr txBox="1"/>
          <p:nvPr/>
        </p:nvSpPr>
        <p:spPr>
          <a:xfrm>
            <a:off x="5886317" y="3770979"/>
            <a:ext cx="816202" cy="143803"/>
          </a:xfrm>
          <a:prstGeom prst="rect">
            <a:avLst/>
          </a:prstGeom>
        </p:spPr>
        <p:txBody>
          <a:bodyPr vert="horz" wrap="square" lIns="0" tIns="7220" rIns="0" bIns="0" rtlCol="0">
            <a:spAutoFit/>
          </a:bodyPr>
          <a:lstStyle/>
          <a:p>
            <a:pPr marL="5776">
              <a:spcBef>
                <a:spcPts val="57"/>
              </a:spcBef>
            </a:pPr>
            <a:r>
              <a:rPr sz="887" b="1" spc="16" dirty="0">
                <a:solidFill>
                  <a:srgbClr val="001F5C"/>
                </a:solidFill>
                <a:latin typeface="Gill Sans MT"/>
                <a:cs typeface="Gill Sans MT"/>
              </a:rPr>
              <a:t>BROADBAND</a:t>
            </a:r>
            <a:endParaRPr sz="887" dirty="0">
              <a:latin typeface="Gill Sans MT"/>
              <a:cs typeface="Gill Sans M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283222" y="3637824"/>
            <a:ext cx="450268" cy="184926"/>
          </a:xfrm>
          <a:prstGeom prst="rect">
            <a:avLst/>
          </a:prstGeom>
        </p:spPr>
        <p:txBody>
          <a:bodyPr vert="horz" wrap="square" lIns="0" tIns="6354" rIns="0" bIns="0" rtlCol="0">
            <a:spAutoFit/>
          </a:bodyPr>
          <a:lstStyle/>
          <a:p>
            <a:pPr marL="5776">
              <a:spcBef>
                <a:spcPts val="50"/>
              </a:spcBef>
            </a:pPr>
            <a:r>
              <a:rPr sz="1160" b="1" spc="93" dirty="0">
                <a:solidFill>
                  <a:srgbClr val="001F5C"/>
                </a:solidFill>
                <a:latin typeface="Arial"/>
                <a:cs typeface="Arial"/>
              </a:rPr>
              <a:t>$65</a:t>
            </a:r>
            <a:r>
              <a:rPr sz="1160" b="1" spc="-20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160" b="1" spc="57" dirty="0">
                <a:solidFill>
                  <a:srgbClr val="001F5C"/>
                </a:solidFill>
                <a:latin typeface="Arial"/>
                <a:cs typeface="Arial"/>
              </a:rPr>
              <a:t>B</a:t>
            </a:r>
            <a:endParaRPr sz="1160" dirty="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664687" y="4254138"/>
            <a:ext cx="443337" cy="184926"/>
          </a:xfrm>
          <a:prstGeom prst="rect">
            <a:avLst/>
          </a:prstGeom>
        </p:spPr>
        <p:txBody>
          <a:bodyPr vert="horz" wrap="square" lIns="0" tIns="6354" rIns="0" bIns="0" rtlCol="0">
            <a:spAutoFit/>
          </a:bodyPr>
          <a:lstStyle/>
          <a:p>
            <a:pPr marL="5776">
              <a:spcBef>
                <a:spcPts val="50"/>
              </a:spcBef>
            </a:pPr>
            <a:r>
              <a:rPr sz="1160" b="1" spc="75" dirty="0">
                <a:solidFill>
                  <a:srgbClr val="001F5C"/>
                </a:solidFill>
                <a:latin typeface="Arial"/>
                <a:cs typeface="Arial"/>
              </a:rPr>
              <a:t>$55</a:t>
            </a:r>
            <a:r>
              <a:rPr sz="1160" b="1" spc="-20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160" b="1" spc="57" dirty="0">
                <a:solidFill>
                  <a:srgbClr val="001F5C"/>
                </a:solidFill>
                <a:latin typeface="Arial"/>
                <a:cs typeface="Arial"/>
              </a:rPr>
              <a:t>B</a:t>
            </a:r>
            <a:endParaRPr sz="1160" dirty="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692323" y="4142660"/>
            <a:ext cx="455756" cy="184926"/>
          </a:xfrm>
          <a:prstGeom prst="rect">
            <a:avLst/>
          </a:prstGeom>
        </p:spPr>
        <p:txBody>
          <a:bodyPr vert="horz" wrap="square" lIns="0" tIns="6354" rIns="0" bIns="0" rtlCol="0">
            <a:spAutoFit/>
          </a:bodyPr>
          <a:lstStyle/>
          <a:p>
            <a:pPr marL="5776">
              <a:spcBef>
                <a:spcPts val="50"/>
              </a:spcBef>
            </a:pPr>
            <a:r>
              <a:rPr sz="1160" b="1" spc="107" dirty="0">
                <a:solidFill>
                  <a:srgbClr val="001F5C"/>
                </a:solidFill>
                <a:latin typeface="Arial"/>
                <a:cs typeface="Arial"/>
              </a:rPr>
              <a:t>$50</a:t>
            </a:r>
            <a:r>
              <a:rPr sz="1160" b="1" spc="-18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160" b="1" spc="57" dirty="0">
                <a:solidFill>
                  <a:srgbClr val="001F5C"/>
                </a:solidFill>
                <a:latin typeface="Arial"/>
                <a:cs typeface="Arial"/>
              </a:rPr>
              <a:t>B</a:t>
            </a:r>
            <a:endParaRPr sz="1160" dirty="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3250407" y="3558471"/>
            <a:ext cx="450268" cy="184926"/>
          </a:xfrm>
          <a:prstGeom prst="rect">
            <a:avLst/>
          </a:prstGeom>
        </p:spPr>
        <p:txBody>
          <a:bodyPr vert="horz" wrap="square" lIns="0" tIns="6354" rIns="0" bIns="0" rtlCol="0">
            <a:spAutoFit/>
          </a:bodyPr>
          <a:lstStyle/>
          <a:p>
            <a:pPr marL="5776">
              <a:spcBef>
                <a:spcPts val="50"/>
              </a:spcBef>
            </a:pPr>
            <a:r>
              <a:rPr sz="1160" b="1" spc="93" dirty="0">
                <a:solidFill>
                  <a:srgbClr val="001F5C"/>
                </a:solidFill>
                <a:latin typeface="Arial"/>
                <a:cs typeface="Arial"/>
              </a:rPr>
              <a:t>$65</a:t>
            </a:r>
            <a:r>
              <a:rPr sz="1160" b="1" spc="-20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160" b="1" spc="57" dirty="0">
                <a:solidFill>
                  <a:srgbClr val="001F5C"/>
                </a:solidFill>
                <a:latin typeface="Arial"/>
                <a:cs typeface="Arial"/>
              </a:rPr>
              <a:t>B</a:t>
            </a:r>
            <a:endParaRPr sz="1160" dirty="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0" y="6000136"/>
            <a:ext cx="9144000" cy="584569"/>
          </a:xfrm>
          <a:custGeom>
            <a:avLst/>
            <a:gdLst/>
            <a:ahLst/>
            <a:cxnLst/>
            <a:rect l="l" t="t" r="r" b="b"/>
            <a:pathLst>
              <a:path w="20104100" h="1285240">
                <a:moveTo>
                  <a:pt x="20104099" y="1284747"/>
                </a:moveTo>
                <a:lnTo>
                  <a:pt x="0" y="1284747"/>
                </a:lnTo>
                <a:lnTo>
                  <a:pt x="0" y="0"/>
                </a:lnTo>
                <a:lnTo>
                  <a:pt x="20104099" y="0"/>
                </a:lnTo>
                <a:lnTo>
                  <a:pt x="20104099" y="1284747"/>
                </a:lnTo>
                <a:close/>
              </a:path>
            </a:pathLst>
          </a:custGeom>
          <a:solidFill>
            <a:srgbClr val="002369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02" name="object 102"/>
          <p:cNvSpPr/>
          <p:nvPr/>
        </p:nvSpPr>
        <p:spPr>
          <a:xfrm>
            <a:off x="8359131" y="6368849"/>
            <a:ext cx="171018" cy="4841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03" name="object 103"/>
          <p:cNvSpPr/>
          <p:nvPr/>
        </p:nvSpPr>
        <p:spPr>
          <a:xfrm>
            <a:off x="8539781" y="6367849"/>
            <a:ext cx="36293" cy="5041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04" name="object 104"/>
          <p:cNvSpPr/>
          <p:nvPr/>
        </p:nvSpPr>
        <p:spPr>
          <a:xfrm>
            <a:off x="8586380" y="6367849"/>
            <a:ext cx="82555" cy="5041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05" name="object 105"/>
          <p:cNvSpPr/>
          <p:nvPr/>
        </p:nvSpPr>
        <p:spPr>
          <a:xfrm>
            <a:off x="8679701" y="6367849"/>
            <a:ext cx="230058" cy="5041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06" name="object 106"/>
          <p:cNvSpPr/>
          <p:nvPr/>
        </p:nvSpPr>
        <p:spPr>
          <a:xfrm>
            <a:off x="8920525" y="6368852"/>
            <a:ext cx="36358" cy="4841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07" name="object 107"/>
          <p:cNvSpPr/>
          <p:nvPr/>
        </p:nvSpPr>
        <p:spPr>
          <a:xfrm>
            <a:off x="7793744" y="6192704"/>
            <a:ext cx="924616" cy="22555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08" name="object 108"/>
          <p:cNvSpPr/>
          <p:nvPr/>
        </p:nvSpPr>
        <p:spPr>
          <a:xfrm>
            <a:off x="7481121" y="6186426"/>
            <a:ext cx="274378" cy="268313"/>
          </a:xfrm>
          <a:custGeom>
            <a:avLst/>
            <a:gdLst/>
            <a:ahLst/>
            <a:cxnLst/>
            <a:rect l="l" t="t" r="r" b="b"/>
            <a:pathLst>
              <a:path w="603250" h="589915">
                <a:moveTo>
                  <a:pt x="603031" y="0"/>
                </a:moveTo>
                <a:lnTo>
                  <a:pt x="576717" y="0"/>
                </a:lnTo>
                <a:lnTo>
                  <a:pt x="574606" y="897"/>
                </a:lnTo>
                <a:lnTo>
                  <a:pt x="516530" y="27316"/>
                </a:lnTo>
                <a:lnTo>
                  <a:pt x="462686" y="53622"/>
                </a:lnTo>
                <a:lnTo>
                  <a:pt x="412859" y="79869"/>
                </a:lnTo>
                <a:lnTo>
                  <a:pt x="366835" y="106107"/>
                </a:lnTo>
                <a:lnTo>
                  <a:pt x="324398" y="132389"/>
                </a:lnTo>
                <a:lnTo>
                  <a:pt x="285333" y="158768"/>
                </a:lnTo>
                <a:lnTo>
                  <a:pt x="249427" y="185296"/>
                </a:lnTo>
                <a:lnTo>
                  <a:pt x="216463" y="212025"/>
                </a:lnTo>
                <a:lnTo>
                  <a:pt x="186227" y="239007"/>
                </a:lnTo>
                <a:lnTo>
                  <a:pt x="158505" y="266294"/>
                </a:lnTo>
                <a:lnTo>
                  <a:pt x="109740" y="321994"/>
                </a:lnTo>
                <a:lnTo>
                  <a:pt x="68451" y="379542"/>
                </a:lnTo>
                <a:lnTo>
                  <a:pt x="32917" y="439356"/>
                </a:lnTo>
                <a:lnTo>
                  <a:pt x="1421" y="501854"/>
                </a:lnTo>
                <a:lnTo>
                  <a:pt x="0" y="504971"/>
                </a:lnTo>
                <a:lnTo>
                  <a:pt x="18902" y="589509"/>
                </a:lnTo>
                <a:lnTo>
                  <a:pt x="157580" y="589509"/>
                </a:lnTo>
                <a:lnTo>
                  <a:pt x="157640" y="589021"/>
                </a:lnTo>
                <a:lnTo>
                  <a:pt x="170127" y="529806"/>
                </a:lnTo>
                <a:lnTo>
                  <a:pt x="187119" y="473545"/>
                </a:lnTo>
                <a:lnTo>
                  <a:pt x="208228" y="420182"/>
                </a:lnTo>
                <a:lnTo>
                  <a:pt x="233064" y="369660"/>
                </a:lnTo>
                <a:lnTo>
                  <a:pt x="261238" y="321926"/>
                </a:lnTo>
                <a:lnTo>
                  <a:pt x="292361" y="276922"/>
                </a:lnTo>
                <a:lnTo>
                  <a:pt x="326045" y="234594"/>
                </a:lnTo>
                <a:lnTo>
                  <a:pt x="361900" y="194886"/>
                </a:lnTo>
                <a:lnTo>
                  <a:pt x="399537" y="157742"/>
                </a:lnTo>
                <a:lnTo>
                  <a:pt x="438568" y="123107"/>
                </a:lnTo>
                <a:lnTo>
                  <a:pt x="478604" y="90925"/>
                </a:lnTo>
                <a:lnTo>
                  <a:pt x="519255" y="61141"/>
                </a:lnTo>
                <a:lnTo>
                  <a:pt x="560132" y="33698"/>
                </a:lnTo>
                <a:lnTo>
                  <a:pt x="601166" y="8360"/>
                </a:lnTo>
                <a:lnTo>
                  <a:pt x="6030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09" name="object 109"/>
          <p:cNvSpPr/>
          <p:nvPr/>
        </p:nvSpPr>
        <p:spPr>
          <a:xfrm>
            <a:off x="7429861" y="6141877"/>
            <a:ext cx="246362" cy="136034"/>
          </a:xfrm>
          <a:custGeom>
            <a:avLst/>
            <a:gdLst/>
            <a:ahLst/>
            <a:cxnLst/>
            <a:rect l="l" t="t" r="r" b="b"/>
            <a:pathLst>
              <a:path w="541655" h="299084">
                <a:moveTo>
                  <a:pt x="536884" y="0"/>
                </a:moveTo>
                <a:lnTo>
                  <a:pt x="179261" y="0"/>
                </a:lnTo>
                <a:lnTo>
                  <a:pt x="204420" y="98873"/>
                </a:lnTo>
                <a:lnTo>
                  <a:pt x="0" y="98873"/>
                </a:lnTo>
                <a:lnTo>
                  <a:pt x="44748" y="299003"/>
                </a:lnTo>
                <a:lnTo>
                  <a:pt x="91072" y="270522"/>
                </a:lnTo>
                <a:lnTo>
                  <a:pt x="151694" y="237207"/>
                </a:lnTo>
                <a:lnTo>
                  <a:pt x="212299" y="207495"/>
                </a:lnTo>
                <a:lnTo>
                  <a:pt x="272619" y="181183"/>
                </a:lnTo>
                <a:lnTo>
                  <a:pt x="332385" y="158071"/>
                </a:lnTo>
                <a:lnTo>
                  <a:pt x="391329" y="137957"/>
                </a:lnTo>
                <a:lnTo>
                  <a:pt x="449183" y="120640"/>
                </a:lnTo>
                <a:lnTo>
                  <a:pt x="505678" y="105917"/>
                </a:lnTo>
                <a:lnTo>
                  <a:pt x="541159" y="97945"/>
                </a:lnTo>
                <a:lnTo>
                  <a:pt x="512300" y="97945"/>
                </a:lnTo>
                <a:lnTo>
                  <a:pt x="5368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10" name="object 110"/>
          <p:cNvSpPr/>
          <p:nvPr/>
        </p:nvSpPr>
        <p:spPr>
          <a:xfrm>
            <a:off x="7457558" y="6186426"/>
            <a:ext cx="265136" cy="179068"/>
          </a:xfrm>
          <a:custGeom>
            <a:avLst/>
            <a:gdLst/>
            <a:ahLst/>
            <a:cxnLst/>
            <a:rect l="l" t="t" r="r" b="b"/>
            <a:pathLst>
              <a:path w="582930" h="393700">
                <a:moveTo>
                  <a:pt x="582454" y="0"/>
                </a:moveTo>
                <a:lnTo>
                  <a:pt x="526231" y="0"/>
                </a:lnTo>
                <a:lnTo>
                  <a:pt x="512823" y="3841"/>
                </a:lnTo>
                <a:lnTo>
                  <a:pt x="457790" y="21877"/>
                </a:lnTo>
                <a:lnTo>
                  <a:pt x="404808" y="41448"/>
                </a:lnTo>
                <a:lnTo>
                  <a:pt x="353820" y="62424"/>
                </a:lnTo>
                <a:lnTo>
                  <a:pt x="304765" y="84672"/>
                </a:lnTo>
                <a:lnTo>
                  <a:pt x="257585" y="108062"/>
                </a:lnTo>
                <a:lnTo>
                  <a:pt x="212221" y="132464"/>
                </a:lnTo>
                <a:lnTo>
                  <a:pt x="168615" y="157745"/>
                </a:lnTo>
                <a:lnTo>
                  <a:pt x="126708" y="183775"/>
                </a:lnTo>
                <a:lnTo>
                  <a:pt x="86441" y="210422"/>
                </a:lnTo>
                <a:lnTo>
                  <a:pt x="47755" y="237556"/>
                </a:lnTo>
                <a:lnTo>
                  <a:pt x="10591" y="265046"/>
                </a:lnTo>
                <a:lnTo>
                  <a:pt x="0" y="273268"/>
                </a:lnTo>
                <a:lnTo>
                  <a:pt x="26835" y="393283"/>
                </a:lnTo>
                <a:lnTo>
                  <a:pt x="46636" y="370076"/>
                </a:lnTo>
                <a:lnTo>
                  <a:pt x="92757" y="320797"/>
                </a:lnTo>
                <a:lnTo>
                  <a:pt x="139365" y="275340"/>
                </a:lnTo>
                <a:lnTo>
                  <a:pt x="186262" y="233554"/>
                </a:lnTo>
                <a:lnTo>
                  <a:pt x="233253" y="195285"/>
                </a:lnTo>
                <a:lnTo>
                  <a:pt x="280142" y="160381"/>
                </a:lnTo>
                <a:lnTo>
                  <a:pt x="326734" y="128689"/>
                </a:lnTo>
                <a:lnTo>
                  <a:pt x="372832" y="100058"/>
                </a:lnTo>
                <a:lnTo>
                  <a:pt x="418240" y="74334"/>
                </a:lnTo>
                <a:lnTo>
                  <a:pt x="462763" y="51365"/>
                </a:lnTo>
                <a:lnTo>
                  <a:pt x="506204" y="30999"/>
                </a:lnTo>
                <a:lnTo>
                  <a:pt x="548368" y="13083"/>
                </a:lnTo>
                <a:lnTo>
                  <a:pt x="5824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11" name="object 111"/>
          <p:cNvSpPr/>
          <p:nvPr/>
        </p:nvSpPr>
        <p:spPr>
          <a:xfrm>
            <a:off x="7599969" y="6345095"/>
            <a:ext cx="77850" cy="7785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83C17B-CFE3-41D0-85A0-5834EA1BB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Highlights</a:t>
            </a:r>
          </a:p>
          <a:p>
            <a:pPr>
              <a:lnSpc>
                <a:spcPct val="110000"/>
              </a:lnSpc>
              <a:spcBef>
                <a:spcPts val="1350"/>
              </a:spcBef>
            </a:pPr>
            <a:r>
              <a:rPr lang="en-US" dirty="0"/>
              <a:t>Welcome increase at Federal level</a:t>
            </a:r>
          </a:p>
          <a:p>
            <a:pPr>
              <a:lnSpc>
                <a:spcPct val="110000"/>
              </a:lnSpc>
              <a:spcBef>
                <a:spcPts val="1350"/>
              </a:spcBef>
            </a:pPr>
            <a:r>
              <a:rPr lang="en-US" dirty="0"/>
              <a:t>Will address a small portion of our unmet funding needs</a:t>
            </a:r>
          </a:p>
          <a:p>
            <a:pPr>
              <a:lnSpc>
                <a:spcPct val="110000"/>
              </a:lnSpc>
              <a:spcBef>
                <a:spcPts val="1350"/>
              </a:spcBef>
            </a:pPr>
            <a:r>
              <a:rPr lang="en-US" dirty="0"/>
              <a:t>Matching state funds (typically 20%)</a:t>
            </a:r>
          </a:p>
          <a:p>
            <a:pPr>
              <a:lnSpc>
                <a:spcPct val="110000"/>
              </a:lnSpc>
              <a:spcBef>
                <a:spcPts val="1350"/>
              </a:spcBef>
            </a:pPr>
            <a:r>
              <a:rPr lang="en-US" dirty="0"/>
              <a:t>Additional state funds to leverage new Federal funds ($1 Billion)</a:t>
            </a:r>
          </a:p>
          <a:p>
            <a:pPr>
              <a:lnSpc>
                <a:spcPct val="110000"/>
              </a:lnSpc>
              <a:spcBef>
                <a:spcPts val="1350"/>
              </a:spcBef>
            </a:pPr>
            <a:r>
              <a:rPr lang="en-US" dirty="0"/>
              <a:t>Capital Budget needed to ensure future projects can move forward</a:t>
            </a:r>
          </a:p>
          <a:p>
            <a:pPr>
              <a:lnSpc>
                <a:spcPct val="110000"/>
              </a:lnSpc>
              <a:spcBef>
                <a:spcPts val="1350"/>
              </a:spcBef>
            </a:pPr>
            <a:r>
              <a:rPr lang="en-US" dirty="0"/>
              <a:t>What does it mean for Pennsylvania?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05BCB-A539-4F7C-BE2F-3E607D69B9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/>
              <a:t>Bi-partisan Infrastructure law (bil)</a:t>
            </a:r>
          </a:p>
        </p:txBody>
      </p:sp>
    </p:spTree>
    <p:extLst>
      <p:ext uri="{BB962C8B-B14F-4D97-AF65-F5344CB8AC3E}">
        <p14:creationId xmlns:p14="http://schemas.microsoft.com/office/powerpoint/2010/main" val="212682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5715" y="935926"/>
            <a:ext cx="4256321" cy="419594"/>
          </a:xfrm>
          <a:prstGeom prst="rect">
            <a:avLst/>
          </a:prstGeom>
        </p:spPr>
        <p:txBody>
          <a:bodyPr vert="horz" wrap="square" lIns="0" tIns="5199" rIns="0" bIns="0" rtlCol="0">
            <a:spAutoFit/>
          </a:bodyPr>
          <a:lstStyle/>
          <a:p>
            <a:pPr marL="5776" marR="2310">
              <a:lnSpc>
                <a:spcPct val="101299"/>
              </a:lnSpc>
              <a:spcBef>
                <a:spcPts val="41"/>
              </a:spcBef>
            </a:pPr>
            <a:r>
              <a:rPr sz="1364" b="1" dirty="0">
                <a:solidFill>
                  <a:srgbClr val="001F5C"/>
                </a:solidFill>
                <a:latin typeface="Montserrat"/>
                <a:cs typeface="Montserrat"/>
              </a:rPr>
              <a:t>$13.1 </a:t>
            </a:r>
            <a:r>
              <a:rPr sz="1364" b="1" spc="9" dirty="0">
                <a:solidFill>
                  <a:srgbClr val="001F5C"/>
                </a:solidFill>
                <a:latin typeface="Montserrat"/>
                <a:cs typeface="Montserrat"/>
              </a:rPr>
              <a:t>BILLION </a:t>
            </a:r>
            <a:r>
              <a:rPr sz="1364" b="1" spc="-20" dirty="0">
                <a:solidFill>
                  <a:srgbClr val="001F5C"/>
                </a:solidFill>
                <a:latin typeface="Montserrat"/>
                <a:cs typeface="Montserrat"/>
              </a:rPr>
              <a:t>PA </a:t>
            </a:r>
            <a:r>
              <a:rPr sz="1364" b="1" spc="-5" dirty="0">
                <a:solidFill>
                  <a:srgbClr val="001F5C"/>
                </a:solidFill>
                <a:latin typeface="Montserrat"/>
                <a:cs typeface="Montserrat"/>
              </a:rPr>
              <a:t>HIGHWAY </a:t>
            </a:r>
            <a:r>
              <a:rPr sz="1364" b="1" spc="9" dirty="0">
                <a:solidFill>
                  <a:srgbClr val="001F5C"/>
                </a:solidFill>
                <a:latin typeface="Montserrat"/>
                <a:cs typeface="Montserrat"/>
              </a:rPr>
              <a:t>ROADS </a:t>
            </a:r>
            <a:r>
              <a:rPr sz="1364" b="1" spc="11" dirty="0">
                <a:solidFill>
                  <a:srgbClr val="001F5C"/>
                </a:solidFill>
                <a:latin typeface="Montserrat"/>
                <a:cs typeface="Montserrat"/>
              </a:rPr>
              <a:t>&amp; BRIDGES  FEDERAL FUNDING </a:t>
            </a:r>
            <a:r>
              <a:rPr sz="1364" b="1" spc="-2" dirty="0">
                <a:solidFill>
                  <a:srgbClr val="001F5C"/>
                </a:solidFill>
                <a:latin typeface="Montserrat"/>
                <a:cs typeface="Montserrat"/>
              </a:rPr>
              <a:t>OVER </a:t>
            </a:r>
            <a:r>
              <a:rPr sz="1364" b="1" spc="9" dirty="0">
                <a:solidFill>
                  <a:srgbClr val="001F5C"/>
                </a:solidFill>
                <a:latin typeface="Montserrat"/>
                <a:cs typeface="Montserrat"/>
              </a:rPr>
              <a:t>5</a:t>
            </a:r>
            <a:r>
              <a:rPr sz="1364" b="1" spc="-5" dirty="0">
                <a:solidFill>
                  <a:srgbClr val="001F5C"/>
                </a:solidFill>
                <a:latin typeface="Montserrat"/>
                <a:cs typeface="Montserrat"/>
              </a:rPr>
              <a:t> </a:t>
            </a:r>
            <a:r>
              <a:rPr sz="1364" b="1" spc="9" dirty="0">
                <a:solidFill>
                  <a:srgbClr val="001F5C"/>
                </a:solidFill>
                <a:latin typeface="Montserrat"/>
                <a:cs typeface="Montserrat"/>
              </a:rPr>
              <a:t>YEARS</a:t>
            </a:r>
            <a:endParaRPr sz="1364" dirty="0">
              <a:latin typeface="Montserrat"/>
              <a:cs typeface="Montserra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12742" y="2217853"/>
            <a:ext cx="125347" cy="2305640"/>
          </a:xfrm>
          <a:custGeom>
            <a:avLst/>
            <a:gdLst/>
            <a:ahLst/>
            <a:cxnLst/>
            <a:rect l="l" t="t" r="r" b="b"/>
            <a:pathLst>
              <a:path w="275590" h="5069205">
                <a:moveTo>
                  <a:pt x="275148" y="5068683"/>
                </a:moveTo>
                <a:lnTo>
                  <a:pt x="137579" y="5068683"/>
                </a:lnTo>
                <a:lnTo>
                  <a:pt x="137579" y="2701981"/>
                </a:lnTo>
                <a:lnTo>
                  <a:pt x="0" y="2564411"/>
                </a:lnTo>
                <a:lnTo>
                  <a:pt x="137579" y="2421117"/>
                </a:lnTo>
                <a:lnTo>
                  <a:pt x="137579" y="0"/>
                </a:lnTo>
                <a:lnTo>
                  <a:pt x="275148" y="0"/>
                </a:lnTo>
              </a:path>
            </a:pathLst>
          </a:custGeom>
          <a:ln w="38293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4" name="object 4"/>
          <p:cNvSpPr txBox="1"/>
          <p:nvPr/>
        </p:nvSpPr>
        <p:spPr>
          <a:xfrm>
            <a:off x="5528172" y="2672533"/>
            <a:ext cx="2946817" cy="1816061"/>
          </a:xfrm>
          <a:prstGeom prst="rect">
            <a:avLst/>
          </a:prstGeom>
        </p:spPr>
        <p:txBody>
          <a:bodyPr vert="horz" wrap="square" lIns="0" tIns="7798" rIns="0" bIns="0" rtlCol="0">
            <a:spAutoFit/>
          </a:bodyPr>
          <a:lstStyle/>
          <a:p>
            <a:pPr marL="5776">
              <a:lnSpc>
                <a:spcPts val="1239"/>
              </a:lnSpc>
              <a:spcBef>
                <a:spcPts val="61"/>
              </a:spcBef>
            </a:pPr>
            <a:r>
              <a:rPr sz="1046" b="1" spc="73" dirty="0">
                <a:solidFill>
                  <a:srgbClr val="001F5C"/>
                </a:solidFill>
                <a:latin typeface="Arial"/>
                <a:cs typeface="Arial"/>
              </a:rPr>
              <a:t>$2.97</a:t>
            </a:r>
            <a:r>
              <a:rPr sz="1046" b="1" spc="16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046" b="1" spc="59" dirty="0">
                <a:solidFill>
                  <a:srgbClr val="001F5C"/>
                </a:solidFill>
                <a:latin typeface="Arial"/>
                <a:cs typeface="Arial"/>
              </a:rPr>
              <a:t>B</a:t>
            </a:r>
            <a:endParaRPr sz="1046" dirty="0">
              <a:latin typeface="Arial"/>
              <a:cs typeface="Arial"/>
            </a:endParaRPr>
          </a:p>
          <a:p>
            <a:pPr marL="5776">
              <a:lnSpc>
                <a:spcPts val="939"/>
              </a:lnSpc>
            </a:pPr>
            <a:r>
              <a:rPr sz="796" b="1" spc="9" dirty="0">
                <a:solidFill>
                  <a:srgbClr val="001F5C"/>
                </a:solidFill>
                <a:latin typeface="Gill Sans MT"/>
                <a:cs typeface="Gill Sans MT"/>
              </a:rPr>
              <a:t>SURFACE </a:t>
            </a:r>
            <a:r>
              <a:rPr sz="796" b="1" spc="-16" dirty="0">
                <a:solidFill>
                  <a:srgbClr val="001F5C"/>
                </a:solidFill>
                <a:latin typeface="Gill Sans MT"/>
                <a:cs typeface="Gill Sans MT"/>
              </a:rPr>
              <a:t>TRANSPORTATION </a:t>
            </a:r>
            <a:r>
              <a:rPr sz="796" b="1" spc="5" dirty="0">
                <a:solidFill>
                  <a:srgbClr val="001F5C"/>
                </a:solidFill>
                <a:latin typeface="Gill Sans MT"/>
                <a:cs typeface="Gill Sans MT"/>
              </a:rPr>
              <a:t>BLOCK </a:t>
            </a:r>
            <a:r>
              <a:rPr sz="796" b="1" spc="-16" dirty="0">
                <a:solidFill>
                  <a:srgbClr val="001F5C"/>
                </a:solidFill>
                <a:latin typeface="Gill Sans MT"/>
                <a:cs typeface="Gill Sans MT"/>
              </a:rPr>
              <a:t>GRANT</a:t>
            </a:r>
            <a:r>
              <a:rPr sz="796" b="1" spc="11" dirty="0">
                <a:solidFill>
                  <a:srgbClr val="001F5C"/>
                </a:solidFill>
                <a:latin typeface="Gill Sans MT"/>
                <a:cs typeface="Gill Sans MT"/>
              </a:rPr>
              <a:t> </a:t>
            </a:r>
            <a:r>
              <a:rPr sz="796" b="1" spc="27" dirty="0">
                <a:solidFill>
                  <a:srgbClr val="001F5C"/>
                </a:solidFill>
                <a:latin typeface="Gill Sans MT"/>
                <a:cs typeface="Gill Sans MT"/>
              </a:rPr>
              <a:t>PROGRAM</a:t>
            </a:r>
            <a:endParaRPr sz="796" dirty="0">
              <a:latin typeface="Gill Sans MT"/>
              <a:cs typeface="Gill Sans MT"/>
            </a:endParaRPr>
          </a:p>
          <a:p>
            <a:pPr marL="5776">
              <a:lnSpc>
                <a:spcPts val="1239"/>
              </a:lnSpc>
              <a:spcBef>
                <a:spcPts val="318"/>
              </a:spcBef>
            </a:pPr>
            <a:r>
              <a:rPr sz="1046" b="1" spc="82" dirty="0">
                <a:solidFill>
                  <a:srgbClr val="001F5C"/>
                </a:solidFill>
                <a:latin typeface="Arial"/>
                <a:cs typeface="Arial"/>
              </a:rPr>
              <a:t>$656.6</a:t>
            </a:r>
            <a:r>
              <a:rPr sz="1046" b="1" spc="16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046" b="1" spc="141" dirty="0">
                <a:solidFill>
                  <a:srgbClr val="001F5C"/>
                </a:solidFill>
                <a:latin typeface="Arial"/>
                <a:cs typeface="Arial"/>
              </a:rPr>
              <a:t>M</a:t>
            </a:r>
            <a:endParaRPr sz="1046" dirty="0">
              <a:latin typeface="Arial"/>
              <a:cs typeface="Arial"/>
            </a:endParaRPr>
          </a:p>
          <a:p>
            <a:pPr marL="5776">
              <a:lnSpc>
                <a:spcPts val="939"/>
              </a:lnSpc>
            </a:pPr>
            <a:r>
              <a:rPr sz="796" b="1" spc="-23" dirty="0">
                <a:solidFill>
                  <a:srgbClr val="001F5C"/>
                </a:solidFill>
                <a:latin typeface="Gill Sans MT"/>
                <a:cs typeface="Gill Sans MT"/>
              </a:rPr>
              <a:t>HIGHWAY </a:t>
            </a:r>
            <a:r>
              <a:rPr sz="796" b="1" spc="-7" dirty="0">
                <a:solidFill>
                  <a:srgbClr val="001F5C"/>
                </a:solidFill>
                <a:latin typeface="Gill Sans MT"/>
                <a:cs typeface="Gill Sans MT"/>
              </a:rPr>
              <a:t>SAFETY </a:t>
            </a:r>
            <a:r>
              <a:rPr sz="796" b="1" spc="18" dirty="0">
                <a:solidFill>
                  <a:srgbClr val="001F5C"/>
                </a:solidFill>
                <a:latin typeface="Gill Sans MT"/>
                <a:cs typeface="Gill Sans MT"/>
              </a:rPr>
              <a:t>IMPROVEMENT</a:t>
            </a:r>
            <a:r>
              <a:rPr sz="796" b="1" spc="34" dirty="0">
                <a:solidFill>
                  <a:srgbClr val="001F5C"/>
                </a:solidFill>
                <a:latin typeface="Gill Sans MT"/>
                <a:cs typeface="Gill Sans MT"/>
              </a:rPr>
              <a:t> </a:t>
            </a:r>
            <a:r>
              <a:rPr sz="796" b="1" spc="27" dirty="0">
                <a:solidFill>
                  <a:srgbClr val="001F5C"/>
                </a:solidFill>
                <a:latin typeface="Gill Sans MT"/>
                <a:cs typeface="Gill Sans MT"/>
              </a:rPr>
              <a:t>PROGRAM</a:t>
            </a:r>
            <a:endParaRPr sz="796" dirty="0">
              <a:latin typeface="Gill Sans MT"/>
              <a:cs typeface="Gill Sans MT"/>
            </a:endParaRPr>
          </a:p>
          <a:p>
            <a:pPr marL="5776">
              <a:lnSpc>
                <a:spcPts val="1239"/>
              </a:lnSpc>
              <a:spcBef>
                <a:spcPts val="318"/>
              </a:spcBef>
            </a:pPr>
            <a:r>
              <a:rPr sz="1046" b="1" spc="57" dirty="0">
                <a:solidFill>
                  <a:srgbClr val="001F5C"/>
                </a:solidFill>
                <a:latin typeface="Arial"/>
                <a:cs typeface="Arial"/>
              </a:rPr>
              <a:t>$35.7</a:t>
            </a:r>
            <a:r>
              <a:rPr sz="1046" b="1" spc="16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046" b="1" spc="141" dirty="0">
                <a:solidFill>
                  <a:srgbClr val="001F5C"/>
                </a:solidFill>
                <a:latin typeface="Arial"/>
                <a:cs typeface="Arial"/>
              </a:rPr>
              <a:t>M</a:t>
            </a:r>
            <a:endParaRPr sz="1046" dirty="0">
              <a:latin typeface="Arial"/>
              <a:cs typeface="Arial"/>
            </a:endParaRPr>
          </a:p>
          <a:p>
            <a:pPr marL="5776">
              <a:lnSpc>
                <a:spcPts val="939"/>
              </a:lnSpc>
            </a:pPr>
            <a:r>
              <a:rPr sz="796" b="1" spc="7" dirty="0">
                <a:solidFill>
                  <a:srgbClr val="001F5C"/>
                </a:solidFill>
                <a:latin typeface="Gill Sans MT"/>
                <a:cs typeface="Gill Sans MT"/>
              </a:rPr>
              <a:t>RAIL </a:t>
            </a:r>
            <a:r>
              <a:rPr sz="796" b="1" spc="-23" dirty="0">
                <a:solidFill>
                  <a:srgbClr val="001F5C"/>
                </a:solidFill>
                <a:latin typeface="Gill Sans MT"/>
                <a:cs typeface="Gill Sans MT"/>
              </a:rPr>
              <a:t>HIGHWAY </a:t>
            </a:r>
            <a:r>
              <a:rPr sz="796" b="1" spc="7" dirty="0">
                <a:solidFill>
                  <a:srgbClr val="001F5C"/>
                </a:solidFill>
                <a:latin typeface="Gill Sans MT"/>
                <a:cs typeface="Gill Sans MT"/>
              </a:rPr>
              <a:t>CROSSINGS</a:t>
            </a:r>
            <a:r>
              <a:rPr sz="796" b="1" spc="20" dirty="0">
                <a:solidFill>
                  <a:srgbClr val="001F5C"/>
                </a:solidFill>
                <a:latin typeface="Gill Sans MT"/>
                <a:cs typeface="Gill Sans MT"/>
              </a:rPr>
              <a:t> </a:t>
            </a:r>
            <a:r>
              <a:rPr sz="796" b="1" spc="27" dirty="0">
                <a:solidFill>
                  <a:srgbClr val="001F5C"/>
                </a:solidFill>
                <a:latin typeface="Gill Sans MT"/>
                <a:cs typeface="Gill Sans MT"/>
              </a:rPr>
              <a:t>PROGRAM</a:t>
            </a:r>
            <a:endParaRPr sz="796" dirty="0">
              <a:latin typeface="Gill Sans MT"/>
              <a:cs typeface="Gill Sans MT"/>
            </a:endParaRPr>
          </a:p>
          <a:p>
            <a:pPr marL="5776">
              <a:lnSpc>
                <a:spcPts val="1239"/>
              </a:lnSpc>
              <a:spcBef>
                <a:spcPts val="318"/>
              </a:spcBef>
            </a:pPr>
            <a:r>
              <a:rPr sz="1046" b="1" spc="66" dirty="0">
                <a:solidFill>
                  <a:srgbClr val="001F5C"/>
                </a:solidFill>
                <a:latin typeface="Arial"/>
                <a:cs typeface="Arial"/>
              </a:rPr>
              <a:t>$592.5</a:t>
            </a:r>
            <a:r>
              <a:rPr sz="1046" b="1" spc="16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046" b="1" spc="141" dirty="0">
                <a:solidFill>
                  <a:srgbClr val="001F5C"/>
                </a:solidFill>
                <a:latin typeface="Arial"/>
                <a:cs typeface="Arial"/>
              </a:rPr>
              <a:t>M</a:t>
            </a:r>
            <a:endParaRPr sz="1046" dirty="0">
              <a:latin typeface="Arial"/>
              <a:cs typeface="Arial"/>
            </a:endParaRPr>
          </a:p>
          <a:p>
            <a:pPr marL="5776">
              <a:lnSpc>
                <a:spcPts val="939"/>
              </a:lnSpc>
            </a:pPr>
            <a:r>
              <a:rPr sz="796" b="1" spc="-16" dirty="0">
                <a:solidFill>
                  <a:srgbClr val="001F5C"/>
                </a:solidFill>
                <a:latin typeface="Gill Sans MT"/>
                <a:cs typeface="Gill Sans MT"/>
              </a:rPr>
              <a:t>CONGESTION </a:t>
            </a:r>
            <a:r>
              <a:rPr sz="796" b="1" spc="-20" dirty="0">
                <a:solidFill>
                  <a:srgbClr val="001F5C"/>
                </a:solidFill>
                <a:latin typeface="Gill Sans MT"/>
                <a:cs typeface="Gill Sans MT"/>
              </a:rPr>
              <a:t>MITIGATION </a:t>
            </a:r>
            <a:r>
              <a:rPr sz="796" b="1" dirty="0">
                <a:solidFill>
                  <a:srgbClr val="001F5C"/>
                </a:solidFill>
                <a:latin typeface="Gill Sans MT"/>
                <a:cs typeface="Gill Sans MT"/>
              </a:rPr>
              <a:t>AND </a:t>
            </a:r>
            <a:r>
              <a:rPr sz="796" b="1" spc="11" dirty="0">
                <a:solidFill>
                  <a:srgbClr val="001F5C"/>
                </a:solidFill>
                <a:latin typeface="Gill Sans MT"/>
                <a:cs typeface="Gill Sans MT"/>
              </a:rPr>
              <a:t>AIR</a:t>
            </a:r>
            <a:r>
              <a:rPr sz="796" b="1" spc="41" dirty="0">
                <a:solidFill>
                  <a:srgbClr val="001F5C"/>
                </a:solidFill>
                <a:latin typeface="Gill Sans MT"/>
                <a:cs typeface="Gill Sans MT"/>
              </a:rPr>
              <a:t> </a:t>
            </a:r>
            <a:r>
              <a:rPr sz="796" b="1" spc="-27" dirty="0">
                <a:solidFill>
                  <a:srgbClr val="001F5C"/>
                </a:solidFill>
                <a:latin typeface="Gill Sans MT"/>
                <a:cs typeface="Gill Sans MT"/>
              </a:rPr>
              <a:t>QUALITY</a:t>
            </a:r>
            <a:endParaRPr sz="796" dirty="0">
              <a:latin typeface="Gill Sans MT"/>
              <a:cs typeface="Gill Sans MT"/>
            </a:endParaRPr>
          </a:p>
          <a:p>
            <a:pPr marL="5776">
              <a:lnSpc>
                <a:spcPts val="1239"/>
              </a:lnSpc>
              <a:spcBef>
                <a:spcPts val="318"/>
              </a:spcBef>
            </a:pPr>
            <a:r>
              <a:rPr sz="1046" b="1" spc="32" dirty="0">
                <a:solidFill>
                  <a:srgbClr val="001F5C"/>
                </a:solidFill>
                <a:latin typeface="Arial"/>
                <a:cs typeface="Arial"/>
              </a:rPr>
              <a:t>$89.1</a:t>
            </a:r>
            <a:r>
              <a:rPr sz="1046" b="1" spc="16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046" b="1" spc="141" dirty="0">
                <a:solidFill>
                  <a:srgbClr val="001F5C"/>
                </a:solidFill>
                <a:latin typeface="Arial"/>
                <a:cs typeface="Arial"/>
              </a:rPr>
              <a:t>M</a:t>
            </a:r>
            <a:endParaRPr sz="1046" dirty="0">
              <a:latin typeface="Arial"/>
              <a:cs typeface="Arial"/>
            </a:endParaRPr>
          </a:p>
          <a:p>
            <a:pPr marL="5776">
              <a:lnSpc>
                <a:spcPts val="939"/>
              </a:lnSpc>
            </a:pPr>
            <a:r>
              <a:rPr sz="796" b="1" spc="-2" dirty="0">
                <a:solidFill>
                  <a:srgbClr val="001F5C"/>
                </a:solidFill>
                <a:latin typeface="Gill Sans MT"/>
                <a:cs typeface="Gill Sans MT"/>
              </a:rPr>
              <a:t>METROPOLITAN</a:t>
            </a:r>
            <a:r>
              <a:rPr sz="796" b="1" dirty="0">
                <a:solidFill>
                  <a:srgbClr val="001F5C"/>
                </a:solidFill>
                <a:latin typeface="Gill Sans MT"/>
                <a:cs typeface="Gill Sans MT"/>
              </a:rPr>
              <a:t> </a:t>
            </a:r>
            <a:r>
              <a:rPr sz="796" b="1" spc="-5" dirty="0">
                <a:solidFill>
                  <a:srgbClr val="001F5C"/>
                </a:solidFill>
                <a:latin typeface="Gill Sans MT"/>
                <a:cs typeface="Gill Sans MT"/>
              </a:rPr>
              <a:t>PLANNING</a:t>
            </a:r>
            <a:endParaRPr sz="796" dirty="0">
              <a:latin typeface="Gill Sans MT"/>
              <a:cs typeface="Gill Sans MT"/>
            </a:endParaRPr>
          </a:p>
          <a:p>
            <a:pPr marL="5776">
              <a:lnSpc>
                <a:spcPts val="1239"/>
              </a:lnSpc>
              <a:spcBef>
                <a:spcPts val="318"/>
              </a:spcBef>
            </a:pPr>
            <a:r>
              <a:rPr sz="1046" b="1" spc="36" dirty="0">
                <a:solidFill>
                  <a:srgbClr val="001F5C"/>
                </a:solidFill>
                <a:latin typeface="Arial"/>
                <a:cs typeface="Arial"/>
              </a:rPr>
              <a:t>$296.1</a:t>
            </a:r>
            <a:r>
              <a:rPr sz="1046" b="1" spc="16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046" b="1" spc="141" dirty="0">
                <a:solidFill>
                  <a:srgbClr val="001F5C"/>
                </a:solidFill>
                <a:latin typeface="Arial"/>
                <a:cs typeface="Arial"/>
              </a:rPr>
              <a:t>M</a:t>
            </a:r>
            <a:endParaRPr sz="1046" dirty="0">
              <a:latin typeface="Arial"/>
              <a:cs typeface="Arial"/>
            </a:endParaRPr>
          </a:p>
          <a:p>
            <a:pPr marL="5776">
              <a:lnSpc>
                <a:spcPts val="939"/>
              </a:lnSpc>
            </a:pPr>
            <a:r>
              <a:rPr sz="796" b="1" spc="-25" dirty="0">
                <a:solidFill>
                  <a:srgbClr val="001F5C"/>
                </a:solidFill>
                <a:latin typeface="Gill Sans MT"/>
                <a:cs typeface="Gill Sans MT"/>
              </a:rPr>
              <a:t>NATIONAL </a:t>
            </a:r>
            <a:r>
              <a:rPr sz="796" b="1" spc="-23" dirty="0">
                <a:solidFill>
                  <a:srgbClr val="001F5C"/>
                </a:solidFill>
                <a:latin typeface="Gill Sans MT"/>
                <a:cs typeface="Gill Sans MT"/>
              </a:rPr>
              <a:t>HIGHWAY </a:t>
            </a:r>
            <a:r>
              <a:rPr sz="796" b="1" dirty="0">
                <a:solidFill>
                  <a:srgbClr val="001F5C"/>
                </a:solidFill>
                <a:latin typeface="Gill Sans MT"/>
                <a:cs typeface="Gill Sans MT"/>
              </a:rPr>
              <a:t>FREIGHT</a:t>
            </a:r>
            <a:r>
              <a:rPr sz="796" b="1" spc="52" dirty="0">
                <a:solidFill>
                  <a:srgbClr val="001F5C"/>
                </a:solidFill>
                <a:latin typeface="Gill Sans MT"/>
                <a:cs typeface="Gill Sans MT"/>
              </a:rPr>
              <a:t> </a:t>
            </a:r>
            <a:r>
              <a:rPr sz="796" b="1" spc="27" dirty="0">
                <a:solidFill>
                  <a:srgbClr val="001F5C"/>
                </a:solidFill>
                <a:latin typeface="Gill Sans MT"/>
                <a:cs typeface="Gill Sans MT"/>
              </a:rPr>
              <a:t>PROGRAM</a:t>
            </a:r>
            <a:endParaRPr sz="796" dirty="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28164" y="2174217"/>
            <a:ext cx="2608033" cy="465889"/>
          </a:xfrm>
          <a:prstGeom prst="rect">
            <a:avLst/>
          </a:prstGeom>
        </p:spPr>
        <p:txBody>
          <a:bodyPr vert="horz" wrap="square" lIns="0" tIns="5199" rIns="0" bIns="0" rtlCol="0">
            <a:spAutoFit/>
          </a:bodyPr>
          <a:lstStyle/>
          <a:p>
            <a:pPr marL="5776">
              <a:spcBef>
                <a:spcPts val="41"/>
              </a:spcBef>
            </a:pPr>
            <a:r>
              <a:rPr sz="1160" b="1" spc="30" dirty="0">
                <a:solidFill>
                  <a:srgbClr val="001F5C"/>
                </a:solidFill>
                <a:latin typeface="Arial"/>
                <a:cs typeface="Arial"/>
              </a:rPr>
              <a:t>EXISTING </a:t>
            </a:r>
            <a:r>
              <a:rPr sz="1160" b="1" spc="23" dirty="0">
                <a:solidFill>
                  <a:srgbClr val="001F5C"/>
                </a:solidFill>
                <a:latin typeface="Arial"/>
                <a:cs typeface="Arial"/>
              </a:rPr>
              <a:t>CORE</a:t>
            </a:r>
            <a:r>
              <a:rPr sz="1160" b="1" spc="-5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160" b="1" spc="25" dirty="0">
                <a:solidFill>
                  <a:srgbClr val="001F5C"/>
                </a:solidFill>
                <a:latin typeface="Arial"/>
                <a:cs typeface="Arial"/>
              </a:rPr>
              <a:t>AREAS</a:t>
            </a:r>
            <a:endParaRPr sz="1160" dirty="0">
              <a:latin typeface="Arial"/>
              <a:cs typeface="Arial"/>
            </a:endParaRPr>
          </a:p>
          <a:p>
            <a:pPr marL="5776">
              <a:lnSpc>
                <a:spcPts val="1239"/>
              </a:lnSpc>
              <a:spcBef>
                <a:spcPts val="52"/>
              </a:spcBef>
            </a:pPr>
            <a:r>
              <a:rPr sz="1046" b="1" spc="14" dirty="0">
                <a:solidFill>
                  <a:srgbClr val="001F5C"/>
                </a:solidFill>
                <a:latin typeface="Arial"/>
                <a:cs typeface="Arial"/>
              </a:rPr>
              <a:t>$6.1</a:t>
            </a:r>
            <a:r>
              <a:rPr sz="1046" b="1" spc="16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046" b="1" spc="59" dirty="0">
                <a:solidFill>
                  <a:srgbClr val="001F5C"/>
                </a:solidFill>
                <a:latin typeface="Arial"/>
                <a:cs typeface="Arial"/>
              </a:rPr>
              <a:t>B</a:t>
            </a:r>
            <a:endParaRPr sz="1046" dirty="0">
              <a:latin typeface="Arial"/>
              <a:cs typeface="Arial"/>
            </a:endParaRPr>
          </a:p>
          <a:p>
            <a:pPr marL="5776">
              <a:lnSpc>
                <a:spcPts val="939"/>
              </a:lnSpc>
            </a:pPr>
            <a:r>
              <a:rPr sz="796" b="1" spc="-25" dirty="0">
                <a:solidFill>
                  <a:srgbClr val="001F5C"/>
                </a:solidFill>
                <a:latin typeface="Gill Sans MT"/>
                <a:cs typeface="Gill Sans MT"/>
              </a:rPr>
              <a:t>NATIONAL </a:t>
            </a:r>
            <a:r>
              <a:rPr sz="796" b="1" spc="-23" dirty="0">
                <a:solidFill>
                  <a:srgbClr val="001F5C"/>
                </a:solidFill>
                <a:latin typeface="Gill Sans MT"/>
                <a:cs typeface="Gill Sans MT"/>
              </a:rPr>
              <a:t>HIGHWAY </a:t>
            </a:r>
            <a:r>
              <a:rPr sz="796" b="1" spc="25" dirty="0">
                <a:solidFill>
                  <a:srgbClr val="001F5C"/>
                </a:solidFill>
                <a:latin typeface="Gill Sans MT"/>
                <a:cs typeface="Gill Sans MT"/>
              </a:rPr>
              <a:t>PERFORMANCE</a:t>
            </a:r>
            <a:r>
              <a:rPr sz="796" b="1" spc="36" dirty="0">
                <a:solidFill>
                  <a:srgbClr val="001F5C"/>
                </a:solidFill>
                <a:latin typeface="Gill Sans MT"/>
                <a:cs typeface="Gill Sans MT"/>
              </a:rPr>
              <a:t> </a:t>
            </a:r>
            <a:r>
              <a:rPr sz="796" b="1" spc="27" dirty="0">
                <a:solidFill>
                  <a:srgbClr val="001F5C"/>
                </a:solidFill>
                <a:latin typeface="Gill Sans MT"/>
                <a:cs typeface="Gill Sans MT"/>
              </a:rPr>
              <a:t>PROGRAM</a:t>
            </a:r>
            <a:endParaRPr sz="796" dirty="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5708" y="4066645"/>
            <a:ext cx="1259827" cy="1221386"/>
          </a:xfrm>
          <a:prstGeom prst="rect">
            <a:avLst/>
          </a:prstGeom>
        </p:spPr>
        <p:txBody>
          <a:bodyPr vert="horz" wrap="square" lIns="0" tIns="23394" rIns="0" bIns="0" rtlCol="0">
            <a:spAutoFit/>
          </a:bodyPr>
          <a:lstStyle/>
          <a:p>
            <a:pPr marL="5776" marR="2310">
              <a:lnSpc>
                <a:spcPts val="1269"/>
              </a:lnSpc>
              <a:spcBef>
                <a:spcPts val="184"/>
              </a:spcBef>
            </a:pPr>
            <a:r>
              <a:rPr sz="1160" b="1" spc="118" dirty="0">
                <a:solidFill>
                  <a:srgbClr val="001F5C"/>
                </a:solidFill>
                <a:latin typeface="Arial"/>
                <a:cs typeface="Arial"/>
              </a:rPr>
              <a:t>NEW</a:t>
            </a:r>
            <a:r>
              <a:rPr sz="1160" b="1" spc="-27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160" b="1" spc="52" dirty="0">
                <a:solidFill>
                  <a:srgbClr val="001F5C"/>
                </a:solidFill>
                <a:latin typeface="Arial"/>
                <a:cs typeface="Arial"/>
              </a:rPr>
              <a:t>PROGRAM  </a:t>
            </a:r>
            <a:r>
              <a:rPr sz="1160" b="1" spc="25" dirty="0">
                <a:solidFill>
                  <a:srgbClr val="001F5C"/>
                </a:solidFill>
                <a:latin typeface="Arial"/>
                <a:cs typeface="Arial"/>
              </a:rPr>
              <a:t>AREAS</a:t>
            </a:r>
            <a:endParaRPr sz="1160" dirty="0">
              <a:latin typeface="Arial"/>
              <a:cs typeface="Arial"/>
            </a:endParaRPr>
          </a:p>
          <a:p>
            <a:pPr marL="5776">
              <a:lnSpc>
                <a:spcPts val="1239"/>
              </a:lnSpc>
              <a:spcBef>
                <a:spcPts val="121"/>
              </a:spcBef>
            </a:pPr>
            <a:r>
              <a:rPr sz="1046" b="1" spc="98" dirty="0">
                <a:solidFill>
                  <a:srgbClr val="001F5C"/>
                </a:solidFill>
                <a:latin typeface="Arial"/>
                <a:cs typeface="Arial"/>
              </a:rPr>
              <a:t>$264.8</a:t>
            </a:r>
            <a:r>
              <a:rPr sz="1046" b="1" spc="14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046" b="1" spc="141" dirty="0">
                <a:solidFill>
                  <a:srgbClr val="001F5C"/>
                </a:solidFill>
                <a:latin typeface="Arial"/>
                <a:cs typeface="Arial"/>
              </a:rPr>
              <a:t>M</a:t>
            </a:r>
            <a:endParaRPr sz="1046" dirty="0">
              <a:latin typeface="Arial"/>
              <a:cs typeface="Arial"/>
            </a:endParaRPr>
          </a:p>
          <a:p>
            <a:pPr marL="5776" marR="96459">
              <a:lnSpc>
                <a:spcPts val="973"/>
              </a:lnSpc>
              <a:spcBef>
                <a:spcPts val="2"/>
              </a:spcBef>
            </a:pPr>
            <a:r>
              <a:rPr sz="796" b="1" spc="5" dirty="0">
                <a:solidFill>
                  <a:srgbClr val="001F5C"/>
                </a:solidFill>
                <a:latin typeface="Gill Sans MT"/>
                <a:cs typeface="Gill Sans MT"/>
              </a:rPr>
              <a:t>CARBON</a:t>
            </a:r>
            <a:r>
              <a:rPr sz="796" b="1" spc="-25" dirty="0">
                <a:solidFill>
                  <a:srgbClr val="001F5C"/>
                </a:solidFill>
                <a:latin typeface="Gill Sans MT"/>
                <a:cs typeface="Gill Sans MT"/>
              </a:rPr>
              <a:t> </a:t>
            </a:r>
            <a:r>
              <a:rPr sz="796" b="1" spc="-5" dirty="0">
                <a:solidFill>
                  <a:srgbClr val="001F5C"/>
                </a:solidFill>
                <a:latin typeface="Gill Sans MT"/>
                <a:cs typeface="Gill Sans MT"/>
              </a:rPr>
              <a:t>REDUCTION  </a:t>
            </a:r>
            <a:r>
              <a:rPr sz="796" b="1" spc="27" dirty="0">
                <a:solidFill>
                  <a:srgbClr val="001F5C"/>
                </a:solidFill>
                <a:latin typeface="Gill Sans MT"/>
                <a:cs typeface="Gill Sans MT"/>
              </a:rPr>
              <a:t>PROGRAM</a:t>
            </a:r>
            <a:endParaRPr sz="796" dirty="0">
              <a:latin typeface="Gill Sans MT"/>
              <a:cs typeface="Gill Sans MT"/>
            </a:endParaRPr>
          </a:p>
          <a:p>
            <a:pPr marL="5776">
              <a:lnSpc>
                <a:spcPts val="1239"/>
              </a:lnSpc>
              <a:spcBef>
                <a:spcPts val="282"/>
              </a:spcBef>
            </a:pPr>
            <a:r>
              <a:rPr sz="1046" b="1" spc="-5" dirty="0">
                <a:solidFill>
                  <a:srgbClr val="001F5C"/>
                </a:solidFill>
                <a:latin typeface="Arial"/>
                <a:cs typeface="Arial"/>
              </a:rPr>
              <a:t>$301.1</a:t>
            </a:r>
            <a:r>
              <a:rPr sz="1046" b="1" spc="-18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046" b="1" spc="141" dirty="0">
                <a:solidFill>
                  <a:srgbClr val="001F5C"/>
                </a:solidFill>
                <a:latin typeface="Arial"/>
                <a:cs typeface="Arial"/>
              </a:rPr>
              <a:t>M</a:t>
            </a:r>
            <a:endParaRPr sz="1046" dirty="0">
              <a:latin typeface="Arial"/>
              <a:cs typeface="Arial"/>
            </a:endParaRPr>
          </a:p>
          <a:p>
            <a:pPr marL="5776" marR="173279">
              <a:lnSpc>
                <a:spcPts val="973"/>
              </a:lnSpc>
              <a:spcBef>
                <a:spcPts val="2"/>
              </a:spcBef>
            </a:pPr>
            <a:r>
              <a:rPr sz="796" b="1" spc="-11" dirty="0">
                <a:solidFill>
                  <a:srgbClr val="001F5C"/>
                </a:solidFill>
                <a:latin typeface="Gill Sans MT"/>
                <a:cs typeface="Gill Sans MT"/>
              </a:rPr>
              <a:t>PROTECT</a:t>
            </a:r>
            <a:r>
              <a:rPr sz="796" b="1" spc="-32" dirty="0">
                <a:solidFill>
                  <a:srgbClr val="001F5C"/>
                </a:solidFill>
                <a:latin typeface="Gill Sans MT"/>
                <a:cs typeface="Gill Sans MT"/>
              </a:rPr>
              <a:t> </a:t>
            </a:r>
            <a:r>
              <a:rPr sz="796" b="1" spc="16" dirty="0">
                <a:solidFill>
                  <a:srgbClr val="001F5C"/>
                </a:solidFill>
                <a:latin typeface="Gill Sans MT"/>
                <a:cs typeface="Gill Sans MT"/>
              </a:rPr>
              <a:t>FORMULA  </a:t>
            </a:r>
            <a:r>
              <a:rPr sz="796" b="1" spc="27" dirty="0">
                <a:solidFill>
                  <a:srgbClr val="001F5C"/>
                </a:solidFill>
                <a:latin typeface="Gill Sans MT"/>
                <a:cs typeface="Gill Sans MT"/>
              </a:rPr>
              <a:t>PROGRAM</a:t>
            </a:r>
            <a:endParaRPr sz="796" dirty="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5708" y="2070907"/>
            <a:ext cx="1301995" cy="1049486"/>
          </a:xfrm>
          <a:prstGeom prst="rect">
            <a:avLst/>
          </a:prstGeom>
        </p:spPr>
        <p:txBody>
          <a:bodyPr vert="horz" wrap="square" lIns="0" tIns="23971" rIns="0" bIns="0" rtlCol="0">
            <a:spAutoFit/>
          </a:bodyPr>
          <a:lstStyle/>
          <a:p>
            <a:pPr marL="5776">
              <a:spcBef>
                <a:spcPts val="188"/>
              </a:spcBef>
            </a:pPr>
            <a:r>
              <a:rPr sz="1046" b="1" spc="41" dirty="0">
                <a:solidFill>
                  <a:srgbClr val="001F5C"/>
                </a:solidFill>
                <a:latin typeface="Arial"/>
                <a:cs typeface="Arial"/>
              </a:rPr>
              <a:t>SUB</a:t>
            </a:r>
            <a:r>
              <a:rPr sz="1046" b="1" spc="-2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046" b="1" spc="20" dirty="0">
                <a:solidFill>
                  <a:srgbClr val="001F5C"/>
                </a:solidFill>
                <a:latin typeface="Arial"/>
                <a:cs typeface="Arial"/>
              </a:rPr>
              <a:t>CATEGORIES:</a:t>
            </a:r>
            <a:endParaRPr sz="1046" dirty="0">
              <a:latin typeface="Arial"/>
              <a:cs typeface="Arial"/>
            </a:endParaRPr>
          </a:p>
          <a:p>
            <a:pPr marL="5776">
              <a:lnSpc>
                <a:spcPts val="1239"/>
              </a:lnSpc>
              <a:spcBef>
                <a:spcPts val="146"/>
              </a:spcBef>
            </a:pPr>
            <a:r>
              <a:rPr sz="1046" b="1" spc="9" dirty="0">
                <a:solidFill>
                  <a:srgbClr val="001F5C"/>
                </a:solidFill>
                <a:latin typeface="Arial"/>
                <a:cs typeface="Arial"/>
              </a:rPr>
              <a:t>$1.6</a:t>
            </a:r>
            <a:r>
              <a:rPr sz="1046" b="1" spc="16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046" b="1" spc="59" dirty="0">
                <a:solidFill>
                  <a:srgbClr val="001F5C"/>
                </a:solidFill>
                <a:latin typeface="Arial"/>
                <a:cs typeface="Arial"/>
              </a:rPr>
              <a:t>B</a:t>
            </a:r>
            <a:endParaRPr sz="1046" dirty="0">
              <a:latin typeface="Arial"/>
              <a:cs typeface="Arial"/>
            </a:endParaRPr>
          </a:p>
          <a:p>
            <a:pPr marL="5776" marR="389010">
              <a:lnSpc>
                <a:spcPts val="973"/>
              </a:lnSpc>
              <a:spcBef>
                <a:spcPts val="2"/>
              </a:spcBef>
            </a:pPr>
            <a:r>
              <a:rPr sz="796" b="1" spc="9" dirty="0">
                <a:solidFill>
                  <a:srgbClr val="001F5C"/>
                </a:solidFill>
                <a:latin typeface="Gill Sans MT"/>
                <a:cs typeface="Gill Sans MT"/>
              </a:rPr>
              <a:t>SPECIAL</a:t>
            </a:r>
            <a:r>
              <a:rPr sz="796" b="1" spc="-18" dirty="0">
                <a:solidFill>
                  <a:srgbClr val="001F5C"/>
                </a:solidFill>
                <a:latin typeface="Gill Sans MT"/>
                <a:cs typeface="Gill Sans MT"/>
              </a:rPr>
              <a:t> </a:t>
            </a:r>
            <a:r>
              <a:rPr sz="796" b="1" spc="25" dirty="0">
                <a:solidFill>
                  <a:srgbClr val="001F5C"/>
                </a:solidFill>
                <a:latin typeface="Gill Sans MT"/>
                <a:cs typeface="Gill Sans MT"/>
              </a:rPr>
              <a:t>BRIDGE  </a:t>
            </a:r>
            <a:r>
              <a:rPr sz="796" b="1" spc="27" dirty="0">
                <a:solidFill>
                  <a:srgbClr val="001F5C"/>
                </a:solidFill>
                <a:latin typeface="Gill Sans MT"/>
                <a:cs typeface="Gill Sans MT"/>
              </a:rPr>
              <a:t>PROGRAM</a:t>
            </a:r>
            <a:endParaRPr sz="796" dirty="0">
              <a:latin typeface="Gill Sans MT"/>
              <a:cs typeface="Gill Sans MT"/>
            </a:endParaRPr>
          </a:p>
          <a:p>
            <a:pPr marL="5776">
              <a:lnSpc>
                <a:spcPts val="1239"/>
              </a:lnSpc>
              <a:spcBef>
                <a:spcPts val="284"/>
              </a:spcBef>
            </a:pPr>
            <a:r>
              <a:rPr sz="1046" b="1" spc="-30" dirty="0">
                <a:solidFill>
                  <a:srgbClr val="001F5C"/>
                </a:solidFill>
                <a:latin typeface="Arial"/>
                <a:cs typeface="Arial"/>
              </a:rPr>
              <a:t>$171</a:t>
            </a:r>
            <a:r>
              <a:rPr sz="1046" b="1" spc="16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046" b="1" spc="141" dirty="0">
                <a:solidFill>
                  <a:srgbClr val="001F5C"/>
                </a:solidFill>
                <a:latin typeface="Arial"/>
                <a:cs typeface="Arial"/>
              </a:rPr>
              <a:t>M</a:t>
            </a:r>
            <a:endParaRPr sz="1046" dirty="0">
              <a:latin typeface="Arial"/>
              <a:cs typeface="Arial"/>
            </a:endParaRPr>
          </a:p>
          <a:p>
            <a:pPr marL="5776" marR="279845">
              <a:lnSpc>
                <a:spcPts val="973"/>
              </a:lnSpc>
            </a:pPr>
            <a:r>
              <a:rPr sz="796" b="1" spc="-5" dirty="0">
                <a:solidFill>
                  <a:srgbClr val="001F5C"/>
                </a:solidFill>
                <a:latin typeface="Gill Sans MT"/>
                <a:cs typeface="Gill Sans MT"/>
              </a:rPr>
              <a:t>ELECTRIC</a:t>
            </a:r>
            <a:r>
              <a:rPr sz="796" b="1" spc="-14" dirty="0">
                <a:solidFill>
                  <a:srgbClr val="001F5C"/>
                </a:solidFill>
                <a:latin typeface="Gill Sans MT"/>
                <a:cs typeface="Gill Sans MT"/>
              </a:rPr>
              <a:t> </a:t>
            </a:r>
            <a:r>
              <a:rPr sz="796" b="1" spc="5" dirty="0">
                <a:solidFill>
                  <a:srgbClr val="001F5C"/>
                </a:solidFill>
                <a:latin typeface="Gill Sans MT"/>
                <a:cs typeface="Gill Sans MT"/>
              </a:rPr>
              <a:t>VEHICLE  </a:t>
            </a:r>
            <a:r>
              <a:rPr sz="796" b="1" spc="27" dirty="0">
                <a:solidFill>
                  <a:srgbClr val="001F5C"/>
                </a:solidFill>
                <a:latin typeface="Gill Sans MT"/>
                <a:cs typeface="Gill Sans MT"/>
              </a:rPr>
              <a:t>PROGRAM</a:t>
            </a:r>
            <a:endParaRPr sz="796" dirty="0">
              <a:latin typeface="Gill Sans MT"/>
              <a:cs typeface="Gill Sans M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270768"/>
            <a:ext cx="9144000" cy="396259"/>
          </a:xfrm>
          <a:custGeom>
            <a:avLst/>
            <a:gdLst/>
            <a:ahLst/>
            <a:cxnLst/>
            <a:rect l="l" t="t" r="r" b="b"/>
            <a:pathLst>
              <a:path w="20104100" h="871219">
                <a:moveTo>
                  <a:pt x="0" y="870756"/>
                </a:moveTo>
                <a:lnTo>
                  <a:pt x="20104099" y="870756"/>
                </a:lnTo>
                <a:lnTo>
                  <a:pt x="20104099" y="0"/>
                </a:lnTo>
                <a:lnTo>
                  <a:pt x="0" y="0"/>
                </a:lnTo>
                <a:lnTo>
                  <a:pt x="0" y="870756"/>
                </a:lnTo>
                <a:close/>
              </a:path>
            </a:pathLst>
          </a:custGeom>
          <a:solidFill>
            <a:srgbClr val="002369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0" name="object 10"/>
          <p:cNvSpPr txBox="1"/>
          <p:nvPr/>
        </p:nvSpPr>
        <p:spPr>
          <a:xfrm>
            <a:off x="180796" y="341830"/>
            <a:ext cx="5800057" cy="217803"/>
          </a:xfrm>
          <a:prstGeom prst="rect">
            <a:avLst/>
          </a:prstGeom>
        </p:spPr>
        <p:txBody>
          <a:bodyPr vert="horz" wrap="square" lIns="0" tIns="7798" rIns="0" bIns="0" rtlCol="0">
            <a:spAutoFit/>
          </a:bodyPr>
          <a:lstStyle/>
          <a:p>
            <a:pPr marL="5776">
              <a:spcBef>
                <a:spcPts val="61"/>
              </a:spcBef>
            </a:pPr>
            <a:r>
              <a:rPr sz="1364" b="1" spc="9" dirty="0">
                <a:solidFill>
                  <a:srgbClr val="FFFFFF"/>
                </a:solidFill>
                <a:latin typeface="Montserrat"/>
                <a:cs typeface="Montserrat"/>
              </a:rPr>
              <a:t>Bipartisan </a:t>
            </a:r>
            <a:r>
              <a:rPr sz="1364" b="1" spc="14" dirty="0">
                <a:solidFill>
                  <a:srgbClr val="FFFFFF"/>
                </a:solidFill>
                <a:latin typeface="Montserrat"/>
                <a:cs typeface="Montserrat"/>
              </a:rPr>
              <a:t>Infrastructure </a:t>
            </a:r>
            <a:r>
              <a:rPr sz="1364" b="1" spc="7" dirty="0">
                <a:solidFill>
                  <a:srgbClr val="FFFFFF"/>
                </a:solidFill>
                <a:latin typeface="Montserrat"/>
                <a:cs typeface="Montserrat"/>
              </a:rPr>
              <a:t>Law </a:t>
            </a:r>
            <a:r>
              <a:rPr sz="1364" b="1" spc="5" dirty="0">
                <a:solidFill>
                  <a:srgbClr val="FFFFFF"/>
                </a:solidFill>
                <a:latin typeface="Montserrat"/>
                <a:cs typeface="Montserrat"/>
              </a:rPr>
              <a:t>Pennsylvania </a:t>
            </a:r>
            <a:r>
              <a:rPr sz="1364" b="1" spc="9" dirty="0">
                <a:solidFill>
                  <a:srgbClr val="FFFFFF"/>
                </a:solidFill>
                <a:latin typeface="Montserrat"/>
                <a:cs typeface="Montserrat"/>
              </a:rPr>
              <a:t>Funding</a:t>
            </a:r>
            <a:r>
              <a:rPr sz="1364" b="1" spc="-9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364" b="1" spc="7" dirty="0">
                <a:solidFill>
                  <a:srgbClr val="FFFFFF"/>
                </a:solidFill>
                <a:latin typeface="Montserrat"/>
                <a:cs typeface="Montserrat"/>
              </a:rPr>
              <a:t>Allocation</a:t>
            </a:r>
            <a:endParaRPr sz="1364" dirty="0">
              <a:latin typeface="Montserrat"/>
              <a:cs typeface="Montserra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00814" y="2798245"/>
            <a:ext cx="506588" cy="168816"/>
          </a:xfrm>
          <a:prstGeom prst="rect">
            <a:avLst/>
          </a:prstGeom>
        </p:spPr>
        <p:txBody>
          <a:bodyPr vert="horz" wrap="square" lIns="0" tIns="7798" rIns="0" bIns="0" rtlCol="0">
            <a:spAutoFit/>
          </a:bodyPr>
          <a:lstStyle/>
          <a:p>
            <a:pPr marL="5776">
              <a:spcBef>
                <a:spcPts val="61"/>
              </a:spcBef>
            </a:pPr>
            <a:r>
              <a:rPr sz="1046" b="1" spc="30" dirty="0">
                <a:solidFill>
                  <a:srgbClr val="001F5C"/>
                </a:solidFill>
                <a:latin typeface="Arial"/>
                <a:cs typeface="Arial"/>
              </a:rPr>
              <a:t>$10.7</a:t>
            </a:r>
            <a:r>
              <a:rPr sz="1046" b="1" spc="-18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046" b="1" spc="59" dirty="0">
                <a:solidFill>
                  <a:srgbClr val="001F5C"/>
                </a:solidFill>
                <a:latin typeface="Arial"/>
                <a:cs typeface="Arial"/>
              </a:rPr>
              <a:t>B</a:t>
            </a:r>
            <a:endParaRPr sz="1046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88544" y="3118498"/>
            <a:ext cx="420808" cy="168816"/>
          </a:xfrm>
          <a:prstGeom prst="rect">
            <a:avLst/>
          </a:prstGeom>
        </p:spPr>
        <p:txBody>
          <a:bodyPr vert="horz" wrap="square" lIns="0" tIns="7798" rIns="0" bIns="0" rtlCol="0">
            <a:spAutoFit/>
          </a:bodyPr>
          <a:lstStyle/>
          <a:p>
            <a:pPr marL="5776">
              <a:spcBef>
                <a:spcPts val="61"/>
              </a:spcBef>
            </a:pPr>
            <a:r>
              <a:rPr sz="1046" b="1" spc="14" dirty="0">
                <a:solidFill>
                  <a:srgbClr val="001F5C"/>
                </a:solidFill>
                <a:latin typeface="Arial"/>
                <a:cs typeface="Arial"/>
              </a:rPr>
              <a:t>$1.9</a:t>
            </a:r>
            <a:r>
              <a:rPr sz="1046" b="1" spc="-16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046" b="1" spc="59" dirty="0">
                <a:solidFill>
                  <a:srgbClr val="001F5C"/>
                </a:solidFill>
                <a:latin typeface="Arial"/>
                <a:cs typeface="Arial"/>
              </a:rPr>
              <a:t>B</a:t>
            </a:r>
            <a:endParaRPr sz="1046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46581" y="3872947"/>
            <a:ext cx="643777" cy="168816"/>
          </a:xfrm>
          <a:prstGeom prst="rect">
            <a:avLst/>
          </a:prstGeom>
        </p:spPr>
        <p:txBody>
          <a:bodyPr vert="horz" wrap="square" lIns="0" tIns="7798" rIns="0" bIns="0" rtlCol="0">
            <a:spAutoFit/>
          </a:bodyPr>
          <a:lstStyle/>
          <a:p>
            <a:pPr marL="5776">
              <a:spcBef>
                <a:spcPts val="61"/>
              </a:spcBef>
            </a:pPr>
            <a:r>
              <a:rPr sz="1046" b="1" spc="75" dirty="0">
                <a:solidFill>
                  <a:srgbClr val="001F5C"/>
                </a:solidFill>
                <a:latin typeface="Arial"/>
                <a:cs typeface="Arial"/>
              </a:rPr>
              <a:t>$565.9</a:t>
            </a:r>
            <a:r>
              <a:rPr sz="1046" b="1" spc="-18" dirty="0">
                <a:solidFill>
                  <a:srgbClr val="001F5C"/>
                </a:solidFill>
                <a:latin typeface="Arial"/>
                <a:cs typeface="Arial"/>
              </a:rPr>
              <a:t> </a:t>
            </a:r>
            <a:r>
              <a:rPr sz="1046" b="1" spc="141" dirty="0">
                <a:solidFill>
                  <a:srgbClr val="001F5C"/>
                </a:solidFill>
                <a:latin typeface="Arial"/>
                <a:cs typeface="Arial"/>
              </a:rPr>
              <a:t>M</a:t>
            </a:r>
            <a:endParaRPr sz="1046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922311" y="2426814"/>
            <a:ext cx="1548646" cy="1593413"/>
          </a:xfrm>
          <a:custGeom>
            <a:avLst/>
            <a:gdLst/>
            <a:ahLst/>
            <a:cxnLst/>
            <a:rect l="l" t="t" r="r" b="b"/>
            <a:pathLst>
              <a:path w="3404870" h="3503295">
                <a:moveTo>
                  <a:pt x="355124" y="0"/>
                </a:moveTo>
                <a:lnTo>
                  <a:pt x="3404581" y="2066423"/>
                </a:lnTo>
                <a:lnTo>
                  <a:pt x="0" y="3503043"/>
                </a:lnTo>
                <a:lnTo>
                  <a:pt x="3404724" y="2066442"/>
                </a:lnTo>
                <a:lnTo>
                  <a:pt x="355124" y="0"/>
                </a:lnTo>
                <a:close/>
              </a:path>
            </a:pathLst>
          </a:custGeom>
          <a:solidFill>
            <a:srgbClr val="DFAB06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5" name="object 15"/>
          <p:cNvSpPr/>
          <p:nvPr/>
        </p:nvSpPr>
        <p:spPr>
          <a:xfrm>
            <a:off x="1922323" y="3366698"/>
            <a:ext cx="1548646" cy="1031372"/>
          </a:xfrm>
          <a:custGeom>
            <a:avLst/>
            <a:gdLst/>
            <a:ahLst/>
            <a:cxnLst/>
            <a:rect l="l" t="t" r="r" b="b"/>
            <a:pathLst>
              <a:path w="3404870" h="2267584">
                <a:moveTo>
                  <a:pt x="3404696" y="0"/>
                </a:moveTo>
                <a:lnTo>
                  <a:pt x="0" y="1436658"/>
                </a:lnTo>
                <a:lnTo>
                  <a:pt x="20344" y="1483740"/>
                </a:lnTo>
                <a:lnTo>
                  <a:pt x="41325" y="1530478"/>
                </a:lnTo>
                <a:lnTo>
                  <a:pt x="62938" y="1576867"/>
                </a:lnTo>
                <a:lnTo>
                  <a:pt x="85177" y="1622901"/>
                </a:lnTo>
                <a:lnTo>
                  <a:pt x="108036" y="1668574"/>
                </a:lnTo>
                <a:lnTo>
                  <a:pt x="131511" y="1713882"/>
                </a:lnTo>
                <a:lnTo>
                  <a:pt x="155595" y="1758819"/>
                </a:lnTo>
                <a:lnTo>
                  <a:pt x="180283" y="1803379"/>
                </a:lnTo>
                <a:lnTo>
                  <a:pt x="205570" y="1847556"/>
                </a:lnTo>
                <a:lnTo>
                  <a:pt x="231450" y="1891346"/>
                </a:lnTo>
                <a:lnTo>
                  <a:pt x="257918" y="1934743"/>
                </a:lnTo>
                <a:lnTo>
                  <a:pt x="284968" y="1977742"/>
                </a:lnTo>
                <a:lnTo>
                  <a:pt x="312594" y="2020336"/>
                </a:lnTo>
                <a:lnTo>
                  <a:pt x="340792" y="2062521"/>
                </a:lnTo>
                <a:lnTo>
                  <a:pt x="369555" y="2104290"/>
                </a:lnTo>
                <a:lnTo>
                  <a:pt x="398879" y="2145640"/>
                </a:lnTo>
                <a:lnTo>
                  <a:pt x="428758" y="2186563"/>
                </a:lnTo>
                <a:lnTo>
                  <a:pt x="459185" y="2227055"/>
                </a:lnTo>
                <a:lnTo>
                  <a:pt x="490157" y="2267110"/>
                </a:lnTo>
                <a:lnTo>
                  <a:pt x="3404696" y="0"/>
                </a:lnTo>
                <a:close/>
              </a:path>
            </a:pathLst>
          </a:custGeom>
          <a:solidFill>
            <a:srgbClr val="ECCE6F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6" name="object 16"/>
          <p:cNvSpPr/>
          <p:nvPr/>
        </p:nvSpPr>
        <p:spPr>
          <a:xfrm>
            <a:off x="2083831" y="1709441"/>
            <a:ext cx="3039528" cy="3327191"/>
          </a:xfrm>
          <a:custGeom>
            <a:avLst/>
            <a:gdLst/>
            <a:ahLst/>
            <a:cxnLst/>
            <a:rect l="l" t="t" r="r" b="b"/>
            <a:pathLst>
              <a:path w="6682740" h="7315200">
                <a:moveTo>
                  <a:pt x="3355137" y="7302499"/>
                </a:moveTo>
                <a:lnTo>
                  <a:pt x="2661836" y="7302499"/>
                </a:lnTo>
                <a:lnTo>
                  <a:pt x="2712312" y="7315199"/>
                </a:lnTo>
                <a:lnTo>
                  <a:pt x="3307622" y="7315199"/>
                </a:lnTo>
                <a:lnTo>
                  <a:pt x="3355137" y="7302499"/>
                </a:lnTo>
                <a:close/>
              </a:path>
              <a:path w="6682740" h="7315200">
                <a:moveTo>
                  <a:pt x="3496623" y="7289799"/>
                </a:moveTo>
                <a:lnTo>
                  <a:pt x="2561485" y="7289799"/>
                </a:lnTo>
                <a:lnTo>
                  <a:pt x="2611559" y="7302499"/>
                </a:lnTo>
                <a:lnTo>
                  <a:pt x="3449642" y="7302499"/>
                </a:lnTo>
                <a:lnTo>
                  <a:pt x="3496623" y="7289799"/>
                </a:lnTo>
                <a:close/>
              </a:path>
              <a:path w="6682740" h="7315200">
                <a:moveTo>
                  <a:pt x="3774477" y="7238999"/>
                </a:moveTo>
                <a:lnTo>
                  <a:pt x="2265583" y="7238999"/>
                </a:lnTo>
                <a:lnTo>
                  <a:pt x="2412534" y="7277099"/>
                </a:lnTo>
                <a:lnTo>
                  <a:pt x="2461968" y="7277099"/>
                </a:lnTo>
                <a:lnTo>
                  <a:pt x="2511620" y="7289799"/>
                </a:lnTo>
                <a:lnTo>
                  <a:pt x="3543419" y="7289799"/>
                </a:lnTo>
                <a:lnTo>
                  <a:pt x="3636438" y="7264399"/>
                </a:lnTo>
                <a:lnTo>
                  <a:pt x="3682653" y="7264399"/>
                </a:lnTo>
                <a:lnTo>
                  <a:pt x="3774477" y="7238999"/>
                </a:lnTo>
                <a:close/>
              </a:path>
              <a:path w="6682740" h="7315200">
                <a:moveTo>
                  <a:pt x="3865465" y="88899"/>
                </a:moveTo>
                <a:lnTo>
                  <a:pt x="2171562" y="88899"/>
                </a:lnTo>
                <a:lnTo>
                  <a:pt x="1934677" y="152399"/>
                </a:lnTo>
                <a:lnTo>
                  <a:pt x="1888082" y="177799"/>
                </a:lnTo>
                <a:lnTo>
                  <a:pt x="1749941" y="215899"/>
                </a:lnTo>
                <a:lnTo>
                  <a:pt x="1704459" y="241299"/>
                </a:lnTo>
                <a:lnTo>
                  <a:pt x="1659265" y="253999"/>
                </a:lnTo>
                <a:lnTo>
                  <a:pt x="1614367" y="279399"/>
                </a:lnTo>
                <a:lnTo>
                  <a:pt x="1569767" y="292099"/>
                </a:lnTo>
                <a:lnTo>
                  <a:pt x="1525470" y="317499"/>
                </a:lnTo>
                <a:lnTo>
                  <a:pt x="1481482" y="330199"/>
                </a:lnTo>
                <a:lnTo>
                  <a:pt x="1437806" y="355599"/>
                </a:lnTo>
                <a:lnTo>
                  <a:pt x="1394448" y="368299"/>
                </a:lnTo>
                <a:lnTo>
                  <a:pt x="1224278" y="469899"/>
                </a:lnTo>
                <a:lnTo>
                  <a:pt x="1182575" y="482599"/>
                </a:lnTo>
                <a:lnTo>
                  <a:pt x="1100208" y="533399"/>
                </a:lnTo>
                <a:lnTo>
                  <a:pt x="979325" y="609599"/>
                </a:lnTo>
                <a:lnTo>
                  <a:pt x="939761" y="647699"/>
                </a:lnTo>
                <a:lnTo>
                  <a:pt x="900568" y="673099"/>
                </a:lnTo>
                <a:lnTo>
                  <a:pt x="785273" y="749299"/>
                </a:lnTo>
                <a:lnTo>
                  <a:pt x="747617" y="787399"/>
                </a:lnTo>
                <a:lnTo>
                  <a:pt x="710356" y="812799"/>
                </a:lnTo>
                <a:lnTo>
                  <a:pt x="673495" y="850899"/>
                </a:lnTo>
                <a:lnTo>
                  <a:pt x="600993" y="901699"/>
                </a:lnTo>
                <a:lnTo>
                  <a:pt x="565360" y="939799"/>
                </a:lnTo>
                <a:lnTo>
                  <a:pt x="530146" y="965199"/>
                </a:lnTo>
                <a:lnTo>
                  <a:pt x="495355" y="1003299"/>
                </a:lnTo>
                <a:lnTo>
                  <a:pt x="460992" y="1041399"/>
                </a:lnTo>
                <a:lnTo>
                  <a:pt x="427061" y="1066799"/>
                </a:lnTo>
                <a:lnTo>
                  <a:pt x="393567" y="1104899"/>
                </a:lnTo>
                <a:lnTo>
                  <a:pt x="360515" y="1142999"/>
                </a:lnTo>
                <a:lnTo>
                  <a:pt x="327908" y="1168399"/>
                </a:lnTo>
                <a:lnTo>
                  <a:pt x="295753" y="1206499"/>
                </a:lnTo>
                <a:lnTo>
                  <a:pt x="264053" y="1244599"/>
                </a:lnTo>
                <a:lnTo>
                  <a:pt x="232812" y="1282699"/>
                </a:lnTo>
                <a:lnTo>
                  <a:pt x="202036" y="1320799"/>
                </a:lnTo>
                <a:lnTo>
                  <a:pt x="171730" y="1358899"/>
                </a:lnTo>
                <a:lnTo>
                  <a:pt x="141897" y="1396999"/>
                </a:lnTo>
                <a:lnTo>
                  <a:pt x="112542" y="1435099"/>
                </a:lnTo>
                <a:lnTo>
                  <a:pt x="83671" y="1473199"/>
                </a:lnTo>
                <a:lnTo>
                  <a:pt x="55287" y="1511299"/>
                </a:lnTo>
                <a:lnTo>
                  <a:pt x="27395" y="1549399"/>
                </a:lnTo>
                <a:lnTo>
                  <a:pt x="0" y="1587499"/>
                </a:lnTo>
                <a:lnTo>
                  <a:pt x="3049600" y="3644899"/>
                </a:lnTo>
                <a:lnTo>
                  <a:pt x="135061" y="5918199"/>
                </a:lnTo>
                <a:lnTo>
                  <a:pt x="164885" y="5956299"/>
                </a:lnTo>
                <a:lnTo>
                  <a:pt x="195188" y="5994399"/>
                </a:lnTo>
                <a:lnTo>
                  <a:pt x="225964" y="6032499"/>
                </a:lnTo>
                <a:lnTo>
                  <a:pt x="257208" y="6070599"/>
                </a:lnTo>
                <a:lnTo>
                  <a:pt x="288917" y="6095999"/>
                </a:lnTo>
                <a:lnTo>
                  <a:pt x="321085" y="6134099"/>
                </a:lnTo>
                <a:lnTo>
                  <a:pt x="353708" y="6172199"/>
                </a:lnTo>
                <a:lnTo>
                  <a:pt x="386781" y="6210299"/>
                </a:lnTo>
                <a:lnTo>
                  <a:pt x="420300" y="6235699"/>
                </a:lnTo>
                <a:lnTo>
                  <a:pt x="454259" y="6273799"/>
                </a:lnTo>
                <a:lnTo>
                  <a:pt x="488655" y="6311899"/>
                </a:lnTo>
                <a:lnTo>
                  <a:pt x="523482" y="6337299"/>
                </a:lnTo>
                <a:lnTo>
                  <a:pt x="558737" y="6375399"/>
                </a:lnTo>
                <a:lnTo>
                  <a:pt x="594413" y="6400799"/>
                </a:lnTo>
                <a:lnTo>
                  <a:pt x="630507" y="6438899"/>
                </a:lnTo>
                <a:lnTo>
                  <a:pt x="667014" y="6464299"/>
                </a:lnTo>
                <a:lnTo>
                  <a:pt x="703929" y="6502399"/>
                </a:lnTo>
                <a:lnTo>
                  <a:pt x="778966" y="6553199"/>
                </a:lnTo>
                <a:lnTo>
                  <a:pt x="817078" y="6591299"/>
                </a:lnTo>
                <a:lnTo>
                  <a:pt x="894467" y="6642099"/>
                </a:lnTo>
                <a:lnTo>
                  <a:pt x="1013392" y="6718299"/>
                </a:lnTo>
                <a:lnTo>
                  <a:pt x="1053773" y="6756399"/>
                </a:lnTo>
                <a:lnTo>
                  <a:pt x="1135615" y="6807199"/>
                </a:lnTo>
                <a:lnTo>
                  <a:pt x="1177068" y="6819899"/>
                </a:lnTo>
                <a:lnTo>
                  <a:pt x="1346309" y="6921499"/>
                </a:lnTo>
                <a:lnTo>
                  <a:pt x="1389454" y="6934199"/>
                </a:lnTo>
                <a:lnTo>
                  <a:pt x="1476713" y="6984999"/>
                </a:lnTo>
                <a:lnTo>
                  <a:pt x="1520818" y="6997699"/>
                </a:lnTo>
                <a:lnTo>
                  <a:pt x="1565233" y="7023099"/>
                </a:lnTo>
                <a:lnTo>
                  <a:pt x="1609955" y="7035799"/>
                </a:lnTo>
                <a:lnTo>
                  <a:pt x="1654978" y="7061199"/>
                </a:lnTo>
                <a:lnTo>
                  <a:pt x="1700297" y="7073899"/>
                </a:lnTo>
                <a:lnTo>
                  <a:pt x="1745909" y="7099299"/>
                </a:lnTo>
                <a:lnTo>
                  <a:pt x="1884450" y="7137399"/>
                </a:lnTo>
                <a:lnTo>
                  <a:pt x="1931183" y="7162799"/>
                </a:lnTo>
                <a:lnTo>
                  <a:pt x="2217065" y="7238999"/>
                </a:lnTo>
                <a:lnTo>
                  <a:pt x="3820077" y="7238999"/>
                </a:lnTo>
                <a:lnTo>
                  <a:pt x="4220445" y="7124699"/>
                </a:lnTo>
                <a:lnTo>
                  <a:pt x="4263744" y="7099299"/>
                </a:lnTo>
                <a:lnTo>
                  <a:pt x="4392119" y="7061199"/>
                </a:lnTo>
                <a:lnTo>
                  <a:pt x="4434390" y="7035799"/>
                </a:lnTo>
                <a:lnTo>
                  <a:pt x="4476394" y="7023099"/>
                </a:lnTo>
                <a:lnTo>
                  <a:pt x="4518127" y="6997699"/>
                </a:lnTo>
                <a:lnTo>
                  <a:pt x="4559586" y="6984999"/>
                </a:lnTo>
                <a:lnTo>
                  <a:pt x="4600767" y="6959599"/>
                </a:lnTo>
                <a:lnTo>
                  <a:pt x="4641665" y="6946899"/>
                </a:lnTo>
                <a:lnTo>
                  <a:pt x="4722599" y="6896099"/>
                </a:lnTo>
                <a:lnTo>
                  <a:pt x="4762628" y="6883399"/>
                </a:lnTo>
                <a:lnTo>
                  <a:pt x="4841788" y="6832599"/>
                </a:lnTo>
                <a:lnTo>
                  <a:pt x="4880911" y="6819899"/>
                </a:lnTo>
                <a:lnTo>
                  <a:pt x="4996412" y="6743699"/>
                </a:lnTo>
                <a:lnTo>
                  <a:pt x="5109024" y="6667499"/>
                </a:lnTo>
                <a:lnTo>
                  <a:pt x="5218645" y="6591299"/>
                </a:lnTo>
                <a:lnTo>
                  <a:pt x="5254503" y="6565899"/>
                </a:lnTo>
                <a:lnTo>
                  <a:pt x="5290012" y="6527799"/>
                </a:lnTo>
                <a:lnTo>
                  <a:pt x="5359972" y="6476999"/>
                </a:lnTo>
                <a:lnTo>
                  <a:pt x="5394415" y="6451599"/>
                </a:lnTo>
                <a:lnTo>
                  <a:pt x="5428494" y="6413499"/>
                </a:lnTo>
                <a:lnTo>
                  <a:pt x="5495547" y="6362699"/>
                </a:lnTo>
                <a:lnTo>
                  <a:pt x="5528513" y="6324599"/>
                </a:lnTo>
                <a:lnTo>
                  <a:pt x="5561101" y="6299199"/>
                </a:lnTo>
                <a:lnTo>
                  <a:pt x="5593306" y="6261099"/>
                </a:lnTo>
                <a:lnTo>
                  <a:pt x="5625124" y="6235699"/>
                </a:lnTo>
                <a:lnTo>
                  <a:pt x="5656552" y="6197599"/>
                </a:lnTo>
                <a:lnTo>
                  <a:pt x="5687586" y="6172199"/>
                </a:lnTo>
                <a:lnTo>
                  <a:pt x="5718221" y="6134099"/>
                </a:lnTo>
                <a:lnTo>
                  <a:pt x="5748455" y="6095999"/>
                </a:lnTo>
                <a:lnTo>
                  <a:pt x="5778283" y="6070599"/>
                </a:lnTo>
                <a:lnTo>
                  <a:pt x="5807701" y="6032499"/>
                </a:lnTo>
                <a:lnTo>
                  <a:pt x="5836706" y="5994399"/>
                </a:lnTo>
                <a:lnTo>
                  <a:pt x="5865293" y="5968999"/>
                </a:lnTo>
                <a:lnTo>
                  <a:pt x="5893459" y="5930899"/>
                </a:lnTo>
                <a:lnTo>
                  <a:pt x="5921200" y="5892799"/>
                </a:lnTo>
                <a:lnTo>
                  <a:pt x="5948512" y="5854699"/>
                </a:lnTo>
                <a:lnTo>
                  <a:pt x="5975392" y="5816599"/>
                </a:lnTo>
                <a:lnTo>
                  <a:pt x="6001834" y="5791199"/>
                </a:lnTo>
                <a:lnTo>
                  <a:pt x="6027836" y="5753099"/>
                </a:lnTo>
                <a:lnTo>
                  <a:pt x="6053394" y="5714999"/>
                </a:lnTo>
                <a:lnTo>
                  <a:pt x="6078503" y="5676899"/>
                </a:lnTo>
                <a:lnTo>
                  <a:pt x="6103160" y="5638799"/>
                </a:lnTo>
                <a:lnTo>
                  <a:pt x="6127361" y="5600699"/>
                </a:lnTo>
                <a:lnTo>
                  <a:pt x="6151102" y="5562599"/>
                </a:lnTo>
                <a:lnTo>
                  <a:pt x="6174380" y="5524499"/>
                </a:lnTo>
                <a:lnTo>
                  <a:pt x="6197190" y="5486399"/>
                </a:lnTo>
                <a:lnTo>
                  <a:pt x="6219528" y="5435599"/>
                </a:lnTo>
                <a:lnTo>
                  <a:pt x="6241391" y="5397499"/>
                </a:lnTo>
                <a:lnTo>
                  <a:pt x="6262775" y="5359399"/>
                </a:lnTo>
                <a:lnTo>
                  <a:pt x="6283676" y="5321299"/>
                </a:lnTo>
                <a:lnTo>
                  <a:pt x="6304090" y="5283199"/>
                </a:lnTo>
                <a:lnTo>
                  <a:pt x="6324014" y="5245099"/>
                </a:lnTo>
                <a:lnTo>
                  <a:pt x="6343442" y="5194299"/>
                </a:lnTo>
                <a:lnTo>
                  <a:pt x="6362373" y="5156199"/>
                </a:lnTo>
                <a:lnTo>
                  <a:pt x="6380801" y="5118099"/>
                </a:lnTo>
                <a:lnTo>
                  <a:pt x="6398722" y="5079999"/>
                </a:lnTo>
                <a:lnTo>
                  <a:pt x="6416134" y="5029199"/>
                </a:lnTo>
                <a:lnTo>
                  <a:pt x="6433032" y="4991099"/>
                </a:lnTo>
                <a:lnTo>
                  <a:pt x="6449412" y="4940299"/>
                </a:lnTo>
                <a:lnTo>
                  <a:pt x="6465270" y="4902199"/>
                </a:lnTo>
                <a:lnTo>
                  <a:pt x="6480603" y="4864099"/>
                </a:lnTo>
                <a:lnTo>
                  <a:pt x="6495406" y="4813299"/>
                </a:lnTo>
                <a:lnTo>
                  <a:pt x="6509676" y="4775199"/>
                </a:lnTo>
                <a:lnTo>
                  <a:pt x="6523409" y="4724399"/>
                </a:lnTo>
                <a:lnTo>
                  <a:pt x="6536602" y="4686299"/>
                </a:lnTo>
                <a:lnTo>
                  <a:pt x="6549249" y="4635499"/>
                </a:lnTo>
                <a:lnTo>
                  <a:pt x="6561348" y="4597399"/>
                </a:lnTo>
                <a:lnTo>
                  <a:pt x="6572894" y="4546599"/>
                </a:lnTo>
                <a:lnTo>
                  <a:pt x="6583883" y="4508499"/>
                </a:lnTo>
                <a:lnTo>
                  <a:pt x="6594313" y="4457699"/>
                </a:lnTo>
                <a:lnTo>
                  <a:pt x="6604178" y="4419599"/>
                </a:lnTo>
                <a:lnTo>
                  <a:pt x="6613476" y="4368799"/>
                </a:lnTo>
                <a:lnTo>
                  <a:pt x="6622201" y="4317999"/>
                </a:lnTo>
                <a:lnTo>
                  <a:pt x="6630351" y="4279899"/>
                </a:lnTo>
                <a:lnTo>
                  <a:pt x="6637921" y="4229099"/>
                </a:lnTo>
                <a:lnTo>
                  <a:pt x="6644908" y="4178299"/>
                </a:lnTo>
                <a:lnTo>
                  <a:pt x="6651307" y="4140199"/>
                </a:lnTo>
                <a:lnTo>
                  <a:pt x="6657116" y="4089399"/>
                </a:lnTo>
                <a:lnTo>
                  <a:pt x="6662329" y="4038599"/>
                </a:lnTo>
                <a:lnTo>
                  <a:pt x="6666944" y="4000499"/>
                </a:lnTo>
                <a:lnTo>
                  <a:pt x="6670955" y="3949699"/>
                </a:lnTo>
                <a:lnTo>
                  <a:pt x="6674361" y="3898899"/>
                </a:lnTo>
                <a:lnTo>
                  <a:pt x="6677155" y="3848099"/>
                </a:lnTo>
                <a:lnTo>
                  <a:pt x="6679336" y="3797299"/>
                </a:lnTo>
                <a:lnTo>
                  <a:pt x="6680898" y="3759199"/>
                </a:lnTo>
                <a:lnTo>
                  <a:pt x="6681838" y="3708399"/>
                </a:lnTo>
                <a:lnTo>
                  <a:pt x="6682152" y="3657599"/>
                </a:lnTo>
                <a:lnTo>
                  <a:pt x="6681838" y="3606799"/>
                </a:lnTo>
                <a:lnTo>
                  <a:pt x="6680898" y="3555999"/>
                </a:lnTo>
                <a:lnTo>
                  <a:pt x="6679336" y="3517899"/>
                </a:lnTo>
                <a:lnTo>
                  <a:pt x="6677155" y="3467099"/>
                </a:lnTo>
                <a:lnTo>
                  <a:pt x="6674361" y="3416299"/>
                </a:lnTo>
                <a:lnTo>
                  <a:pt x="6670955" y="3365499"/>
                </a:lnTo>
                <a:lnTo>
                  <a:pt x="6666944" y="3327399"/>
                </a:lnTo>
                <a:lnTo>
                  <a:pt x="6662329" y="3276599"/>
                </a:lnTo>
                <a:lnTo>
                  <a:pt x="6657116" y="3225799"/>
                </a:lnTo>
                <a:lnTo>
                  <a:pt x="6651307" y="3174999"/>
                </a:lnTo>
                <a:lnTo>
                  <a:pt x="6644908" y="3136899"/>
                </a:lnTo>
                <a:lnTo>
                  <a:pt x="6637921" y="3086099"/>
                </a:lnTo>
                <a:lnTo>
                  <a:pt x="6630351" y="3035299"/>
                </a:lnTo>
                <a:lnTo>
                  <a:pt x="6622201" y="2997199"/>
                </a:lnTo>
                <a:lnTo>
                  <a:pt x="6613476" y="2946399"/>
                </a:lnTo>
                <a:lnTo>
                  <a:pt x="6604178" y="2908299"/>
                </a:lnTo>
                <a:lnTo>
                  <a:pt x="6594313" y="2857499"/>
                </a:lnTo>
                <a:lnTo>
                  <a:pt x="6583883" y="2806699"/>
                </a:lnTo>
                <a:lnTo>
                  <a:pt x="6572894" y="2768599"/>
                </a:lnTo>
                <a:lnTo>
                  <a:pt x="6561348" y="2717799"/>
                </a:lnTo>
                <a:lnTo>
                  <a:pt x="6549249" y="2679699"/>
                </a:lnTo>
                <a:lnTo>
                  <a:pt x="6536602" y="2628899"/>
                </a:lnTo>
                <a:lnTo>
                  <a:pt x="6523409" y="2590799"/>
                </a:lnTo>
                <a:lnTo>
                  <a:pt x="6509676" y="2539999"/>
                </a:lnTo>
                <a:lnTo>
                  <a:pt x="6495406" y="2501899"/>
                </a:lnTo>
                <a:lnTo>
                  <a:pt x="6480603" y="2451099"/>
                </a:lnTo>
                <a:lnTo>
                  <a:pt x="6465270" y="2412999"/>
                </a:lnTo>
                <a:lnTo>
                  <a:pt x="6449412" y="2374899"/>
                </a:lnTo>
                <a:lnTo>
                  <a:pt x="6433032" y="2324099"/>
                </a:lnTo>
                <a:lnTo>
                  <a:pt x="6416134" y="2285999"/>
                </a:lnTo>
                <a:lnTo>
                  <a:pt x="6398722" y="2247899"/>
                </a:lnTo>
                <a:lnTo>
                  <a:pt x="6380801" y="2197099"/>
                </a:lnTo>
                <a:lnTo>
                  <a:pt x="6362373" y="2158999"/>
                </a:lnTo>
                <a:lnTo>
                  <a:pt x="6343442" y="2120899"/>
                </a:lnTo>
                <a:lnTo>
                  <a:pt x="6324014" y="2082799"/>
                </a:lnTo>
                <a:lnTo>
                  <a:pt x="6304090" y="2031999"/>
                </a:lnTo>
                <a:lnTo>
                  <a:pt x="6283676" y="1993899"/>
                </a:lnTo>
                <a:lnTo>
                  <a:pt x="6262775" y="1955799"/>
                </a:lnTo>
                <a:lnTo>
                  <a:pt x="6241391" y="1917699"/>
                </a:lnTo>
                <a:lnTo>
                  <a:pt x="6219528" y="1879599"/>
                </a:lnTo>
                <a:lnTo>
                  <a:pt x="6197190" y="1841499"/>
                </a:lnTo>
                <a:lnTo>
                  <a:pt x="6174380" y="1790699"/>
                </a:lnTo>
                <a:lnTo>
                  <a:pt x="6151102" y="1752599"/>
                </a:lnTo>
                <a:lnTo>
                  <a:pt x="6127361" y="1714499"/>
                </a:lnTo>
                <a:lnTo>
                  <a:pt x="6103160" y="1676399"/>
                </a:lnTo>
                <a:lnTo>
                  <a:pt x="6078503" y="1638299"/>
                </a:lnTo>
                <a:lnTo>
                  <a:pt x="6053394" y="1600199"/>
                </a:lnTo>
                <a:lnTo>
                  <a:pt x="6027836" y="1574799"/>
                </a:lnTo>
                <a:lnTo>
                  <a:pt x="6001834" y="1536699"/>
                </a:lnTo>
                <a:lnTo>
                  <a:pt x="5975392" y="1498599"/>
                </a:lnTo>
                <a:lnTo>
                  <a:pt x="5948512" y="1460499"/>
                </a:lnTo>
                <a:lnTo>
                  <a:pt x="5921200" y="1422399"/>
                </a:lnTo>
                <a:lnTo>
                  <a:pt x="5893459" y="1384299"/>
                </a:lnTo>
                <a:lnTo>
                  <a:pt x="5865293" y="1346199"/>
                </a:lnTo>
                <a:lnTo>
                  <a:pt x="5836706" y="1320799"/>
                </a:lnTo>
                <a:lnTo>
                  <a:pt x="5807701" y="1282699"/>
                </a:lnTo>
                <a:lnTo>
                  <a:pt x="5778283" y="1244599"/>
                </a:lnTo>
                <a:lnTo>
                  <a:pt x="5748455" y="1219199"/>
                </a:lnTo>
                <a:lnTo>
                  <a:pt x="5718221" y="1181099"/>
                </a:lnTo>
                <a:lnTo>
                  <a:pt x="5687586" y="1142999"/>
                </a:lnTo>
                <a:lnTo>
                  <a:pt x="5656552" y="1117599"/>
                </a:lnTo>
                <a:lnTo>
                  <a:pt x="5625124" y="1079499"/>
                </a:lnTo>
                <a:lnTo>
                  <a:pt x="5593306" y="1054099"/>
                </a:lnTo>
                <a:lnTo>
                  <a:pt x="5561101" y="1015999"/>
                </a:lnTo>
                <a:lnTo>
                  <a:pt x="5495547" y="965199"/>
                </a:lnTo>
                <a:lnTo>
                  <a:pt x="5462206" y="927099"/>
                </a:lnTo>
                <a:lnTo>
                  <a:pt x="5428494" y="901699"/>
                </a:lnTo>
                <a:lnTo>
                  <a:pt x="5394415" y="863599"/>
                </a:lnTo>
                <a:lnTo>
                  <a:pt x="5325170" y="812799"/>
                </a:lnTo>
                <a:lnTo>
                  <a:pt x="5254503" y="761999"/>
                </a:lnTo>
                <a:lnTo>
                  <a:pt x="5218645" y="723899"/>
                </a:lnTo>
                <a:lnTo>
                  <a:pt x="5109024" y="647699"/>
                </a:lnTo>
                <a:lnTo>
                  <a:pt x="4996412" y="571499"/>
                </a:lnTo>
                <a:lnTo>
                  <a:pt x="4919726" y="520699"/>
                </a:lnTo>
                <a:lnTo>
                  <a:pt x="4880911" y="507999"/>
                </a:lnTo>
                <a:lnTo>
                  <a:pt x="4762628" y="431799"/>
                </a:lnTo>
                <a:lnTo>
                  <a:pt x="4722599" y="419099"/>
                </a:lnTo>
                <a:lnTo>
                  <a:pt x="4641665" y="368299"/>
                </a:lnTo>
                <a:lnTo>
                  <a:pt x="4600767" y="355599"/>
                </a:lnTo>
                <a:lnTo>
                  <a:pt x="4559586" y="330199"/>
                </a:lnTo>
                <a:lnTo>
                  <a:pt x="4518127" y="317499"/>
                </a:lnTo>
                <a:lnTo>
                  <a:pt x="4476394" y="292099"/>
                </a:lnTo>
                <a:lnTo>
                  <a:pt x="4392119" y="266699"/>
                </a:lnTo>
                <a:lnTo>
                  <a:pt x="4349585" y="241299"/>
                </a:lnTo>
                <a:lnTo>
                  <a:pt x="4220445" y="203199"/>
                </a:lnTo>
                <a:lnTo>
                  <a:pt x="4176898" y="177799"/>
                </a:lnTo>
                <a:lnTo>
                  <a:pt x="3865465" y="88899"/>
                </a:lnTo>
                <a:close/>
              </a:path>
              <a:path w="6682740" h="7315200">
                <a:moveTo>
                  <a:pt x="3682653" y="50799"/>
                </a:moveTo>
                <a:lnTo>
                  <a:pt x="2365483" y="50799"/>
                </a:lnTo>
                <a:lnTo>
                  <a:pt x="2219688" y="88899"/>
                </a:lnTo>
                <a:lnTo>
                  <a:pt x="3820077" y="88899"/>
                </a:lnTo>
                <a:lnTo>
                  <a:pt x="3682653" y="50799"/>
                </a:lnTo>
                <a:close/>
              </a:path>
              <a:path w="6682740" h="7315200">
                <a:moveTo>
                  <a:pt x="3496623" y="25399"/>
                </a:moveTo>
                <a:lnTo>
                  <a:pt x="2513305" y="25399"/>
                </a:lnTo>
                <a:lnTo>
                  <a:pt x="2414538" y="50799"/>
                </a:lnTo>
                <a:lnTo>
                  <a:pt x="3636438" y="50799"/>
                </a:lnTo>
                <a:lnTo>
                  <a:pt x="3590025" y="38099"/>
                </a:lnTo>
                <a:lnTo>
                  <a:pt x="3543419" y="38099"/>
                </a:lnTo>
                <a:lnTo>
                  <a:pt x="3496623" y="25399"/>
                </a:lnTo>
                <a:close/>
              </a:path>
              <a:path w="6682740" h="7315200">
                <a:moveTo>
                  <a:pt x="3402478" y="12699"/>
                </a:moveTo>
                <a:lnTo>
                  <a:pt x="2612918" y="12699"/>
                </a:lnTo>
                <a:lnTo>
                  <a:pt x="2563008" y="25399"/>
                </a:lnTo>
                <a:lnTo>
                  <a:pt x="3449642" y="25399"/>
                </a:lnTo>
                <a:lnTo>
                  <a:pt x="3402478" y="12699"/>
                </a:lnTo>
                <a:close/>
              </a:path>
              <a:path w="6682740" h="7315200">
                <a:moveTo>
                  <a:pt x="3259936" y="0"/>
                </a:moveTo>
                <a:lnTo>
                  <a:pt x="2763842" y="0"/>
                </a:lnTo>
                <a:lnTo>
                  <a:pt x="2713339" y="12699"/>
                </a:lnTo>
                <a:lnTo>
                  <a:pt x="3307622" y="12699"/>
                </a:lnTo>
                <a:lnTo>
                  <a:pt x="3259936" y="0"/>
                </a:lnTo>
                <a:close/>
              </a:path>
            </a:pathLst>
          </a:custGeom>
          <a:solidFill>
            <a:srgbClr val="BE930D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7" name="object 17"/>
          <p:cNvSpPr/>
          <p:nvPr/>
        </p:nvSpPr>
        <p:spPr>
          <a:xfrm>
            <a:off x="1790931" y="2426839"/>
            <a:ext cx="1680058" cy="1593413"/>
          </a:xfrm>
          <a:custGeom>
            <a:avLst/>
            <a:gdLst/>
            <a:ahLst/>
            <a:cxnLst/>
            <a:rect l="l" t="t" r="r" b="b"/>
            <a:pathLst>
              <a:path w="3693795" h="3503295">
                <a:moveTo>
                  <a:pt x="643943" y="0"/>
                </a:moveTo>
                <a:lnTo>
                  <a:pt x="616514" y="40409"/>
                </a:lnTo>
                <a:lnTo>
                  <a:pt x="589610" y="81200"/>
                </a:lnTo>
                <a:lnTo>
                  <a:pt x="563239" y="122369"/>
                </a:lnTo>
                <a:lnTo>
                  <a:pt x="537403" y="163910"/>
                </a:lnTo>
                <a:lnTo>
                  <a:pt x="512109" y="205819"/>
                </a:lnTo>
                <a:lnTo>
                  <a:pt x="487362" y="248091"/>
                </a:lnTo>
                <a:lnTo>
                  <a:pt x="463165" y="290720"/>
                </a:lnTo>
                <a:lnTo>
                  <a:pt x="439524" y="333702"/>
                </a:lnTo>
                <a:lnTo>
                  <a:pt x="416444" y="377031"/>
                </a:lnTo>
                <a:lnTo>
                  <a:pt x="393930" y="420704"/>
                </a:lnTo>
                <a:lnTo>
                  <a:pt x="371986" y="464716"/>
                </a:lnTo>
                <a:lnTo>
                  <a:pt x="350618" y="509060"/>
                </a:lnTo>
                <a:lnTo>
                  <a:pt x="329831" y="553733"/>
                </a:lnTo>
                <a:lnTo>
                  <a:pt x="309628" y="598730"/>
                </a:lnTo>
                <a:lnTo>
                  <a:pt x="290016" y="644045"/>
                </a:lnTo>
                <a:lnTo>
                  <a:pt x="270999" y="689674"/>
                </a:lnTo>
                <a:lnTo>
                  <a:pt x="252582" y="735612"/>
                </a:lnTo>
                <a:lnTo>
                  <a:pt x="234770" y="781854"/>
                </a:lnTo>
                <a:lnTo>
                  <a:pt x="217568" y="828395"/>
                </a:lnTo>
                <a:lnTo>
                  <a:pt x="200980" y="875230"/>
                </a:lnTo>
                <a:lnTo>
                  <a:pt x="185012" y="922355"/>
                </a:lnTo>
                <a:lnTo>
                  <a:pt x="169669" y="969764"/>
                </a:lnTo>
                <a:lnTo>
                  <a:pt x="154954" y="1017453"/>
                </a:lnTo>
                <a:lnTo>
                  <a:pt x="140874" y="1065416"/>
                </a:lnTo>
                <a:lnTo>
                  <a:pt x="127433" y="1113649"/>
                </a:lnTo>
                <a:lnTo>
                  <a:pt x="114636" y="1162148"/>
                </a:lnTo>
                <a:lnTo>
                  <a:pt x="102488" y="1210906"/>
                </a:lnTo>
                <a:lnTo>
                  <a:pt x="90994" y="1259920"/>
                </a:lnTo>
                <a:lnTo>
                  <a:pt x="80159" y="1309183"/>
                </a:lnTo>
                <a:lnTo>
                  <a:pt x="69987" y="1358693"/>
                </a:lnTo>
                <a:lnTo>
                  <a:pt x="60484" y="1408443"/>
                </a:lnTo>
                <a:lnTo>
                  <a:pt x="51654" y="1458428"/>
                </a:lnTo>
                <a:lnTo>
                  <a:pt x="43502" y="1508644"/>
                </a:lnTo>
                <a:lnTo>
                  <a:pt x="36034" y="1559086"/>
                </a:lnTo>
                <a:lnTo>
                  <a:pt x="29253" y="1609750"/>
                </a:lnTo>
                <a:lnTo>
                  <a:pt x="23166" y="1660629"/>
                </a:lnTo>
                <a:lnTo>
                  <a:pt x="17776" y="1711719"/>
                </a:lnTo>
                <a:lnTo>
                  <a:pt x="13089" y="1763016"/>
                </a:lnTo>
                <a:lnTo>
                  <a:pt x="9110" y="1814515"/>
                </a:lnTo>
                <a:lnTo>
                  <a:pt x="5843" y="1866210"/>
                </a:lnTo>
                <a:lnTo>
                  <a:pt x="3294" y="1918096"/>
                </a:lnTo>
                <a:lnTo>
                  <a:pt x="1467" y="1970170"/>
                </a:lnTo>
                <a:lnTo>
                  <a:pt x="367" y="2022425"/>
                </a:lnTo>
                <a:lnTo>
                  <a:pt x="0" y="2074857"/>
                </a:lnTo>
                <a:lnTo>
                  <a:pt x="366" y="2127183"/>
                </a:lnTo>
                <a:lnTo>
                  <a:pt x="1461" y="2179333"/>
                </a:lnTo>
                <a:lnTo>
                  <a:pt x="3280" y="2231301"/>
                </a:lnTo>
                <a:lnTo>
                  <a:pt x="5819" y="2283083"/>
                </a:lnTo>
                <a:lnTo>
                  <a:pt x="9073" y="2334674"/>
                </a:lnTo>
                <a:lnTo>
                  <a:pt x="13035" y="2386069"/>
                </a:lnTo>
                <a:lnTo>
                  <a:pt x="17703" y="2437264"/>
                </a:lnTo>
                <a:lnTo>
                  <a:pt x="23071" y="2488254"/>
                </a:lnTo>
                <a:lnTo>
                  <a:pt x="29133" y="2539033"/>
                </a:lnTo>
                <a:lnTo>
                  <a:pt x="35886" y="2589597"/>
                </a:lnTo>
                <a:lnTo>
                  <a:pt x="43324" y="2639941"/>
                </a:lnTo>
                <a:lnTo>
                  <a:pt x="51443" y="2690060"/>
                </a:lnTo>
                <a:lnTo>
                  <a:pt x="60237" y="2739950"/>
                </a:lnTo>
                <a:lnTo>
                  <a:pt x="69701" y="2789604"/>
                </a:lnTo>
                <a:lnTo>
                  <a:pt x="79832" y="2839020"/>
                </a:lnTo>
                <a:lnTo>
                  <a:pt x="90624" y="2888191"/>
                </a:lnTo>
                <a:lnTo>
                  <a:pt x="102071" y="2937113"/>
                </a:lnTo>
                <a:lnTo>
                  <a:pt x="114170" y="2985782"/>
                </a:lnTo>
                <a:lnTo>
                  <a:pt x="126915" y="3034191"/>
                </a:lnTo>
                <a:lnTo>
                  <a:pt x="140302" y="3082337"/>
                </a:lnTo>
                <a:lnTo>
                  <a:pt x="154325" y="3130214"/>
                </a:lnTo>
                <a:lnTo>
                  <a:pt x="168981" y="3177818"/>
                </a:lnTo>
                <a:lnTo>
                  <a:pt x="184263" y="3225144"/>
                </a:lnTo>
                <a:lnTo>
                  <a:pt x="200167" y="3272187"/>
                </a:lnTo>
                <a:lnTo>
                  <a:pt x="216688" y="3318942"/>
                </a:lnTo>
                <a:lnTo>
                  <a:pt x="233822" y="3365404"/>
                </a:lnTo>
                <a:lnTo>
                  <a:pt x="251563" y="3411569"/>
                </a:lnTo>
                <a:lnTo>
                  <a:pt x="269906" y="3457431"/>
                </a:lnTo>
                <a:lnTo>
                  <a:pt x="288848" y="3502986"/>
                </a:lnTo>
                <a:lnTo>
                  <a:pt x="3693438" y="2066366"/>
                </a:lnTo>
                <a:lnTo>
                  <a:pt x="643943" y="0"/>
                </a:lnTo>
                <a:close/>
              </a:path>
            </a:pathLst>
          </a:custGeom>
          <a:solidFill>
            <a:srgbClr val="DFAB06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8" name="object 18"/>
          <p:cNvSpPr/>
          <p:nvPr/>
        </p:nvSpPr>
        <p:spPr>
          <a:xfrm>
            <a:off x="1846540" y="4102493"/>
            <a:ext cx="207083" cy="88090"/>
          </a:xfrm>
          <a:custGeom>
            <a:avLst/>
            <a:gdLst/>
            <a:ahLst/>
            <a:cxnLst/>
            <a:rect l="l" t="t" r="r" b="b"/>
            <a:pathLst>
              <a:path w="455295" h="193675">
                <a:moveTo>
                  <a:pt x="0" y="193095"/>
                </a:moveTo>
                <a:lnTo>
                  <a:pt x="454773" y="0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19" name="object 19"/>
          <p:cNvSpPr/>
          <p:nvPr/>
        </p:nvSpPr>
        <p:spPr>
          <a:xfrm>
            <a:off x="2027494" y="4085671"/>
            <a:ext cx="65562" cy="46789"/>
          </a:xfrm>
          <a:custGeom>
            <a:avLst/>
            <a:gdLst/>
            <a:ahLst/>
            <a:cxnLst/>
            <a:rect l="l" t="t" r="r" b="b"/>
            <a:pathLst>
              <a:path w="144145" h="102870">
                <a:moveTo>
                  <a:pt x="144031" y="0"/>
                </a:moveTo>
                <a:lnTo>
                  <a:pt x="0" y="1972"/>
                </a:lnTo>
                <a:lnTo>
                  <a:pt x="50413" y="39748"/>
                </a:lnTo>
                <a:lnTo>
                  <a:pt x="42582" y="102272"/>
                </a:lnTo>
                <a:lnTo>
                  <a:pt x="144031" y="0"/>
                </a:lnTo>
                <a:close/>
              </a:path>
            </a:pathLst>
          </a:custGeom>
          <a:solidFill>
            <a:srgbClr val="001F5C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0" name="object 20"/>
          <p:cNvSpPr/>
          <p:nvPr/>
        </p:nvSpPr>
        <p:spPr>
          <a:xfrm>
            <a:off x="1623562" y="3001511"/>
            <a:ext cx="304993" cy="84046"/>
          </a:xfrm>
          <a:custGeom>
            <a:avLst/>
            <a:gdLst/>
            <a:ahLst/>
            <a:cxnLst/>
            <a:rect l="l" t="t" r="r" b="b"/>
            <a:pathLst>
              <a:path w="670560" h="184785">
                <a:moveTo>
                  <a:pt x="0" y="0"/>
                </a:moveTo>
                <a:lnTo>
                  <a:pt x="669935" y="184316"/>
                </a:lnTo>
              </a:path>
            </a:pathLst>
          </a:custGeom>
          <a:ln w="19146">
            <a:solidFill>
              <a:srgbClr val="001F5C"/>
            </a:solidFill>
          </a:ln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1" name="object 21"/>
          <p:cNvSpPr/>
          <p:nvPr/>
        </p:nvSpPr>
        <p:spPr>
          <a:xfrm>
            <a:off x="1904723" y="3056786"/>
            <a:ext cx="65273" cy="47944"/>
          </a:xfrm>
          <a:custGeom>
            <a:avLst/>
            <a:gdLst/>
            <a:ahLst/>
            <a:cxnLst/>
            <a:rect l="l" t="t" r="r" b="b"/>
            <a:pathLst>
              <a:path w="143510" h="105410">
                <a:moveTo>
                  <a:pt x="28902" y="0"/>
                </a:moveTo>
                <a:lnTo>
                  <a:pt x="44956" y="60915"/>
                </a:lnTo>
                <a:lnTo>
                  <a:pt x="0" y="105058"/>
                </a:lnTo>
                <a:lnTo>
                  <a:pt x="143016" y="87893"/>
                </a:lnTo>
                <a:lnTo>
                  <a:pt x="28902" y="0"/>
                </a:lnTo>
                <a:close/>
              </a:path>
            </a:pathLst>
          </a:custGeom>
          <a:solidFill>
            <a:srgbClr val="001F5C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2" name="object 22"/>
          <p:cNvSpPr/>
          <p:nvPr/>
        </p:nvSpPr>
        <p:spPr>
          <a:xfrm>
            <a:off x="0" y="6000136"/>
            <a:ext cx="9144000" cy="584569"/>
          </a:xfrm>
          <a:custGeom>
            <a:avLst/>
            <a:gdLst/>
            <a:ahLst/>
            <a:cxnLst/>
            <a:rect l="l" t="t" r="r" b="b"/>
            <a:pathLst>
              <a:path w="20104100" h="1285240">
                <a:moveTo>
                  <a:pt x="20104099" y="1284747"/>
                </a:moveTo>
                <a:lnTo>
                  <a:pt x="0" y="1284747"/>
                </a:lnTo>
                <a:lnTo>
                  <a:pt x="0" y="0"/>
                </a:lnTo>
                <a:lnTo>
                  <a:pt x="20104099" y="0"/>
                </a:lnTo>
                <a:lnTo>
                  <a:pt x="20104099" y="1284747"/>
                </a:lnTo>
                <a:close/>
              </a:path>
            </a:pathLst>
          </a:custGeom>
          <a:solidFill>
            <a:srgbClr val="002369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3" name="object 23"/>
          <p:cNvSpPr/>
          <p:nvPr/>
        </p:nvSpPr>
        <p:spPr>
          <a:xfrm>
            <a:off x="8359131" y="6368849"/>
            <a:ext cx="171018" cy="484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4" name="object 24"/>
          <p:cNvSpPr/>
          <p:nvPr/>
        </p:nvSpPr>
        <p:spPr>
          <a:xfrm>
            <a:off x="8539781" y="6367849"/>
            <a:ext cx="36293" cy="504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5" name="object 25"/>
          <p:cNvSpPr/>
          <p:nvPr/>
        </p:nvSpPr>
        <p:spPr>
          <a:xfrm>
            <a:off x="8586380" y="6367849"/>
            <a:ext cx="82555" cy="504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6" name="object 26"/>
          <p:cNvSpPr/>
          <p:nvPr/>
        </p:nvSpPr>
        <p:spPr>
          <a:xfrm>
            <a:off x="8679701" y="6367849"/>
            <a:ext cx="230058" cy="504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7" name="object 27"/>
          <p:cNvSpPr/>
          <p:nvPr/>
        </p:nvSpPr>
        <p:spPr>
          <a:xfrm>
            <a:off x="8920525" y="6368852"/>
            <a:ext cx="36358" cy="484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8" name="object 28"/>
          <p:cNvSpPr/>
          <p:nvPr/>
        </p:nvSpPr>
        <p:spPr>
          <a:xfrm>
            <a:off x="7793744" y="6192704"/>
            <a:ext cx="924616" cy="2255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29" name="object 29"/>
          <p:cNvSpPr/>
          <p:nvPr/>
        </p:nvSpPr>
        <p:spPr>
          <a:xfrm>
            <a:off x="7481121" y="6186426"/>
            <a:ext cx="274378" cy="268313"/>
          </a:xfrm>
          <a:custGeom>
            <a:avLst/>
            <a:gdLst/>
            <a:ahLst/>
            <a:cxnLst/>
            <a:rect l="l" t="t" r="r" b="b"/>
            <a:pathLst>
              <a:path w="603250" h="589915">
                <a:moveTo>
                  <a:pt x="603031" y="0"/>
                </a:moveTo>
                <a:lnTo>
                  <a:pt x="576717" y="0"/>
                </a:lnTo>
                <a:lnTo>
                  <a:pt x="574606" y="897"/>
                </a:lnTo>
                <a:lnTo>
                  <a:pt x="516530" y="27316"/>
                </a:lnTo>
                <a:lnTo>
                  <a:pt x="462686" y="53622"/>
                </a:lnTo>
                <a:lnTo>
                  <a:pt x="412859" y="79869"/>
                </a:lnTo>
                <a:lnTo>
                  <a:pt x="366835" y="106107"/>
                </a:lnTo>
                <a:lnTo>
                  <a:pt x="324398" y="132389"/>
                </a:lnTo>
                <a:lnTo>
                  <a:pt x="285333" y="158768"/>
                </a:lnTo>
                <a:lnTo>
                  <a:pt x="249427" y="185296"/>
                </a:lnTo>
                <a:lnTo>
                  <a:pt x="216463" y="212025"/>
                </a:lnTo>
                <a:lnTo>
                  <a:pt x="186227" y="239007"/>
                </a:lnTo>
                <a:lnTo>
                  <a:pt x="158505" y="266294"/>
                </a:lnTo>
                <a:lnTo>
                  <a:pt x="109740" y="321994"/>
                </a:lnTo>
                <a:lnTo>
                  <a:pt x="68451" y="379542"/>
                </a:lnTo>
                <a:lnTo>
                  <a:pt x="32917" y="439356"/>
                </a:lnTo>
                <a:lnTo>
                  <a:pt x="1421" y="501854"/>
                </a:lnTo>
                <a:lnTo>
                  <a:pt x="0" y="504971"/>
                </a:lnTo>
                <a:lnTo>
                  <a:pt x="18902" y="589509"/>
                </a:lnTo>
                <a:lnTo>
                  <a:pt x="157580" y="589509"/>
                </a:lnTo>
                <a:lnTo>
                  <a:pt x="157640" y="589021"/>
                </a:lnTo>
                <a:lnTo>
                  <a:pt x="170127" y="529806"/>
                </a:lnTo>
                <a:lnTo>
                  <a:pt x="187119" y="473545"/>
                </a:lnTo>
                <a:lnTo>
                  <a:pt x="208228" y="420182"/>
                </a:lnTo>
                <a:lnTo>
                  <a:pt x="233064" y="369660"/>
                </a:lnTo>
                <a:lnTo>
                  <a:pt x="261238" y="321926"/>
                </a:lnTo>
                <a:lnTo>
                  <a:pt x="292361" y="276922"/>
                </a:lnTo>
                <a:lnTo>
                  <a:pt x="326045" y="234594"/>
                </a:lnTo>
                <a:lnTo>
                  <a:pt x="361900" y="194886"/>
                </a:lnTo>
                <a:lnTo>
                  <a:pt x="399537" y="157742"/>
                </a:lnTo>
                <a:lnTo>
                  <a:pt x="438568" y="123107"/>
                </a:lnTo>
                <a:lnTo>
                  <a:pt x="478604" y="90925"/>
                </a:lnTo>
                <a:lnTo>
                  <a:pt x="519255" y="61141"/>
                </a:lnTo>
                <a:lnTo>
                  <a:pt x="560132" y="33698"/>
                </a:lnTo>
                <a:lnTo>
                  <a:pt x="601166" y="8360"/>
                </a:lnTo>
                <a:lnTo>
                  <a:pt x="6030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30" name="object 30"/>
          <p:cNvSpPr/>
          <p:nvPr/>
        </p:nvSpPr>
        <p:spPr>
          <a:xfrm>
            <a:off x="7429861" y="6141877"/>
            <a:ext cx="246362" cy="136034"/>
          </a:xfrm>
          <a:custGeom>
            <a:avLst/>
            <a:gdLst/>
            <a:ahLst/>
            <a:cxnLst/>
            <a:rect l="l" t="t" r="r" b="b"/>
            <a:pathLst>
              <a:path w="541655" h="299084">
                <a:moveTo>
                  <a:pt x="536884" y="0"/>
                </a:moveTo>
                <a:lnTo>
                  <a:pt x="179261" y="0"/>
                </a:lnTo>
                <a:lnTo>
                  <a:pt x="204420" y="98873"/>
                </a:lnTo>
                <a:lnTo>
                  <a:pt x="0" y="98873"/>
                </a:lnTo>
                <a:lnTo>
                  <a:pt x="44748" y="299003"/>
                </a:lnTo>
                <a:lnTo>
                  <a:pt x="91072" y="270522"/>
                </a:lnTo>
                <a:lnTo>
                  <a:pt x="151694" y="237207"/>
                </a:lnTo>
                <a:lnTo>
                  <a:pt x="212299" y="207495"/>
                </a:lnTo>
                <a:lnTo>
                  <a:pt x="272619" y="181183"/>
                </a:lnTo>
                <a:lnTo>
                  <a:pt x="332385" y="158071"/>
                </a:lnTo>
                <a:lnTo>
                  <a:pt x="391329" y="137957"/>
                </a:lnTo>
                <a:lnTo>
                  <a:pt x="449183" y="120640"/>
                </a:lnTo>
                <a:lnTo>
                  <a:pt x="505678" y="105917"/>
                </a:lnTo>
                <a:lnTo>
                  <a:pt x="541159" y="97945"/>
                </a:lnTo>
                <a:lnTo>
                  <a:pt x="512300" y="97945"/>
                </a:lnTo>
                <a:lnTo>
                  <a:pt x="5368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31" name="object 31"/>
          <p:cNvSpPr/>
          <p:nvPr/>
        </p:nvSpPr>
        <p:spPr>
          <a:xfrm>
            <a:off x="7457558" y="6186426"/>
            <a:ext cx="265136" cy="179068"/>
          </a:xfrm>
          <a:custGeom>
            <a:avLst/>
            <a:gdLst/>
            <a:ahLst/>
            <a:cxnLst/>
            <a:rect l="l" t="t" r="r" b="b"/>
            <a:pathLst>
              <a:path w="582930" h="393700">
                <a:moveTo>
                  <a:pt x="582454" y="0"/>
                </a:moveTo>
                <a:lnTo>
                  <a:pt x="526231" y="0"/>
                </a:lnTo>
                <a:lnTo>
                  <a:pt x="512823" y="3841"/>
                </a:lnTo>
                <a:lnTo>
                  <a:pt x="457790" y="21877"/>
                </a:lnTo>
                <a:lnTo>
                  <a:pt x="404808" y="41448"/>
                </a:lnTo>
                <a:lnTo>
                  <a:pt x="353820" y="62424"/>
                </a:lnTo>
                <a:lnTo>
                  <a:pt x="304765" y="84672"/>
                </a:lnTo>
                <a:lnTo>
                  <a:pt x="257585" y="108062"/>
                </a:lnTo>
                <a:lnTo>
                  <a:pt x="212221" y="132464"/>
                </a:lnTo>
                <a:lnTo>
                  <a:pt x="168615" y="157745"/>
                </a:lnTo>
                <a:lnTo>
                  <a:pt x="126708" y="183775"/>
                </a:lnTo>
                <a:lnTo>
                  <a:pt x="86441" y="210422"/>
                </a:lnTo>
                <a:lnTo>
                  <a:pt x="47755" y="237556"/>
                </a:lnTo>
                <a:lnTo>
                  <a:pt x="10591" y="265046"/>
                </a:lnTo>
                <a:lnTo>
                  <a:pt x="0" y="273268"/>
                </a:lnTo>
                <a:lnTo>
                  <a:pt x="26835" y="393283"/>
                </a:lnTo>
                <a:lnTo>
                  <a:pt x="46636" y="370076"/>
                </a:lnTo>
                <a:lnTo>
                  <a:pt x="92757" y="320797"/>
                </a:lnTo>
                <a:lnTo>
                  <a:pt x="139365" y="275340"/>
                </a:lnTo>
                <a:lnTo>
                  <a:pt x="186262" y="233554"/>
                </a:lnTo>
                <a:lnTo>
                  <a:pt x="233253" y="195285"/>
                </a:lnTo>
                <a:lnTo>
                  <a:pt x="280142" y="160381"/>
                </a:lnTo>
                <a:lnTo>
                  <a:pt x="326734" y="128689"/>
                </a:lnTo>
                <a:lnTo>
                  <a:pt x="372832" y="100058"/>
                </a:lnTo>
                <a:lnTo>
                  <a:pt x="418240" y="74334"/>
                </a:lnTo>
                <a:lnTo>
                  <a:pt x="462763" y="51365"/>
                </a:lnTo>
                <a:lnTo>
                  <a:pt x="506204" y="30999"/>
                </a:lnTo>
                <a:lnTo>
                  <a:pt x="548368" y="13083"/>
                </a:lnTo>
                <a:lnTo>
                  <a:pt x="5824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819" dirty="0"/>
          </a:p>
        </p:txBody>
      </p:sp>
      <p:sp>
        <p:nvSpPr>
          <p:cNvPr id="32" name="object 32"/>
          <p:cNvSpPr/>
          <p:nvPr/>
        </p:nvSpPr>
        <p:spPr>
          <a:xfrm>
            <a:off x="7599969" y="6345095"/>
            <a:ext cx="77850" cy="778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19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58915FF-1FA4-42A3-89CF-5851BA23C02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64408" y="1793082"/>
          <a:ext cx="6550820" cy="3743326"/>
        </p:xfrm>
        <a:graphic>
          <a:graphicData uri="http://schemas.openxmlformats.org/drawingml/2006/table">
            <a:tbl>
              <a:tblPr firstRow="1" firstCol="1" bandRow="1"/>
              <a:tblGrid>
                <a:gridCol w="491051">
                  <a:extLst>
                    <a:ext uri="{9D8B030D-6E8A-4147-A177-3AD203B41FA5}">
                      <a16:colId xmlns:a16="http://schemas.microsoft.com/office/drawing/2014/main" val="628808047"/>
                    </a:ext>
                  </a:extLst>
                </a:gridCol>
                <a:gridCol w="1180610">
                  <a:extLst>
                    <a:ext uri="{9D8B030D-6E8A-4147-A177-3AD203B41FA5}">
                      <a16:colId xmlns:a16="http://schemas.microsoft.com/office/drawing/2014/main" val="1115415583"/>
                    </a:ext>
                  </a:extLst>
                </a:gridCol>
                <a:gridCol w="1180610">
                  <a:extLst>
                    <a:ext uri="{9D8B030D-6E8A-4147-A177-3AD203B41FA5}">
                      <a16:colId xmlns:a16="http://schemas.microsoft.com/office/drawing/2014/main" val="2812401051"/>
                    </a:ext>
                  </a:extLst>
                </a:gridCol>
                <a:gridCol w="877622">
                  <a:extLst>
                    <a:ext uri="{9D8B030D-6E8A-4147-A177-3AD203B41FA5}">
                      <a16:colId xmlns:a16="http://schemas.microsoft.com/office/drawing/2014/main" val="525249586"/>
                    </a:ext>
                  </a:extLst>
                </a:gridCol>
                <a:gridCol w="1379120">
                  <a:extLst>
                    <a:ext uri="{9D8B030D-6E8A-4147-A177-3AD203B41FA5}">
                      <a16:colId xmlns:a16="http://schemas.microsoft.com/office/drawing/2014/main" val="2636244993"/>
                    </a:ext>
                  </a:extLst>
                </a:gridCol>
                <a:gridCol w="1441807">
                  <a:extLst>
                    <a:ext uri="{9D8B030D-6E8A-4147-A177-3AD203B41FA5}">
                      <a16:colId xmlns:a16="http://schemas.microsoft.com/office/drawing/2014/main" val="3160197115"/>
                    </a:ext>
                  </a:extLst>
                </a:gridCol>
              </a:tblGrid>
              <a:tr h="661461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FFY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Increase Based on Formula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Special Bridge Program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Est. Total Increase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Federal Fund Totals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b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(Existing + New)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Est. State Match Needed for New Federal Funds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975914"/>
                  </a:ext>
                </a:extLst>
              </a:tr>
              <a:tr h="487392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$377.5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$327.2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$704.7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$2.5 billion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$163.9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180603"/>
                  </a:ext>
                </a:extLst>
              </a:tr>
              <a:tr h="487392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$421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$327.2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$748.2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$2.5 billion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$174.8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898079"/>
                  </a:ext>
                </a:extLst>
              </a:tr>
              <a:tr h="487392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$465.3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$327.2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$792.5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$2.6 billion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$185.9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17697"/>
                  </a:ext>
                </a:extLst>
              </a:tr>
              <a:tr h="487392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$510.5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$327.2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$837.7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$2.6 billion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$197.1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197112"/>
                  </a:ext>
                </a:extLst>
              </a:tr>
              <a:tr h="487392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$556.7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$327.2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$883.9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$ 2.7 billion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$208.7 million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51053"/>
                  </a:ext>
                </a:extLst>
              </a:tr>
              <a:tr h="644905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Est. 5-yr total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$2.3 billion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$1.6 billion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 billion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~$13 billion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$930.4 million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050454"/>
                  </a:ext>
                </a:extLst>
              </a:tr>
            </a:tbl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8ACF5-5A03-47AD-8508-967D2C1BD1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Formula fund snapshot</a:t>
            </a:r>
          </a:p>
        </p:txBody>
      </p:sp>
    </p:spTree>
    <p:extLst>
      <p:ext uri="{BB962C8B-B14F-4D97-AF65-F5344CB8AC3E}">
        <p14:creationId xmlns:p14="http://schemas.microsoft.com/office/powerpoint/2010/main" val="168212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F38033-1B5F-4A1F-95B9-13DECB2E1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New Program Areas:</a:t>
            </a:r>
          </a:p>
          <a:p>
            <a:r>
              <a:rPr lang="en-US" dirty="0"/>
              <a:t>Special Bridge Program - $1.39 Billion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Special Bridge Program (Off System Bridges) - $245.3 Million</a:t>
            </a:r>
          </a:p>
          <a:p>
            <a:endParaRPr lang="en-US" dirty="0"/>
          </a:p>
          <a:p>
            <a:r>
              <a:rPr lang="en-US" dirty="0"/>
              <a:t>National Electric Vehicle Program - $171.5 Million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7B200-69B9-4644-88FB-A9159739B0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FUND</a:t>
            </a:r>
          </a:p>
        </p:txBody>
      </p:sp>
    </p:spTree>
    <p:extLst>
      <p:ext uri="{BB962C8B-B14F-4D97-AF65-F5344CB8AC3E}">
        <p14:creationId xmlns:p14="http://schemas.microsoft.com/office/powerpoint/2010/main" val="275241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2AAEF3-B3A6-4705-AF19-84E5DC4D3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 dirty="0"/>
              <a:t>Estimated at $327 million/year </a:t>
            </a:r>
          </a:p>
          <a:p>
            <a:endParaRPr lang="en-US" b="0" i="0" u="none" strike="noStrike" baseline="0" dirty="0"/>
          </a:p>
          <a:p>
            <a:r>
              <a:rPr lang="en-US" b="0" i="0" u="none" strike="noStrike" baseline="0" dirty="0"/>
              <a:t>15% set-aside for off-system bridges</a:t>
            </a:r>
          </a:p>
          <a:p>
            <a:endParaRPr lang="en-US" b="0" i="0" u="none" strike="noStrike" baseline="0" dirty="0"/>
          </a:p>
          <a:p>
            <a:r>
              <a:rPr lang="en-US" b="0" i="0" u="none" strike="noStrike" baseline="0" dirty="0"/>
              <a:t>Off-system set-aside is in addition to the STBG fund set-aside that BIL increased </a:t>
            </a:r>
          </a:p>
          <a:p>
            <a:pPr marL="0" indent="0">
              <a:buNone/>
            </a:pPr>
            <a:r>
              <a:rPr lang="en-US" sz="1350" dirty="0"/>
              <a:t>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CF3FB-2C1D-49E5-9A9B-B1A258C38F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Bridge investment formula program</a:t>
            </a:r>
          </a:p>
        </p:txBody>
      </p:sp>
    </p:spTree>
    <p:extLst>
      <p:ext uri="{BB962C8B-B14F-4D97-AF65-F5344CB8AC3E}">
        <p14:creationId xmlns:p14="http://schemas.microsoft.com/office/powerpoint/2010/main" val="3688594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DAA999-65A2-4B4F-8888-069CC554D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 dirty="0"/>
              <a:t>Approximately $49 million/year</a:t>
            </a:r>
          </a:p>
          <a:p>
            <a:endParaRPr lang="en-US" b="0" i="0" u="none" strike="noStrike" baseline="0" dirty="0"/>
          </a:p>
          <a:p>
            <a:r>
              <a:rPr lang="en-US" b="0" i="0" u="none" strike="noStrike" baseline="0" dirty="0"/>
              <a:t>Funds Distributed at same ratio as STBG set-aside for off-system bridges: </a:t>
            </a:r>
          </a:p>
          <a:p>
            <a:pPr lvl="2"/>
            <a:r>
              <a:rPr lang="en-US" b="0" i="0" u="none" strike="noStrike" baseline="0" dirty="0"/>
              <a:t>Deck Area All Bridges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BFF36-88DD-4CFE-A3D8-50A2613CD8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Off-system bridges</a:t>
            </a:r>
          </a:p>
        </p:txBody>
      </p:sp>
    </p:spTree>
    <p:extLst>
      <p:ext uri="{BB962C8B-B14F-4D97-AF65-F5344CB8AC3E}">
        <p14:creationId xmlns:p14="http://schemas.microsoft.com/office/powerpoint/2010/main" val="1470843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1793</TotalTime>
  <Words>816</Words>
  <Application>Microsoft Office PowerPoint</Application>
  <PresentationFormat>On-screen Show (4:3)</PresentationFormat>
  <Paragraphs>187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Gill Sans MT</vt:lpstr>
      <vt:lpstr>Montserrat</vt:lpstr>
      <vt:lpstr>Times New Roman</vt:lpstr>
      <vt:lpstr>Office Theme</vt:lpstr>
      <vt:lpstr>DELAWARE COUNTY 2022 Municipalities conference and trade show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Mears, Wayne E</dc:creator>
  <cp:lastModifiedBy>Shifflet, Larry  S.</cp:lastModifiedBy>
  <cp:revision>109</cp:revision>
  <dcterms:created xsi:type="dcterms:W3CDTF">2020-03-27T16:17:13Z</dcterms:created>
  <dcterms:modified xsi:type="dcterms:W3CDTF">2022-05-11T09:20:37Z</dcterms:modified>
</cp:coreProperties>
</file>