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407" r:id="rId3"/>
    <p:sldId id="257" r:id="rId4"/>
    <p:sldId id="408" r:id="rId5"/>
    <p:sldId id="409" r:id="rId6"/>
    <p:sldId id="410" r:id="rId7"/>
    <p:sldId id="413" r:id="rId8"/>
    <p:sldId id="414" r:id="rId9"/>
    <p:sldId id="415" r:id="rId10"/>
    <p:sldId id="416" r:id="rId11"/>
    <p:sldId id="417" r:id="rId12"/>
    <p:sldId id="418" r:id="rId13"/>
    <p:sldId id="424" r:id="rId14"/>
    <p:sldId id="419" r:id="rId15"/>
    <p:sldId id="420" r:id="rId16"/>
    <p:sldId id="421" r:id="rId17"/>
    <p:sldId id="422" r:id="rId18"/>
    <p:sldId id="423" r:id="rId19"/>
    <p:sldId id="425" r:id="rId20"/>
    <p:sldId id="426" r:id="rId21"/>
    <p:sldId id="427" r:id="rId22"/>
    <p:sldId id="429" r:id="rId23"/>
    <p:sldId id="430" r:id="rId24"/>
    <p:sldId id="431" r:id="rId25"/>
    <p:sldId id="432" r:id="rId26"/>
    <p:sldId id="433" r:id="rId27"/>
    <p:sldId id="434" r:id="rId28"/>
    <p:sldId id="435" r:id="rId29"/>
    <p:sldId id="436" r:id="rId30"/>
    <p:sldId id="437" r:id="rId31"/>
    <p:sldId id="438" r:id="rId32"/>
    <p:sldId id="440" r:id="rId33"/>
    <p:sldId id="439" r:id="rId34"/>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30" autoAdjust="0"/>
  </p:normalViewPr>
  <p:slideViewPr>
    <p:cSldViewPr>
      <p:cViewPr varScale="1">
        <p:scale>
          <a:sx n="44" d="100"/>
          <a:sy n="44" d="100"/>
        </p:scale>
        <p:origin x="1632" y="54"/>
      </p:cViewPr>
      <p:guideLst>
        <p:guide orient="horz" pos="2160"/>
        <p:guide pos="3839"/>
      </p:guideLst>
    </p:cSldViewPr>
  </p:slideViewPr>
  <p:notesTextViewPr>
    <p:cViewPr>
      <p:scale>
        <a:sx n="1" d="1"/>
        <a:sy n="1" d="1"/>
      </p:scale>
      <p:origin x="0" y="0"/>
    </p:cViewPr>
  </p:notesTextViewPr>
  <p:notesViewPr>
    <p:cSldViewPr>
      <p:cViewPr varScale="1">
        <p:scale>
          <a:sx n="82" d="100"/>
          <a:sy n="82" d="100"/>
        </p:scale>
        <p:origin x="-18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B95AF0-955A-4FC7-9237-D13B05B066AD}" type="datetimeFigureOut">
              <a:rPr lang="en-US" smtClean="0"/>
              <a:t>5/10/2022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62E2DC-B071-4BBA-9206-C0816E55B815}" type="slidenum">
              <a:rPr lang="en-US" smtClean="0"/>
              <a:t>‹#›</a:t>
            </a:fld>
            <a:endParaRPr lang="en-US"/>
          </a:p>
        </p:txBody>
      </p:sp>
    </p:spTree>
    <p:extLst>
      <p:ext uri="{BB962C8B-B14F-4D97-AF65-F5344CB8AC3E}">
        <p14:creationId xmlns:p14="http://schemas.microsoft.com/office/powerpoint/2010/main" val="166788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CF85ED-1D65-4298-96BA-20811516752E}" type="datetimeFigureOut">
              <a:rPr lang="en-US" smtClean="0"/>
              <a:t>5/10/2022</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DC647E-15C3-474E-892A-139C89950478}" type="slidenum">
              <a:rPr lang="en-US" smtClean="0"/>
              <a:t>‹#›</a:t>
            </a:fld>
            <a:endParaRPr lang="en-US"/>
          </a:p>
        </p:txBody>
      </p:sp>
    </p:spTree>
    <p:extLst>
      <p:ext uri="{BB962C8B-B14F-4D97-AF65-F5344CB8AC3E}">
        <p14:creationId xmlns:p14="http://schemas.microsoft.com/office/powerpoint/2010/main" val="183863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MPO’s are federally mandated transportation policy-making organization required for areas with more than 50,000 people in order to access federal funding for transportation projects.</a:t>
            </a:r>
          </a:p>
          <a:p>
            <a:r>
              <a:rPr lang="en-US" dirty="0"/>
              <a:t>MPO’s core functions:</a:t>
            </a:r>
          </a:p>
          <a:p>
            <a:pPr lvl="1"/>
            <a:r>
              <a:rPr lang="en-US" dirty="0"/>
              <a:t>Provide an impartial setting for regional decision-making.</a:t>
            </a:r>
          </a:p>
          <a:p>
            <a:pPr lvl="1"/>
            <a:r>
              <a:rPr lang="en-US" dirty="0"/>
              <a:t>Evaluate transportation alternatives.</a:t>
            </a:r>
          </a:p>
          <a:p>
            <a:pPr lvl="1"/>
            <a:r>
              <a:rPr lang="en-US" dirty="0"/>
              <a:t>Develop/maintain a long-range transportation plan (LRP).</a:t>
            </a:r>
          </a:p>
          <a:p>
            <a:pPr lvl="1"/>
            <a:r>
              <a:rPr lang="en-US" dirty="0"/>
              <a:t>Develop a transportation improvement program (TIP).</a:t>
            </a:r>
          </a:p>
          <a:p>
            <a:pPr lvl="1"/>
            <a:r>
              <a:rPr lang="en-US" dirty="0"/>
              <a:t>Involve the public in regional decision-making and the development of the LRP and the TIP.</a:t>
            </a:r>
          </a:p>
          <a:p>
            <a:pPr lvl="1"/>
            <a:r>
              <a:rPr lang="en-US" dirty="0"/>
              <a:t>Protect air quality.</a:t>
            </a:r>
          </a:p>
          <a:p>
            <a:r>
              <a:rPr lang="en-US" dirty="0"/>
              <a:t>DVRPC is the MPO for Greater Philadelphia.</a:t>
            </a:r>
            <a:endParaRPr lang="en-US" altLang="en-US" b="1" dirty="0"/>
          </a:p>
          <a:p>
            <a:pPr eaLnBrk="1" hangingPunct="1">
              <a:lnSpc>
                <a:spcPct val="80000"/>
              </a:lnSpc>
            </a:pPr>
            <a:endParaRPr lang="en-US" altLang="en-US" b="1" dirty="0"/>
          </a:p>
          <a:p>
            <a:pPr eaLnBrk="1" hangingPunct="1">
              <a:lnSpc>
                <a:spcPct val="80000"/>
              </a:lnSpc>
            </a:pPr>
            <a:r>
              <a:rPr lang="en-US" altLang="en-US" b="1" dirty="0"/>
              <a:t>DVRPC Region </a:t>
            </a:r>
            <a:r>
              <a:rPr lang="en-US" altLang="en-US" dirty="0"/>
              <a:t>(the Delaware Valley</a:t>
            </a:r>
            <a:r>
              <a:rPr lang="en-US" altLang="en-US" baseline="0" dirty="0"/>
              <a:t> or Greater Philadelphia)</a:t>
            </a:r>
            <a:br>
              <a:rPr lang="en-US" altLang="en-US" dirty="0"/>
            </a:br>
            <a:r>
              <a:rPr lang="en-US" altLang="en-US" dirty="0"/>
              <a:t>2 states: Pennsylvania and New Jersey 9 counties: Bucks, Chester, Delaware, Montgomery, and Philadelphia counties in Pennsylvania; and Burlington, Camden, Gloucester, and Mercer in New Jersey</a:t>
            </a:r>
            <a:br>
              <a:rPr lang="en-US" altLang="en-US" dirty="0"/>
            </a:br>
            <a:r>
              <a:rPr lang="en-US" altLang="en-US" dirty="0"/>
              <a:t>353 municipalities</a:t>
            </a:r>
            <a:br>
              <a:rPr lang="en-US" altLang="en-US" dirty="0"/>
            </a:br>
            <a:r>
              <a:rPr lang="en-US" altLang="en-US" dirty="0"/>
              <a:t>Nearly 2.5 million acres of land</a:t>
            </a:r>
          </a:p>
          <a:p>
            <a:pPr eaLnBrk="1" hangingPunct="1">
              <a:lnSpc>
                <a:spcPct val="80000"/>
              </a:lnSpc>
            </a:pPr>
            <a:r>
              <a:rPr lang="en-US" altLang="en-US" b="1" dirty="0"/>
              <a:t>The People</a:t>
            </a:r>
            <a:br>
              <a:rPr lang="en-US" altLang="en-US" dirty="0"/>
            </a:br>
            <a:r>
              <a:rPr lang="en-US" altLang="en-US" dirty="0"/>
              <a:t>5.5 million population</a:t>
            </a:r>
            <a:br>
              <a:rPr lang="en-US" altLang="en-US" dirty="0"/>
            </a:br>
            <a:r>
              <a:rPr lang="en-US" altLang="en-US" dirty="0"/>
              <a:t>2.8 million jobs</a:t>
            </a:r>
            <a:br>
              <a:rPr lang="en-US" altLang="en-US" dirty="0"/>
            </a:br>
            <a:r>
              <a:rPr lang="en-US" altLang="en-US" dirty="0"/>
              <a:t>By 2035:</a:t>
            </a:r>
            <a:br>
              <a:rPr lang="en-US" altLang="en-US" dirty="0"/>
            </a:br>
            <a:r>
              <a:rPr lang="en-US" altLang="en-US" dirty="0"/>
              <a:t>6.1 million population</a:t>
            </a:r>
            <a:br>
              <a:rPr lang="en-US" altLang="en-US" dirty="0"/>
            </a:br>
            <a:r>
              <a:rPr lang="en-US" altLang="en-US" dirty="0"/>
              <a:t>3.1 million jobs</a:t>
            </a:r>
          </a:p>
          <a:p>
            <a:pPr eaLnBrk="1" hangingPunct="1">
              <a:lnSpc>
                <a:spcPct val="80000"/>
              </a:lnSpc>
            </a:pPr>
            <a:endParaRPr lang="en-US" altLang="en-US" dirty="0"/>
          </a:p>
          <a:p>
            <a:pPr eaLnBrk="1" hangingPunct="1">
              <a:lnSpc>
                <a:spcPct val="80000"/>
              </a:lnSpc>
            </a:pPr>
            <a:r>
              <a:rPr lang="en-US" altLang="en-US" dirty="0"/>
              <a:t>Federally-designated MPO</a:t>
            </a:r>
          </a:p>
          <a:p>
            <a:pPr eaLnBrk="1" hangingPunct="1">
              <a:lnSpc>
                <a:spcPct val="80000"/>
              </a:lnSpc>
            </a:pPr>
            <a:r>
              <a:rPr lang="en-US" altLang="en-US" dirty="0"/>
              <a:t>for nine-county region in</a:t>
            </a:r>
          </a:p>
          <a:p>
            <a:pPr eaLnBrk="1" hangingPunct="1">
              <a:lnSpc>
                <a:spcPct val="80000"/>
              </a:lnSpc>
            </a:pPr>
            <a:r>
              <a:rPr lang="en-US" altLang="en-US" dirty="0"/>
              <a:t>PA and NJ</a:t>
            </a:r>
          </a:p>
          <a:p>
            <a:pPr eaLnBrk="1" hangingPunct="1">
              <a:lnSpc>
                <a:spcPct val="80000"/>
              </a:lnSpc>
            </a:pPr>
            <a:endParaRPr lang="en-US" altLang="en-US" dirty="0"/>
          </a:p>
          <a:p>
            <a:pPr eaLnBrk="1" hangingPunct="1">
              <a:lnSpc>
                <a:spcPct val="80000"/>
              </a:lnSpc>
            </a:pPr>
            <a:r>
              <a:rPr lang="en-US" altLang="en-US" dirty="0"/>
              <a:t>Created in 1965 to plan for</a:t>
            </a:r>
          </a:p>
          <a:p>
            <a:pPr eaLnBrk="1" hangingPunct="1">
              <a:lnSpc>
                <a:spcPct val="80000"/>
              </a:lnSpc>
            </a:pPr>
            <a:r>
              <a:rPr lang="en-US" altLang="en-US" dirty="0"/>
              <a:t>“orderly growth and</a:t>
            </a:r>
          </a:p>
          <a:p>
            <a:pPr eaLnBrk="1" hangingPunct="1">
              <a:lnSpc>
                <a:spcPct val="80000"/>
              </a:lnSpc>
            </a:pPr>
            <a:r>
              <a:rPr lang="en-US" altLang="en-US" dirty="0"/>
              <a:t>development”</a:t>
            </a:r>
          </a:p>
          <a:p>
            <a:pPr eaLnBrk="1" hangingPunct="1">
              <a:lnSpc>
                <a:spcPct val="80000"/>
              </a:lnSpc>
            </a:pPr>
            <a:endParaRPr lang="en-US" altLang="en-US" dirty="0"/>
          </a:p>
          <a:p>
            <a:pPr eaLnBrk="1" hangingPunct="1">
              <a:lnSpc>
                <a:spcPct val="80000"/>
              </a:lnSpc>
            </a:pPr>
            <a:r>
              <a:rPr lang="en-US" altLang="en-US" dirty="0"/>
              <a:t>Transportation, land use,</a:t>
            </a:r>
          </a:p>
          <a:p>
            <a:pPr eaLnBrk="1" hangingPunct="1">
              <a:lnSpc>
                <a:spcPct val="80000"/>
              </a:lnSpc>
            </a:pPr>
            <a:r>
              <a:rPr lang="en-US" altLang="en-US" dirty="0"/>
              <a:t>open space, housing and</a:t>
            </a:r>
          </a:p>
          <a:p>
            <a:pPr eaLnBrk="1" hangingPunct="1">
              <a:lnSpc>
                <a:spcPct val="80000"/>
              </a:lnSpc>
            </a:pPr>
            <a:r>
              <a:rPr lang="en-US" altLang="en-US" dirty="0"/>
              <a:t>economic development</a:t>
            </a:r>
          </a:p>
          <a:p>
            <a:pPr eaLnBrk="1" hangingPunct="1">
              <a:lnSpc>
                <a:spcPct val="80000"/>
              </a:lnSpc>
            </a:pPr>
            <a:endParaRPr lang="en-US" altLang="en-US" dirty="0"/>
          </a:p>
          <a:p>
            <a:pPr eaLnBrk="1" hangingPunct="1">
              <a:lnSpc>
                <a:spcPct val="80000"/>
              </a:lnSpc>
            </a:pPr>
            <a:r>
              <a:rPr lang="en-US" altLang="en-US" dirty="0"/>
              <a:t>Short, medium and long</a:t>
            </a:r>
          </a:p>
          <a:p>
            <a:pPr eaLnBrk="1" hangingPunct="1">
              <a:lnSpc>
                <a:spcPct val="80000"/>
              </a:lnSpc>
            </a:pPr>
            <a:r>
              <a:rPr lang="en-US" altLang="en-US" dirty="0"/>
              <a:t>term transportation plans</a:t>
            </a:r>
          </a:p>
          <a:p>
            <a:pPr eaLnBrk="1" hangingPunct="1">
              <a:lnSpc>
                <a:spcPct val="80000"/>
              </a:lnSpc>
            </a:pPr>
            <a:r>
              <a:rPr lang="en-US" altLang="en-US" dirty="0"/>
              <a:t>provide funding for projects</a:t>
            </a:r>
          </a:p>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2</a:t>
            </a:fld>
            <a:endParaRPr lang="en-US"/>
          </a:p>
        </p:txBody>
      </p:sp>
    </p:spTree>
    <p:extLst>
      <p:ext uri="{BB962C8B-B14F-4D97-AF65-F5344CB8AC3E}">
        <p14:creationId xmlns:p14="http://schemas.microsoft.com/office/powerpoint/2010/main" val="383610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15</a:t>
            </a:fld>
            <a:endParaRPr lang="en-US"/>
          </a:p>
        </p:txBody>
      </p:sp>
    </p:spTree>
    <p:extLst>
      <p:ext uri="{BB962C8B-B14F-4D97-AF65-F5344CB8AC3E}">
        <p14:creationId xmlns:p14="http://schemas.microsoft.com/office/powerpoint/2010/main" val="85648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16</a:t>
            </a:fld>
            <a:endParaRPr lang="en-US"/>
          </a:p>
        </p:txBody>
      </p:sp>
    </p:spTree>
    <p:extLst>
      <p:ext uri="{BB962C8B-B14F-4D97-AF65-F5344CB8AC3E}">
        <p14:creationId xmlns:p14="http://schemas.microsoft.com/office/powerpoint/2010/main" val="205475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17</a:t>
            </a:fld>
            <a:endParaRPr lang="en-US"/>
          </a:p>
        </p:txBody>
      </p:sp>
    </p:spTree>
    <p:extLst>
      <p:ext uri="{BB962C8B-B14F-4D97-AF65-F5344CB8AC3E}">
        <p14:creationId xmlns:p14="http://schemas.microsoft.com/office/powerpoint/2010/main" val="190805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18</a:t>
            </a:fld>
            <a:endParaRPr lang="en-US"/>
          </a:p>
        </p:txBody>
      </p:sp>
    </p:spTree>
    <p:extLst>
      <p:ext uri="{BB962C8B-B14F-4D97-AF65-F5344CB8AC3E}">
        <p14:creationId xmlns:p14="http://schemas.microsoft.com/office/powerpoint/2010/main" val="224331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unprecedented investment in infrastructure, planners at the regional, county and municipal level can take</a:t>
            </a:r>
            <a:r>
              <a:rPr lang="en-US" baseline="0" dirty="0"/>
              <a:t> advantage of these opportunities to create plans and implement changes that address freight and truck patterns and behavior.</a:t>
            </a:r>
          </a:p>
          <a:p>
            <a:r>
              <a:rPr lang="en-US" baseline="0" dirty="0"/>
              <a:t>Designating a truck network is a key step in planning for freight movement.</a:t>
            </a:r>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19</a:t>
            </a:fld>
            <a:endParaRPr lang="en-US"/>
          </a:p>
        </p:txBody>
      </p:sp>
    </p:spTree>
    <p:extLst>
      <p:ext uri="{BB962C8B-B14F-4D97-AF65-F5344CB8AC3E}">
        <p14:creationId xmlns:p14="http://schemas.microsoft.com/office/powerpoint/2010/main" val="375275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DVRPC our freight office has created a framework for designating a truck network that can be used by any</a:t>
            </a:r>
            <a:r>
              <a:rPr lang="en-US" baseline="0" dirty="0"/>
              <a:t> municipality </a:t>
            </a:r>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20</a:t>
            </a:fld>
            <a:endParaRPr lang="en-US"/>
          </a:p>
        </p:txBody>
      </p:sp>
    </p:spTree>
    <p:extLst>
      <p:ext uri="{BB962C8B-B14F-4D97-AF65-F5344CB8AC3E}">
        <p14:creationId xmlns:p14="http://schemas.microsoft.com/office/powerpoint/2010/main" val="332476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Region</a:t>
            </a:r>
            <a:r>
              <a:rPr lang="en-US" sz="1200" baseline="0" dirty="0"/>
              <a:t> wide </a:t>
            </a:r>
            <a:r>
              <a:rPr lang="en-US" sz="1200" dirty="0"/>
              <a:t>we are having more robust planning conversations about the interaction between different modes and how we can balance the demands of individual networks components to reduce conflict</a:t>
            </a:r>
          </a:p>
          <a:p>
            <a:endParaRPr lang="en-US" sz="1200" dirty="0"/>
          </a:p>
          <a:p>
            <a:r>
              <a:rPr lang="en-US" sz="1200" dirty="0"/>
              <a:t>Can’t be intentional with design and network users if we don’t differentiate truck from other auto</a:t>
            </a:r>
          </a:p>
          <a:p>
            <a:endParaRPr lang="en-US" sz="1200" dirty="0"/>
          </a:p>
          <a:p>
            <a:r>
              <a:rPr lang="en-US" sz="1200" dirty="0"/>
              <a:t>Truck network sig step in planning for design components</a:t>
            </a:r>
          </a:p>
          <a:p>
            <a:endParaRPr lang="en-US" sz="1200" dirty="0"/>
          </a:p>
          <a:p>
            <a:r>
              <a:rPr lang="en-US" sz="1200" dirty="0"/>
              <a:t>If we don’t acknowledge where they are, how can we know what facilities are compatible</a:t>
            </a:r>
          </a:p>
          <a:p>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21</a:t>
            </a:fld>
            <a:endParaRPr lang="en-US"/>
          </a:p>
        </p:txBody>
      </p:sp>
    </p:spTree>
    <p:extLst>
      <p:ext uri="{BB962C8B-B14F-4D97-AF65-F5344CB8AC3E}">
        <p14:creationId xmlns:p14="http://schemas.microsoft.com/office/powerpoint/2010/main" val="317894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outlined a four-step (highly iterative) process for defining a truck route</a:t>
            </a:r>
          </a:p>
          <a:p>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22</a:t>
            </a:fld>
            <a:endParaRPr lang="en-US"/>
          </a:p>
        </p:txBody>
      </p:sp>
    </p:spTree>
    <p:extLst>
      <p:ext uri="{BB962C8B-B14F-4D97-AF65-F5344CB8AC3E}">
        <p14:creationId xmlns:p14="http://schemas.microsoft.com/office/powerpoint/2010/main" val="88478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identified four truck route classifications,</a:t>
            </a:r>
            <a:r>
              <a:rPr lang="en-US" baseline="0" dirty="0"/>
              <a:t> each with a different trip function- ranked here roughly from longest trip to shortest trip</a:t>
            </a:r>
          </a:p>
          <a:p>
            <a:endParaRPr lang="en-US" baseline="0" dirty="0"/>
          </a:p>
          <a:p>
            <a:r>
              <a:rPr lang="en-US" baseline="0" dirty="0"/>
              <a:t>And a fifth, critical component of the network designation are restricted facilities- facilities where trucks should not be. </a:t>
            </a:r>
          </a:p>
          <a:p>
            <a:endParaRPr lang="en-US" baseline="0" dirty="0"/>
          </a:p>
          <a:p>
            <a:r>
              <a:rPr lang="en-US" baseline="0" dirty="0"/>
              <a:t>You may look at this list and think- that’s a lot of truck routes. But the </a:t>
            </a:r>
            <a:r>
              <a:rPr lang="en-US" baseline="0" dirty="0" err="1"/>
              <a:t>distictions</a:t>
            </a:r>
            <a:r>
              <a:rPr lang="en-US" baseline="0" dirty="0"/>
              <a:t> in their use are important for planning purposes, and don’t need to be, and shouldn’t, all signed on our roads. </a:t>
            </a:r>
            <a:endParaRPr lang="en-US" dirty="0"/>
          </a:p>
          <a:p>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23</a:t>
            </a:fld>
            <a:endParaRPr lang="en-US"/>
          </a:p>
        </p:txBody>
      </p:sp>
    </p:spTree>
    <p:extLst>
      <p:ext uri="{BB962C8B-B14F-4D97-AF65-F5344CB8AC3E}">
        <p14:creationId xmlns:p14="http://schemas.microsoft.com/office/powerpoint/2010/main" val="356135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29</a:t>
            </a:fld>
            <a:endParaRPr lang="en-US"/>
          </a:p>
        </p:txBody>
      </p:sp>
    </p:spTree>
    <p:extLst>
      <p:ext uri="{BB962C8B-B14F-4D97-AF65-F5344CB8AC3E}">
        <p14:creationId xmlns:p14="http://schemas.microsoft.com/office/powerpoint/2010/main" val="227359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5</a:t>
            </a:fld>
            <a:endParaRPr lang="en-US"/>
          </a:p>
        </p:txBody>
      </p:sp>
    </p:spTree>
    <p:extLst>
      <p:ext uri="{BB962C8B-B14F-4D97-AF65-F5344CB8AC3E}">
        <p14:creationId xmlns:p14="http://schemas.microsoft.com/office/powerpoint/2010/main" val="1984102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31</a:t>
            </a:fld>
            <a:endParaRPr lang="en-US"/>
          </a:p>
        </p:txBody>
      </p:sp>
    </p:spTree>
    <p:extLst>
      <p:ext uri="{BB962C8B-B14F-4D97-AF65-F5344CB8AC3E}">
        <p14:creationId xmlns:p14="http://schemas.microsoft.com/office/powerpoint/2010/main" val="239885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Railroad Crossing Elimination </a:t>
            </a:r>
            <a:r>
              <a:rPr lang="en-US" dirty="0">
                <a:solidFill>
                  <a:schemeClr val="accent6"/>
                </a:solidFill>
              </a:rPr>
              <a:t>[new] </a:t>
            </a:r>
            <a:r>
              <a:rPr lang="en-US" dirty="0"/>
              <a:t>- </a:t>
            </a:r>
            <a:r>
              <a:rPr lang="en-US" sz="1200" b="1" kern="1200" dirty="0">
                <a:solidFill>
                  <a:schemeClr val="tx1"/>
                </a:solidFill>
                <a:latin typeface="+mn-lt"/>
                <a:ea typeface="+mn-ea"/>
                <a:cs typeface="+mn-cs"/>
              </a:rPr>
              <a:t>$3 billion</a:t>
            </a:r>
            <a:endParaRPr lang="en-US" sz="1200" b="1" kern="1200" dirty="0">
              <a:solidFill>
                <a:schemeClr val="accent6"/>
              </a:solidFill>
              <a:latin typeface="+mn-lt"/>
              <a:ea typeface="+mn-ea"/>
              <a:cs typeface="+mn-cs"/>
            </a:endParaRPr>
          </a:p>
          <a:p>
            <a:pPr lvl="1"/>
            <a:r>
              <a:rPr lang="en-US" dirty="0"/>
              <a:t>To promote highway rail or pathway-rail grade crossing improvement projects that focus on improving the safety and mobility of people and goods</a:t>
            </a:r>
          </a:p>
          <a:p>
            <a:endParaRPr lang="en-US" dirty="0"/>
          </a:p>
          <a:p>
            <a:pPr marL="0" indent="0">
              <a:buNone/>
            </a:pPr>
            <a:r>
              <a:rPr lang="en-US" sz="2400" dirty="0"/>
              <a:t>Promoting Resilient Operations for Transformative, Efficient, and Cost-saving Transportation (PROTECT) </a:t>
            </a:r>
            <a:r>
              <a:rPr lang="en-US" sz="2400" dirty="0">
                <a:solidFill>
                  <a:schemeClr val="accent6"/>
                </a:solidFill>
              </a:rPr>
              <a:t>[new]</a:t>
            </a:r>
            <a:r>
              <a:rPr lang="en-US" dirty="0"/>
              <a:t> - </a:t>
            </a:r>
            <a:r>
              <a:rPr lang="en-US" sz="1200" b="1" kern="1200" dirty="0">
                <a:solidFill>
                  <a:schemeClr val="tx1"/>
                </a:solidFill>
                <a:latin typeface="+mn-lt"/>
                <a:ea typeface="+mn-ea"/>
                <a:cs typeface="+mn-cs"/>
              </a:rPr>
              <a:t>$1.4 billion</a:t>
            </a:r>
            <a:endParaRPr lang="en-US" dirty="0">
              <a:solidFill>
                <a:schemeClr val="accent6"/>
              </a:solidFill>
            </a:endParaRPr>
          </a:p>
          <a:p>
            <a:pPr lvl="1"/>
            <a:r>
              <a:rPr lang="en-US" dirty="0"/>
              <a:t>enhancing the resiliency of infrastructure assets, including projects to improve the resilience of surface transportation assets and evacuation routes</a:t>
            </a:r>
          </a:p>
          <a:p>
            <a:pPr lvl="1"/>
            <a:r>
              <a:rPr lang="en-US" dirty="0"/>
              <a:t>Planning Grants at $140 million </a:t>
            </a:r>
          </a:p>
          <a:p>
            <a:pPr lvl="1"/>
            <a:r>
              <a:rPr lang="en-US" dirty="0"/>
              <a:t>Resilience Improvement Grants at $980 million</a:t>
            </a:r>
          </a:p>
          <a:p>
            <a:endParaRPr lang="en-US" dirty="0"/>
          </a:p>
        </p:txBody>
      </p:sp>
      <p:sp>
        <p:nvSpPr>
          <p:cNvPr id="4" name="Slide Number Placeholder 3"/>
          <p:cNvSpPr>
            <a:spLocks noGrp="1"/>
          </p:cNvSpPr>
          <p:nvPr>
            <p:ph type="sldNum" sz="quarter" idx="10"/>
          </p:nvPr>
        </p:nvSpPr>
        <p:spPr/>
        <p:txBody>
          <a:bodyPr/>
          <a:lstStyle/>
          <a:p>
            <a:fld id="{27DC647E-15C3-474E-892A-139C89950478}" type="slidenum">
              <a:rPr lang="en-US" smtClean="0"/>
              <a:t>32</a:t>
            </a:fld>
            <a:endParaRPr lang="en-US"/>
          </a:p>
        </p:txBody>
      </p:sp>
    </p:spTree>
    <p:extLst>
      <p:ext uri="{BB962C8B-B14F-4D97-AF65-F5344CB8AC3E}">
        <p14:creationId xmlns:p14="http://schemas.microsoft.com/office/powerpoint/2010/main" val="300213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33</a:t>
            </a:fld>
            <a:endParaRPr lang="en-US"/>
          </a:p>
        </p:txBody>
      </p:sp>
    </p:spTree>
    <p:extLst>
      <p:ext uri="{BB962C8B-B14F-4D97-AF65-F5344CB8AC3E}">
        <p14:creationId xmlns:p14="http://schemas.microsoft.com/office/powerpoint/2010/main" val="190794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6</a:t>
            </a:fld>
            <a:endParaRPr lang="en-US"/>
          </a:p>
        </p:txBody>
      </p:sp>
    </p:spTree>
    <p:extLst>
      <p:ext uri="{BB962C8B-B14F-4D97-AF65-F5344CB8AC3E}">
        <p14:creationId xmlns:p14="http://schemas.microsoft.com/office/powerpoint/2010/main" val="356578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7</a:t>
            </a:fld>
            <a:endParaRPr lang="en-US"/>
          </a:p>
        </p:txBody>
      </p:sp>
    </p:spTree>
    <p:extLst>
      <p:ext uri="{BB962C8B-B14F-4D97-AF65-F5344CB8AC3E}">
        <p14:creationId xmlns:p14="http://schemas.microsoft.com/office/powerpoint/2010/main" val="136841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9</a:t>
            </a:fld>
            <a:endParaRPr lang="en-US"/>
          </a:p>
        </p:txBody>
      </p:sp>
    </p:spTree>
    <p:extLst>
      <p:ext uri="{BB962C8B-B14F-4D97-AF65-F5344CB8AC3E}">
        <p14:creationId xmlns:p14="http://schemas.microsoft.com/office/powerpoint/2010/main" val="203800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11</a:t>
            </a:fld>
            <a:endParaRPr lang="en-US"/>
          </a:p>
        </p:txBody>
      </p:sp>
    </p:spTree>
    <p:extLst>
      <p:ext uri="{BB962C8B-B14F-4D97-AF65-F5344CB8AC3E}">
        <p14:creationId xmlns:p14="http://schemas.microsoft.com/office/powerpoint/2010/main" val="22942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12</a:t>
            </a:fld>
            <a:endParaRPr lang="en-US"/>
          </a:p>
        </p:txBody>
      </p:sp>
    </p:spTree>
    <p:extLst>
      <p:ext uri="{BB962C8B-B14F-4D97-AF65-F5344CB8AC3E}">
        <p14:creationId xmlns:p14="http://schemas.microsoft.com/office/powerpoint/2010/main" val="14727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13</a:t>
            </a:fld>
            <a:endParaRPr lang="en-US"/>
          </a:p>
        </p:txBody>
      </p:sp>
    </p:spTree>
    <p:extLst>
      <p:ext uri="{BB962C8B-B14F-4D97-AF65-F5344CB8AC3E}">
        <p14:creationId xmlns:p14="http://schemas.microsoft.com/office/powerpoint/2010/main" val="114894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C647E-15C3-474E-892A-139C89950478}" type="slidenum">
              <a:rPr lang="en-US" smtClean="0"/>
              <a:t>14</a:t>
            </a:fld>
            <a:endParaRPr lang="en-US"/>
          </a:p>
        </p:txBody>
      </p:sp>
    </p:spTree>
    <p:extLst>
      <p:ext uri="{BB962C8B-B14F-4D97-AF65-F5344CB8AC3E}">
        <p14:creationId xmlns:p14="http://schemas.microsoft.com/office/powerpoint/2010/main" val="3898024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 y="-3345"/>
            <a:ext cx="12193057" cy="6864691"/>
          </a:xfrm>
          <a:prstGeom prst="rect">
            <a:avLst/>
          </a:prstGeom>
        </p:spPr>
      </p:pic>
      <p:sp>
        <p:nvSpPr>
          <p:cNvPr id="2" name="Title 1"/>
          <p:cNvSpPr>
            <a:spLocks noGrp="1"/>
          </p:cNvSpPr>
          <p:nvPr>
            <p:ph type="ctrTitle"/>
          </p:nvPr>
        </p:nvSpPr>
        <p:spPr>
          <a:xfrm>
            <a:off x="904860" y="2801849"/>
            <a:ext cx="9761551" cy="1295399"/>
          </a:xfrm>
        </p:spPr>
        <p:txBody>
          <a:bodyPr anchor="ctr"/>
          <a:lstStyle>
            <a:lvl1pPr>
              <a:lnSpc>
                <a:spcPts val="4700"/>
              </a:lnSpc>
              <a:defRPr b="0"/>
            </a:lvl1pPr>
          </a:lstStyle>
          <a:p>
            <a:r>
              <a:rPr lang="en-US" dirty="0"/>
              <a:t>Click to edit Master title style</a:t>
            </a:r>
          </a:p>
        </p:txBody>
      </p:sp>
    </p:spTree>
    <p:extLst>
      <p:ext uri="{BB962C8B-B14F-4D97-AF65-F5344CB8AC3E}">
        <p14:creationId xmlns:p14="http://schemas.microsoft.com/office/powerpoint/2010/main" val="279361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441" y="6335807"/>
            <a:ext cx="10133171" cy="365125"/>
          </a:xfrm>
        </p:spPr>
        <p:txBody>
          <a:bodyPr/>
          <a:lstStyle/>
          <a:p>
            <a:r>
              <a:rPr lang="en-US" spc="170" dirty="0">
                <a:solidFill>
                  <a:srgbClr val="74B0C1"/>
                </a:solidFill>
              </a:rPr>
              <a:t>Footer goes here | if not needed, delete</a:t>
            </a:r>
          </a:p>
        </p:txBody>
      </p:sp>
    </p:spTree>
    <p:extLst>
      <p:ext uri="{BB962C8B-B14F-4D97-AF65-F5344CB8AC3E}">
        <p14:creationId xmlns:p14="http://schemas.microsoft.com/office/powerpoint/2010/main" val="392198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 y="-3345"/>
            <a:ext cx="12193057" cy="6864691"/>
          </a:xfrm>
          <a:prstGeom prst="rect">
            <a:avLst/>
          </a:prstGeom>
        </p:spPr>
      </p:pic>
      <p:sp>
        <p:nvSpPr>
          <p:cNvPr id="2" name="Title 1"/>
          <p:cNvSpPr>
            <a:spLocks noGrp="1"/>
          </p:cNvSpPr>
          <p:nvPr>
            <p:ph type="title" hasCustomPrompt="1"/>
          </p:nvPr>
        </p:nvSpPr>
        <p:spPr>
          <a:xfrm>
            <a:off x="908445" y="2799333"/>
            <a:ext cx="7821163" cy="1362075"/>
          </a:xfrm>
        </p:spPr>
        <p:txBody>
          <a:bodyPr anchor="t"/>
          <a:lstStyle>
            <a:lvl1pPr algn="l">
              <a:defRPr sz="4000" b="0" cap="none" baseline="0"/>
            </a:lvl1pPr>
          </a:lstStyle>
          <a:p>
            <a:r>
              <a:rPr lang="en-US" dirty="0"/>
              <a:t>Section Separator Text </a:t>
            </a:r>
            <a:br>
              <a:rPr lang="en-US" dirty="0"/>
            </a:br>
            <a:r>
              <a:rPr lang="en-US" dirty="0"/>
              <a:t>Goes Here</a:t>
            </a:r>
          </a:p>
        </p:txBody>
      </p:sp>
    </p:spTree>
    <p:extLst>
      <p:ext uri="{BB962C8B-B14F-4D97-AF65-F5344CB8AC3E}">
        <p14:creationId xmlns:p14="http://schemas.microsoft.com/office/powerpoint/2010/main" val="153974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5"/>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5"/>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09441" y="6335807"/>
            <a:ext cx="10133171" cy="365125"/>
          </a:xfrm>
        </p:spPr>
        <p:txBody>
          <a:bodyPr/>
          <a:lstStyle/>
          <a:p>
            <a:r>
              <a:rPr lang="en-US" spc="170" dirty="0">
                <a:solidFill>
                  <a:srgbClr val="74B0C1"/>
                </a:solidFill>
              </a:rPr>
              <a:t>Footer goes here | if not needed, delete</a:t>
            </a:r>
          </a:p>
        </p:txBody>
      </p:sp>
    </p:spTree>
    <p:extLst>
      <p:ext uri="{BB962C8B-B14F-4D97-AF65-F5344CB8AC3E}">
        <p14:creationId xmlns:p14="http://schemas.microsoft.com/office/powerpoint/2010/main" val="205296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09441" y="6335807"/>
            <a:ext cx="10133171" cy="365125"/>
          </a:xfrm>
        </p:spPr>
        <p:txBody>
          <a:bodyPr/>
          <a:lstStyle/>
          <a:p>
            <a:r>
              <a:rPr lang="en-US" spc="170" dirty="0">
                <a:solidFill>
                  <a:srgbClr val="74B0C1"/>
                </a:solidFill>
              </a:rPr>
              <a:t>Footer goes here | if not needed, delete</a:t>
            </a:r>
          </a:p>
        </p:txBody>
      </p:sp>
    </p:spTree>
    <p:extLst>
      <p:ext uri="{BB962C8B-B14F-4D97-AF65-F5344CB8AC3E}">
        <p14:creationId xmlns:p14="http://schemas.microsoft.com/office/powerpoint/2010/main" val="172754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761" y="685800"/>
            <a:ext cx="12187303"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 y="0"/>
            <a:ext cx="12190993" cy="713173"/>
          </a:xfrm>
          <a:prstGeom prst="rect">
            <a:avLst/>
          </a:prstGeom>
        </p:spPr>
      </p:pic>
      <p:sp>
        <p:nvSpPr>
          <p:cNvPr id="2" name="Title 1"/>
          <p:cNvSpPr>
            <a:spLocks noGrp="1"/>
          </p:cNvSpPr>
          <p:nvPr>
            <p:ph type="title"/>
          </p:nvPr>
        </p:nvSpPr>
        <p:spPr>
          <a:xfrm>
            <a:off x="455613" y="20548"/>
            <a:ext cx="10210799" cy="685800"/>
          </a:xfrm>
        </p:spPr>
        <p:txBody>
          <a:bodyPr anchor="ctr">
            <a:normAutofit/>
          </a:bodyPr>
          <a:lstStyle>
            <a:lvl1pPr>
              <a:lnSpc>
                <a:spcPct val="100000"/>
              </a:lnSpc>
              <a:defRPr sz="3000" baseline="0"/>
            </a:lvl1pPr>
          </a:lstStyle>
          <a:p>
            <a:r>
              <a:rPr lang="en-US" dirty="0"/>
              <a:t>Click to edit Master title style</a:t>
            </a:r>
          </a:p>
        </p:txBody>
      </p:sp>
    </p:spTree>
    <p:extLst>
      <p:ext uri="{BB962C8B-B14F-4D97-AF65-F5344CB8AC3E}">
        <p14:creationId xmlns:p14="http://schemas.microsoft.com/office/powerpoint/2010/main" val="168702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Rectangle 4"/>
          <p:cNvSpPr/>
          <p:nvPr userDrawn="1"/>
        </p:nvSpPr>
        <p:spPr>
          <a:xfrm>
            <a:off x="761" y="0"/>
            <a:ext cx="121873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78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Logo">
    <p:spTree>
      <p:nvGrpSpPr>
        <p:cNvPr id="1" name=""/>
        <p:cNvGrpSpPr/>
        <p:nvPr/>
      </p:nvGrpSpPr>
      <p:grpSpPr>
        <a:xfrm>
          <a:off x="0" y="0"/>
          <a:ext cx="0" cy="0"/>
          <a:chOff x="0" y="0"/>
          <a:chExt cx="0" cy="0"/>
        </a:xfrm>
      </p:grpSpPr>
      <p:sp>
        <p:nvSpPr>
          <p:cNvPr id="5" name="Rectangle 4"/>
          <p:cNvSpPr/>
          <p:nvPr userDrawn="1"/>
        </p:nvSpPr>
        <p:spPr>
          <a:xfrm>
            <a:off x="761" y="0"/>
            <a:ext cx="121873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6464" y="6324605"/>
            <a:ext cx="1085714" cy="361905"/>
          </a:xfrm>
          <a:prstGeom prst="rect">
            <a:avLst/>
          </a:prstGeom>
        </p:spPr>
      </p:pic>
    </p:spTree>
    <p:extLst>
      <p:ext uri="{BB962C8B-B14F-4D97-AF65-F5344CB8AC3E}">
        <p14:creationId xmlns:p14="http://schemas.microsoft.com/office/powerpoint/2010/main" val="395229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 y="-3345"/>
            <a:ext cx="12193057" cy="6864691"/>
          </a:xfrm>
          <a:prstGeom prst="rect">
            <a:avLst/>
          </a:prstGeom>
        </p:spPr>
      </p:pic>
    </p:spTree>
    <p:extLst>
      <p:ext uri="{BB962C8B-B14F-4D97-AF65-F5344CB8AC3E}">
        <p14:creationId xmlns:p14="http://schemas.microsoft.com/office/powerpoint/2010/main" val="309549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16" y="-3345"/>
            <a:ext cx="12193057" cy="6864691"/>
          </a:xfrm>
          <a:prstGeom prst="rect">
            <a:avLst/>
          </a:prstGeom>
        </p:spPr>
      </p:pic>
      <p:sp>
        <p:nvSpPr>
          <p:cNvPr id="2" name="Title Placeholder 1"/>
          <p:cNvSpPr>
            <a:spLocks noGrp="1"/>
          </p:cNvSpPr>
          <p:nvPr>
            <p:ph type="title"/>
          </p:nvPr>
        </p:nvSpPr>
        <p:spPr>
          <a:xfrm>
            <a:off x="609441" y="401043"/>
            <a:ext cx="1096994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441" y="1752600"/>
            <a:ext cx="10969943"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441" y="6335807"/>
            <a:ext cx="10133171" cy="365125"/>
          </a:xfrm>
          <a:prstGeom prst="rect">
            <a:avLst/>
          </a:prstGeom>
        </p:spPr>
        <p:txBody>
          <a:bodyPr vert="horz" lIns="91440" tIns="45720" rIns="91440" bIns="45720" rtlCol="0" anchor="ctr"/>
          <a:lstStyle>
            <a:lvl1pPr algn="l">
              <a:defRPr sz="1400" cap="all" spc="100" baseline="0">
                <a:solidFill>
                  <a:schemeClr val="accent5">
                    <a:lumMod val="40000"/>
                    <a:lumOff val="60000"/>
                  </a:schemeClr>
                </a:solidFill>
              </a:defRPr>
            </a:lvl1pPr>
          </a:lstStyle>
          <a:p>
            <a:r>
              <a:rPr lang="en-US" spc="170" dirty="0">
                <a:solidFill>
                  <a:srgbClr val="74B0C1"/>
                </a:solidFill>
              </a:rPr>
              <a:t>Footer goes here | if not needed, delete</a:t>
            </a:r>
          </a:p>
        </p:txBody>
      </p:sp>
    </p:spTree>
    <p:extLst>
      <p:ext uri="{BB962C8B-B14F-4D97-AF65-F5344CB8AC3E}">
        <p14:creationId xmlns:p14="http://schemas.microsoft.com/office/powerpoint/2010/main" val="282207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5" r:id="rId8"/>
    <p:sldLayoutId id="2147483656" r:id="rId9"/>
  </p:sldLayoutIdLst>
  <p:hf sldNum="0" hdr="0" dt="0"/>
  <p:txStyles>
    <p:titleStyle>
      <a:lvl1pPr algn="l" defTabSz="914400" rtl="0" eaLnBrk="1" latinLnBrk="0" hangingPunct="1">
        <a:lnSpc>
          <a:spcPts val="4500"/>
        </a:lnSpc>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xperience.arcgis.com/experience/6eaa68e0ba5740c5984b9cef4e17202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advancedenergy.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fdc.energy.gov/fuels/electricity_locations.html#/find/nearest?fuel=ELE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marketplace.state.pa.us/BidContract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build.gov/" TargetMode="External"/><Relationship Id="rId5" Type="http://schemas.openxmlformats.org/officeDocument/2006/relationships/hyperlink" Target="https://www.fhwa.dot.gov/environment/alternative_fuel_corridors/resources/ev_funding_report_2022.pdf" TargetMode="External"/><Relationship Id="rId4" Type="http://schemas.openxmlformats.org/officeDocument/2006/relationships/hyperlink" Target="https://www.dep.pa.gov/Citizens/GrantsLoansRebates/Alternative-Fuels-Incentive-Grant/Pages/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ep.pa.gov/Business/Energy/OfficeofPollutionPrevention/ElectricVehicles/Pages/default.aspx" TargetMode="External"/><Relationship Id="rId7" Type="http://schemas.openxmlformats.org/officeDocument/2006/relationships/hyperlink" Target="https://dvrpc.zoom.us/webinar/register/WN_JeZGoR-sQEKyZkiR7C1BuA?_x_zm_rtaid=eIo8XwbaRLeds0qbLjqNpA.1652124726160.88c5fb76a46e675fd50353f0492428f2&amp;_x_zm_rhtaid=7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ail.google.com/mail/u/0/?tab=rm&amp;zx=3wp27d682c30#inbox/WhctKKXXGtcNxfczNrlcJmpFNhDknfQFTCvfXBBtBwBPRBMhNhCJDSfVRmcsmrBQzcfxnLG" TargetMode="External"/><Relationship Id="rId5" Type="http://schemas.openxmlformats.org/officeDocument/2006/relationships/hyperlink" Target="https://atlaspolicy.com/category/products/tools-dashboards/" TargetMode="External"/><Relationship Id="rId4" Type="http://schemas.openxmlformats.org/officeDocument/2006/relationships/hyperlink" Target="https://www.dvrpc.org/energyclimate/alternativefuelvehicl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dvrpc.org/tcdi/"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epa.gov/cmaq" TargetMode="External"/><Relationship Id="rId5" Type="http://schemas.openxmlformats.org/officeDocument/2006/relationships/hyperlink" Target="http://www.penndot.pa.gov/ProjectAndPrograms/MultimodalProgram" TargetMode="External"/><Relationship Id="rId4" Type="http://schemas.openxmlformats.org/officeDocument/2006/relationships/hyperlink" Target="http://www.dced.pa.gov/programs/municipal-assistance-program-ma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Electric Vehicle Infrastructure and Air Quality Initiatives</a:t>
            </a:r>
          </a:p>
        </p:txBody>
      </p:sp>
      <p:sp>
        <p:nvSpPr>
          <p:cNvPr id="4" name="TextBox 3"/>
          <p:cNvSpPr txBox="1"/>
          <p:nvPr/>
        </p:nvSpPr>
        <p:spPr>
          <a:xfrm>
            <a:off x="957208" y="933450"/>
            <a:ext cx="3148780" cy="923330"/>
          </a:xfrm>
          <a:prstGeom prst="rect">
            <a:avLst/>
          </a:prstGeom>
          <a:noFill/>
        </p:spPr>
        <p:txBody>
          <a:bodyPr wrap="square" rtlCol="0">
            <a:spAutoFit/>
          </a:bodyPr>
          <a:lstStyle/>
          <a:p>
            <a:r>
              <a:rPr lang="en-US" dirty="0">
                <a:solidFill>
                  <a:srgbClr val="74B0C1"/>
                </a:solidFill>
              </a:rPr>
              <a:t>May 11, 2022</a:t>
            </a:r>
          </a:p>
          <a:p>
            <a:r>
              <a:rPr lang="en-US" dirty="0">
                <a:solidFill>
                  <a:srgbClr val="74B0C1"/>
                </a:solidFill>
              </a:rPr>
              <a:t>DCTMA Municipalities Conference</a:t>
            </a:r>
          </a:p>
        </p:txBody>
      </p:sp>
    </p:spTree>
    <p:extLst>
      <p:ext uri="{BB962C8B-B14F-4D97-AF65-F5344CB8AC3E}">
        <p14:creationId xmlns:p14="http://schemas.microsoft.com/office/powerpoint/2010/main" val="22713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We Do?</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Transportation, Fossil Fuels, and Energy Use</a:t>
            </a:r>
          </a:p>
          <a:p>
            <a:pPr marL="685714" lvl="1" indent="-285664"/>
            <a:r>
              <a:rPr lang="en-US" dirty="0"/>
              <a:t>Use less (Conservation, TDM, Promote better site design and land use strategies)</a:t>
            </a:r>
          </a:p>
          <a:p>
            <a:pPr marL="685714" lvl="1" indent="-285664"/>
            <a:r>
              <a:rPr lang="en-US" dirty="0"/>
              <a:t>Use it more efficiently (New technologies, ITS, Allow renewables and clean energy opportunities</a:t>
            </a:r>
          </a:p>
          <a:p>
            <a:pPr marL="685714" lvl="1" indent="-285664"/>
            <a:r>
              <a:rPr lang="en-US" dirty="0"/>
              <a:t>Have a plan for this unprecedented investment in infrastructure under the IIJA</a:t>
            </a:r>
          </a:p>
          <a:p>
            <a:pPr marL="685714" lvl="1" indent="-285664"/>
            <a:endParaRPr lang="en-US" dirty="0"/>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14262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Electric Vehicles (Zero Emission Vehicles)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One strategy to reduce GHG and Criteria Pollutants</a:t>
            </a:r>
          </a:p>
          <a:p>
            <a:pPr marL="285664" indent="-285664"/>
            <a:r>
              <a:rPr lang="en-US" dirty="0"/>
              <a:t>Light duty ZEVs are here – medium and heavy duty are around the corner</a:t>
            </a:r>
          </a:p>
          <a:p>
            <a:pPr marL="285664" indent="-285664"/>
            <a:r>
              <a:rPr lang="en-US" dirty="0"/>
              <a:t>Residents and Governments are buying them (&gt;18,000 EVs in the region)</a:t>
            </a:r>
          </a:p>
          <a:p>
            <a:pPr marL="0" indent="0">
              <a:buNone/>
            </a:pPr>
            <a:endParaRPr lang="en-US" dirty="0"/>
          </a:p>
          <a:p>
            <a:pPr marL="0" indent="0">
              <a:buNone/>
            </a:pPr>
            <a:r>
              <a:rPr lang="en-US" dirty="0">
                <a:hlinkClick r:id="rId3">
                  <a:extLst>
                    <a:ext uri="{A12FA001-AC4F-418D-AE19-62706E023703}">
                      <ahyp:hlinkClr xmlns:ahyp="http://schemas.microsoft.com/office/drawing/2018/hyperlinkcolor" val="tx"/>
                    </a:ext>
                  </a:extLst>
                </a:hlinkClick>
              </a:rPr>
              <a:t>DVRPC EV </a:t>
            </a:r>
            <a:r>
              <a:rPr lang="en-US" dirty="0" err="1">
                <a:hlinkClick r:id="rId3">
                  <a:extLst>
                    <a:ext uri="{A12FA001-AC4F-418D-AE19-62706E023703}">
                      <ahyp:hlinkClr xmlns:ahyp="http://schemas.microsoft.com/office/drawing/2018/hyperlinkcolor" val="tx"/>
                    </a:ext>
                  </a:extLst>
                </a:hlinkClick>
              </a:rPr>
              <a:t>Webmap</a:t>
            </a:r>
            <a:endParaRPr lang="en-US" dirty="0"/>
          </a:p>
          <a:p>
            <a:pPr marL="285664" indent="-285664"/>
            <a:endParaRPr lang="en-US" dirty="0"/>
          </a:p>
          <a:p>
            <a:pPr marL="285664" indent="-285664"/>
            <a:endParaRPr lang="en-US" dirty="0"/>
          </a:p>
          <a:p>
            <a:pPr marL="685714" lvl="1" indent="-285664"/>
            <a:endParaRPr lang="en-US" dirty="0"/>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281888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01043"/>
            <a:ext cx="10969943" cy="1143000"/>
          </a:xfrm>
        </p:spPr>
        <p:txBody>
          <a:bodyPr anchor="b">
            <a:normAutofit/>
          </a:bodyPr>
          <a:lstStyle/>
          <a:p>
            <a:r>
              <a:rPr lang="en-US" dirty="0"/>
              <a:t>Charging Infrastructure (</a:t>
            </a:r>
            <a:r>
              <a:rPr lang="en-US" dirty="0" err="1"/>
              <a:t>EVSE</a:t>
            </a:r>
            <a:r>
              <a:rPr lang="en-US" dirty="0"/>
              <a:t>)</a:t>
            </a:r>
          </a:p>
        </p:txBody>
      </p:sp>
      <p:pic>
        <p:nvPicPr>
          <p:cNvPr id="3" name="Picture 2">
            <a:extLst>
              <a:ext uri="{FF2B5EF4-FFF2-40B4-BE49-F238E27FC236}">
                <a16:creationId xmlns:a16="http://schemas.microsoft.com/office/drawing/2014/main" id="{6589B81A-8C38-2A14-F1EB-654A81C4377D}"/>
              </a:ext>
            </a:extLst>
          </p:cNvPr>
          <p:cNvPicPr>
            <a:picLocks noChangeAspect="1"/>
          </p:cNvPicPr>
          <p:nvPr/>
        </p:nvPicPr>
        <p:blipFill>
          <a:blip r:embed="rId3"/>
          <a:stretch>
            <a:fillRect/>
          </a:stretch>
        </p:blipFill>
        <p:spPr>
          <a:xfrm>
            <a:off x="303496" y="2035634"/>
            <a:ext cx="6476716" cy="3222166"/>
          </a:xfrm>
          <a:prstGeom prst="rect">
            <a:avLst/>
          </a:prstGeom>
          <a:noFill/>
          <a:ln>
            <a:solidFill>
              <a:schemeClr val="tx1"/>
            </a:solidFill>
          </a:ln>
        </p:spPr>
      </p:pic>
      <p:sp>
        <p:nvSpPr>
          <p:cNvPr id="13" name="Content Placeholder 3">
            <a:extLst>
              <a:ext uri="{FF2B5EF4-FFF2-40B4-BE49-F238E27FC236}">
                <a16:creationId xmlns:a16="http://schemas.microsoft.com/office/drawing/2014/main" id="{71642D9A-5CB4-42E5-0991-35469DE8314A}"/>
              </a:ext>
            </a:extLst>
          </p:cNvPr>
          <p:cNvSpPr>
            <a:spLocks noGrp="1"/>
          </p:cNvSpPr>
          <p:nvPr>
            <p:ph sz="half" idx="2"/>
          </p:nvPr>
        </p:nvSpPr>
        <p:spPr>
          <a:xfrm>
            <a:off x="7086157" y="2035633"/>
            <a:ext cx="4799172" cy="4052975"/>
          </a:xfrm>
        </p:spPr>
        <p:txBody>
          <a:bodyPr>
            <a:normAutofit fontScale="92500" lnSpcReduction="10000"/>
          </a:bodyPr>
          <a:lstStyle/>
          <a:p>
            <a:pPr marL="0" indent="0">
              <a:buNone/>
            </a:pPr>
            <a:r>
              <a:rPr lang="en-US" dirty="0"/>
              <a:t>Costs</a:t>
            </a:r>
          </a:p>
          <a:p>
            <a:pPr marL="0" indent="0">
              <a:buNone/>
            </a:pPr>
            <a:r>
              <a:rPr lang="en-US" dirty="0"/>
              <a:t>Level 2: ~$1,000-$3,000 + Installation</a:t>
            </a:r>
          </a:p>
          <a:p>
            <a:pPr marL="0" indent="0">
              <a:buNone/>
            </a:pPr>
            <a:endParaRPr lang="en-US" dirty="0"/>
          </a:p>
          <a:p>
            <a:pPr marL="0" indent="0">
              <a:buNone/>
            </a:pPr>
            <a:r>
              <a:rPr lang="en-US" dirty="0"/>
              <a:t>DCFC: ~ $28,000-$140,000 + Installation</a:t>
            </a:r>
          </a:p>
          <a:p>
            <a:pPr marL="0" indent="0">
              <a:buNone/>
            </a:pPr>
            <a:endParaRPr lang="en-US" dirty="0"/>
          </a:p>
          <a:p>
            <a:pPr marL="0" indent="0">
              <a:buNone/>
            </a:pPr>
            <a:endParaRPr lang="en-US" dirty="0"/>
          </a:p>
          <a:p>
            <a:pPr marL="0" indent="0">
              <a:buNone/>
            </a:pPr>
            <a:r>
              <a:rPr lang="en-US" sz="1600" dirty="0"/>
              <a:t>Source: International Council on Clean Transportation (2019)</a:t>
            </a:r>
          </a:p>
          <a:p>
            <a:pPr marL="0" indent="0">
              <a:buNone/>
            </a:pPr>
            <a:endParaRPr lang="en-US" dirty="0"/>
          </a:p>
        </p:txBody>
      </p:sp>
      <p:sp>
        <p:nvSpPr>
          <p:cNvPr id="8" name="Footer Placeholder 7"/>
          <p:cNvSpPr>
            <a:spLocks noGrp="1"/>
          </p:cNvSpPr>
          <p:nvPr>
            <p:ph type="ftr" sz="quarter" idx="11"/>
          </p:nvPr>
        </p:nvSpPr>
        <p:spPr>
          <a:xfrm>
            <a:off x="609441" y="6335807"/>
            <a:ext cx="10133171" cy="365125"/>
          </a:xfrm>
        </p:spPr>
        <p:txBody>
          <a:bodyPr anchor="ctr">
            <a:normAutofit/>
          </a:bodyPr>
          <a:lstStyle/>
          <a:p>
            <a:pPr>
              <a:spcAft>
                <a:spcPts val="600"/>
              </a:spcAft>
            </a:pPr>
            <a:r>
              <a:rPr lang="en-US" spc="170" dirty="0">
                <a:solidFill>
                  <a:srgbClr val="74B0C1"/>
                </a:solidFill>
              </a:rPr>
              <a:t>DCTMA Municipalities Conference</a:t>
            </a:r>
            <a:endParaRPr lang="en-US" spc="170">
              <a:solidFill>
                <a:srgbClr val="74B0C1"/>
              </a:solidFill>
            </a:endParaRPr>
          </a:p>
        </p:txBody>
      </p:sp>
      <p:sp>
        <p:nvSpPr>
          <p:cNvPr id="9" name="TextBox 8">
            <a:extLst>
              <a:ext uri="{FF2B5EF4-FFF2-40B4-BE49-F238E27FC236}">
                <a16:creationId xmlns:a16="http://schemas.microsoft.com/office/drawing/2014/main" id="{4F98996A-D5DA-F177-3D09-DC0E848D7F0A}"/>
              </a:ext>
            </a:extLst>
          </p:cNvPr>
          <p:cNvSpPr txBox="1"/>
          <p:nvPr/>
        </p:nvSpPr>
        <p:spPr>
          <a:xfrm>
            <a:off x="281724" y="5399314"/>
            <a:ext cx="6486014" cy="338554"/>
          </a:xfrm>
          <a:prstGeom prst="rect">
            <a:avLst/>
          </a:prstGeom>
          <a:noFill/>
        </p:spPr>
        <p:txBody>
          <a:bodyPr wrap="square">
            <a:spAutoFit/>
          </a:bodyPr>
          <a:lstStyle/>
          <a:p>
            <a:r>
              <a:rPr lang="en-US"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Credit: Advanced Energy (</a:t>
            </a:r>
            <a:r>
              <a:rPr lang="en-US" sz="1600" u="none" strike="noStrike"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https://www.advancedenergy.org</a:t>
            </a:r>
            <a:r>
              <a:rPr lang="en-US" sz="1600" u="none" strike="noStrike"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600" u="none" strike="noStrike"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dirty="0">
              <a:solidFill>
                <a:schemeClr val="bg1"/>
              </a:solidFill>
            </a:endParaRPr>
          </a:p>
        </p:txBody>
      </p:sp>
    </p:spTree>
    <p:extLst>
      <p:ext uri="{BB962C8B-B14F-4D97-AF65-F5344CB8AC3E}">
        <p14:creationId xmlns:p14="http://schemas.microsoft.com/office/powerpoint/2010/main" val="426637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Residential and At-Work Charging</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At home and at work charging are the least expensive and most convenient way to charge</a:t>
            </a:r>
          </a:p>
          <a:p>
            <a:pPr marL="285664" indent="-285664"/>
            <a:r>
              <a:rPr lang="en-US" dirty="0"/>
              <a:t>Homes without off-street parking and multi-family units are a challenge</a:t>
            </a:r>
          </a:p>
          <a:p>
            <a:pPr marL="285664" indent="-285664"/>
            <a:r>
              <a:rPr lang="en-US" dirty="0"/>
              <a:t>Some level of public infrastructure is required for charging</a:t>
            </a:r>
          </a:p>
          <a:p>
            <a:pPr marL="685714" lvl="1" indent="-285664"/>
            <a:r>
              <a:rPr lang="en-US" dirty="0"/>
              <a:t>This is where local government can assist</a:t>
            </a:r>
          </a:p>
          <a:p>
            <a:pPr marL="285664" indent="-285664"/>
            <a:r>
              <a:rPr lang="en-US" dirty="0">
                <a:hlinkClick r:id="rId3">
                  <a:extLst>
                    <a:ext uri="{A12FA001-AC4F-418D-AE19-62706E023703}">
                      <ahyp:hlinkClr xmlns:ahyp="http://schemas.microsoft.com/office/drawing/2018/hyperlinkcolor" val="tx"/>
                    </a:ext>
                  </a:extLst>
                </a:hlinkClick>
              </a:rPr>
              <a:t>Public EVSE</a:t>
            </a:r>
            <a:endParaRPr lang="en-US" dirty="0"/>
          </a:p>
          <a:p>
            <a:pPr marL="285664" indent="-285664"/>
            <a:endParaRPr lang="en-US" dirty="0"/>
          </a:p>
          <a:p>
            <a:pPr marL="685714" lvl="1" indent="-285664"/>
            <a:endParaRPr lang="en-US" dirty="0"/>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121794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Residential and At-Work Charging</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Ensure that codes allow for </a:t>
            </a:r>
            <a:r>
              <a:rPr lang="en-US" dirty="0" err="1"/>
              <a:t>EVSE</a:t>
            </a:r>
            <a:endParaRPr lang="en-US" dirty="0"/>
          </a:p>
          <a:p>
            <a:pPr marL="285664" indent="-285664"/>
            <a:r>
              <a:rPr lang="en-US" dirty="0"/>
              <a:t>Parks, municipal parking lots, public private partnerships</a:t>
            </a:r>
          </a:p>
          <a:p>
            <a:pPr marL="685714" lvl="1" indent="-285664"/>
            <a:r>
              <a:rPr lang="en-US" dirty="0"/>
              <a:t>Pricing and dwell time strategies</a:t>
            </a:r>
          </a:p>
          <a:p>
            <a:pPr marL="285664" indent="-285664"/>
            <a:r>
              <a:rPr lang="en-US" dirty="0"/>
              <a:t>Homes without off street parking</a:t>
            </a:r>
          </a:p>
          <a:p>
            <a:pPr marL="685714" lvl="1" indent="-285664"/>
            <a:r>
              <a:rPr lang="en-US"/>
              <a:t>Pittsburgh </a:t>
            </a:r>
            <a:r>
              <a:rPr lang="en-US" dirty="0"/>
              <a:t>(ROW EV Charging Rules)</a:t>
            </a:r>
          </a:p>
          <a:p>
            <a:pPr marL="685714" lvl="1" indent="-285664"/>
            <a:r>
              <a:rPr lang="en-US" dirty="0"/>
              <a:t>New Jersey (Model Statewide Ordinance)</a:t>
            </a:r>
          </a:p>
          <a:p>
            <a:pPr marL="685714" lvl="1" indent="-285664"/>
            <a:endParaRPr lang="en-US" dirty="0"/>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111679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Municipal Fleets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Environmental and economic benefits</a:t>
            </a:r>
          </a:p>
          <a:p>
            <a:pPr marL="285664" indent="-285664"/>
            <a:r>
              <a:rPr lang="en-US" dirty="0"/>
              <a:t>Which vehicles do I replace?</a:t>
            </a:r>
          </a:p>
          <a:p>
            <a:pPr marL="285664" indent="-285664"/>
            <a:r>
              <a:rPr lang="en-US" dirty="0"/>
              <a:t>Charging infrastructure (EAP.org)</a:t>
            </a:r>
          </a:p>
          <a:p>
            <a:pPr marL="285664" indent="-285664"/>
            <a:r>
              <a:rPr lang="en-US" dirty="0"/>
              <a:t>Funding opportunities</a:t>
            </a:r>
          </a:p>
          <a:p>
            <a:pPr marL="685714" lvl="1" indent="-285664"/>
            <a:r>
              <a:rPr lang="en-US" dirty="0"/>
              <a:t>Cooperative purchasing</a:t>
            </a:r>
          </a:p>
          <a:p>
            <a:pPr marL="685714" lvl="1" indent="-285664"/>
            <a:r>
              <a:rPr lang="en-US" dirty="0"/>
              <a:t>State Funding</a:t>
            </a:r>
          </a:p>
          <a:p>
            <a:pPr marL="685714" lvl="1" indent="-285664"/>
            <a:r>
              <a:rPr lang="en-US" dirty="0"/>
              <a:t>IIJA</a:t>
            </a:r>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241749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Funding Opportunities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hlinkClick r:id="rId3">
                  <a:extLst>
                    <a:ext uri="{A12FA001-AC4F-418D-AE19-62706E023703}">
                      <ahyp:hlinkClr xmlns:ahyp="http://schemas.microsoft.com/office/drawing/2018/hyperlinkcolor" val="tx"/>
                    </a:ext>
                  </a:extLst>
                </a:hlinkClick>
              </a:rPr>
              <a:t>COSTARS (PA Cooperative Purchasing)</a:t>
            </a:r>
            <a:endParaRPr lang="en-US" dirty="0"/>
          </a:p>
          <a:p>
            <a:pPr marL="285664" indent="-285664"/>
            <a:r>
              <a:rPr lang="en-US" dirty="0"/>
              <a:t>Alternative Fuel Incentive Program (</a:t>
            </a:r>
            <a:r>
              <a:rPr lang="en-US" dirty="0">
                <a:hlinkClick r:id="rId4">
                  <a:extLst>
                    <a:ext uri="{A12FA001-AC4F-418D-AE19-62706E023703}">
                      <ahyp:hlinkClr xmlns:ahyp="http://schemas.microsoft.com/office/drawing/2018/hyperlinkcolor" val="tx"/>
                    </a:ext>
                  </a:extLst>
                </a:hlinkClick>
              </a:rPr>
              <a:t>AFIG</a:t>
            </a:r>
            <a:r>
              <a:rPr lang="en-US" dirty="0"/>
              <a:t>)</a:t>
            </a:r>
          </a:p>
          <a:p>
            <a:pPr marL="285664" indent="-285664"/>
            <a:r>
              <a:rPr lang="en-US" dirty="0">
                <a:hlinkClick r:id="rId4">
                  <a:extLst>
                    <a:ext uri="{A12FA001-AC4F-418D-AE19-62706E023703}">
                      <ahyp:hlinkClr xmlns:ahyp="http://schemas.microsoft.com/office/drawing/2018/hyperlinkcolor" val="tx"/>
                    </a:ext>
                  </a:extLst>
                </a:hlinkClick>
              </a:rPr>
              <a:t>Driving PA Forward </a:t>
            </a:r>
            <a:endParaRPr lang="en-US" dirty="0"/>
          </a:p>
          <a:p>
            <a:pPr marL="285664" indent="-285664"/>
            <a:r>
              <a:rPr lang="en-US" dirty="0"/>
              <a:t>IIJA (</a:t>
            </a:r>
            <a:r>
              <a:rPr lang="en-US" dirty="0">
                <a:hlinkClick r:id="rId5">
                  <a:extLst>
                    <a:ext uri="{A12FA001-AC4F-418D-AE19-62706E023703}">
                      <ahyp:hlinkClr xmlns:ahyp="http://schemas.microsoft.com/office/drawing/2018/hyperlinkcolor" val="tx"/>
                    </a:ext>
                  </a:extLst>
                </a:hlinkClick>
              </a:rPr>
              <a:t>Various Formula and Competitive Programs</a:t>
            </a:r>
            <a:r>
              <a:rPr lang="en-US" dirty="0"/>
              <a:t> for EV)</a:t>
            </a:r>
          </a:p>
          <a:p>
            <a:pPr marL="685714" lvl="1" indent="-285664"/>
            <a:r>
              <a:rPr lang="en-US" dirty="0"/>
              <a:t>Formula and Competitive Programs</a:t>
            </a:r>
          </a:p>
          <a:p>
            <a:pPr marL="685714" lvl="1" indent="-285664"/>
            <a:r>
              <a:rPr lang="en-US" dirty="0"/>
              <a:t>Equity, Resilience, Safety, Economic Growth</a:t>
            </a:r>
          </a:p>
          <a:p>
            <a:pPr marL="285664" indent="-285664"/>
            <a:r>
              <a:rPr lang="en-US" dirty="0">
                <a:hlinkClick r:id="rId6">
                  <a:extLst>
                    <a:ext uri="{A12FA001-AC4F-418D-AE19-62706E023703}">
                      <ahyp:hlinkClr xmlns:ahyp="http://schemas.microsoft.com/office/drawing/2018/hyperlinkcolor" val="tx"/>
                    </a:ext>
                  </a:extLst>
                </a:hlinkClick>
              </a:rPr>
              <a:t>White House IIJA Resource Page </a:t>
            </a:r>
            <a:endParaRPr lang="en-US" dirty="0"/>
          </a:p>
          <a:p>
            <a:pPr marL="285664" indent="-285664"/>
            <a:endParaRPr lang="en-US" dirty="0"/>
          </a:p>
          <a:p>
            <a:pPr marL="400050" lvl="1" indent="0">
              <a:buNone/>
            </a:pPr>
            <a:endParaRPr lang="en-US" dirty="0"/>
          </a:p>
        </p:txBody>
      </p:sp>
    </p:spTree>
    <p:extLst>
      <p:ext uri="{BB962C8B-B14F-4D97-AF65-F5344CB8AC3E}">
        <p14:creationId xmlns:p14="http://schemas.microsoft.com/office/powerpoint/2010/main" val="2287206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hlinkClick r:id="rId3">
                  <a:extLst>
                    <a:ext uri="{A12FA001-AC4F-418D-AE19-62706E023703}">
                      <ahyp:hlinkClr xmlns:ahyp="http://schemas.microsoft.com/office/drawing/2018/hyperlinkcolor" val="tx"/>
                    </a:ext>
                  </a:extLst>
                </a:hlinkClick>
              </a:rPr>
              <a:t>Electric Vehicles in PA</a:t>
            </a:r>
            <a:endParaRPr lang="en-US" dirty="0"/>
          </a:p>
          <a:p>
            <a:pPr marL="285664" indent="-285664"/>
            <a:r>
              <a:rPr lang="en-US" dirty="0">
                <a:hlinkClick r:id="rId4">
                  <a:extLst>
                    <a:ext uri="{A12FA001-AC4F-418D-AE19-62706E023703}">
                      <ahyp:hlinkClr xmlns:ahyp="http://schemas.microsoft.com/office/drawing/2018/hyperlinkcolor" val="tx"/>
                    </a:ext>
                  </a:extLst>
                </a:hlinkClick>
              </a:rPr>
              <a:t>DVRPC Alternative Fuel Vehicle Webpage</a:t>
            </a:r>
            <a:endParaRPr lang="en-US" dirty="0"/>
          </a:p>
          <a:p>
            <a:pPr marL="285664" indent="-285664"/>
            <a:r>
              <a:rPr lang="en-US" dirty="0">
                <a:hlinkClick r:id="rId5">
                  <a:extLst>
                    <a:ext uri="{A12FA001-AC4F-418D-AE19-62706E023703}">
                      <ahyp:hlinkClr xmlns:ahyp="http://schemas.microsoft.com/office/drawing/2018/hyperlinkcolor" val="tx"/>
                    </a:ext>
                  </a:extLst>
                </a:hlinkClick>
              </a:rPr>
              <a:t>Atlas Public Policy Tools</a:t>
            </a:r>
            <a:endParaRPr lang="en-US" dirty="0"/>
          </a:p>
          <a:p>
            <a:pPr marL="285664" indent="-285664"/>
            <a:r>
              <a:rPr lang="en-US" dirty="0"/>
              <a:t>Upcoming Meetings and Presentations</a:t>
            </a:r>
          </a:p>
          <a:p>
            <a:pPr marL="685714" lvl="1" indent="-285664"/>
            <a:r>
              <a:rPr lang="en-US" dirty="0">
                <a:hlinkClick r:id="rId6">
                  <a:extLst>
                    <a:ext uri="{A12FA001-AC4F-418D-AE19-62706E023703}">
                      <ahyp:hlinkClr xmlns:ahyp="http://schemas.microsoft.com/office/drawing/2018/hyperlinkcolor" val="tx"/>
                    </a:ext>
                  </a:extLst>
                </a:hlinkClick>
              </a:rPr>
              <a:t>EPA Clean School Bus Briefing</a:t>
            </a:r>
            <a:r>
              <a:rPr lang="en-US" dirty="0"/>
              <a:t> May 20 at 10AM - online</a:t>
            </a:r>
          </a:p>
          <a:p>
            <a:pPr marL="685714" lvl="1" indent="-285664"/>
            <a:r>
              <a:rPr lang="en-US" dirty="0">
                <a:hlinkClick r:id="rId7">
                  <a:extLst>
                    <a:ext uri="{A12FA001-AC4F-418D-AE19-62706E023703}">
                      <ahyp:hlinkClr xmlns:ahyp="http://schemas.microsoft.com/office/drawing/2018/hyperlinkcolor" val="tx"/>
                    </a:ext>
                  </a:extLst>
                </a:hlinkClick>
              </a:rPr>
              <a:t>DVRPC IIJA Forum for Municipalities</a:t>
            </a:r>
            <a:r>
              <a:rPr lang="en-US" dirty="0"/>
              <a:t> May 24 at 11AM - online</a:t>
            </a:r>
          </a:p>
          <a:p>
            <a:pPr marL="400050" lvl="1" indent="0">
              <a:buNone/>
            </a:pPr>
            <a:endParaRPr lang="en-US" dirty="0"/>
          </a:p>
        </p:txBody>
      </p:sp>
    </p:spTree>
    <p:extLst>
      <p:ext uri="{BB962C8B-B14F-4D97-AF65-F5344CB8AC3E}">
        <p14:creationId xmlns:p14="http://schemas.microsoft.com/office/powerpoint/2010/main" val="154944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678146"/>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r>
              <a:rPr lang="en-US" sz="2000" dirty="0"/>
              <a:t>Contact:</a:t>
            </a:r>
          </a:p>
          <a:p>
            <a:pPr marL="0" indent="0">
              <a:buNone/>
            </a:pPr>
            <a:r>
              <a:rPr lang="en-US" sz="2000" dirty="0"/>
              <a:t>Sean Greene – Manager, Air Quality Programs</a:t>
            </a:r>
          </a:p>
          <a:p>
            <a:pPr marL="0" indent="0">
              <a:buNone/>
            </a:pPr>
            <a:r>
              <a:rPr lang="en-US" sz="2000" u="sng" dirty="0"/>
              <a:t>sgreene@dvrpc.org </a:t>
            </a:r>
          </a:p>
          <a:p>
            <a:pPr marL="0" indent="0">
              <a:buNone/>
            </a:pPr>
            <a:endParaRPr lang="en-US" dirty="0"/>
          </a:p>
          <a:p>
            <a:pPr marL="285664" indent="-285664"/>
            <a:endParaRPr lang="en-US" dirty="0"/>
          </a:p>
          <a:p>
            <a:pPr marL="400050" lvl="1" indent="0">
              <a:buNone/>
            </a:pPr>
            <a:endParaRPr lang="en-US" dirty="0"/>
          </a:p>
        </p:txBody>
      </p:sp>
    </p:spTree>
    <p:extLst>
      <p:ext uri="{BB962C8B-B14F-4D97-AF65-F5344CB8AC3E}">
        <p14:creationId xmlns:p14="http://schemas.microsoft.com/office/powerpoint/2010/main" val="254139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Truck Network Designation</a:t>
            </a:r>
          </a:p>
        </p:txBody>
      </p:sp>
    </p:spTree>
    <p:extLst>
      <p:ext uri="{BB962C8B-B14F-4D97-AF65-F5344CB8AC3E}">
        <p14:creationId xmlns:p14="http://schemas.microsoft.com/office/powerpoint/2010/main" val="111881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A61CED-BD4F-497F-8827-AFBAD665D43F}"/>
              </a:ext>
            </a:extLst>
          </p:cNvPr>
          <p:cNvSpPr>
            <a:spLocks noGrp="1"/>
          </p:cNvSpPr>
          <p:nvPr>
            <p:ph type="ftr" sz="quarter" idx="4294967295"/>
          </p:nvPr>
        </p:nvSpPr>
        <p:spPr>
          <a:xfrm>
            <a:off x="0" y="6335713"/>
            <a:ext cx="10133013" cy="365125"/>
          </a:xfrm>
        </p:spPr>
        <p:txBody>
          <a:bodyPr/>
          <a:lstStyle/>
          <a:p>
            <a:r>
              <a:rPr lang="en-US" spc="170">
                <a:solidFill>
                  <a:srgbClr val="74B0C1"/>
                </a:solidFill>
              </a:rPr>
              <a:t>Footer goes here | if not needed, delete</a:t>
            </a:r>
            <a:endParaRPr lang="en-US" spc="170" dirty="0">
              <a:solidFill>
                <a:srgbClr val="74B0C1"/>
              </a:solidFill>
            </a:endParaRPr>
          </a:p>
        </p:txBody>
      </p:sp>
      <p:pic>
        <p:nvPicPr>
          <p:cNvPr id="1026" name="Picture 2">
            <a:extLst>
              <a:ext uri="{FF2B5EF4-FFF2-40B4-BE49-F238E27FC236}">
                <a16:creationId xmlns:a16="http://schemas.microsoft.com/office/drawing/2014/main" id="{2125B0DE-0734-441F-98D1-958B93C85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50" b="12550"/>
          <a:stretch/>
        </p:blipFill>
        <p:spPr bwMode="auto">
          <a:xfrm>
            <a:off x="-1" y="0"/>
            <a:ext cx="12188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77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8445" y="2209799"/>
            <a:ext cx="8233967" cy="1951609"/>
          </a:xfrm>
        </p:spPr>
        <p:txBody>
          <a:bodyPr>
            <a:noAutofit/>
          </a:bodyPr>
          <a:lstStyle/>
          <a:p>
            <a:r>
              <a:rPr lang="en-US" sz="2800" b="1" dirty="0"/>
              <a:t>Truck network designation can better position communities to implement freight demand strategies that have the potential to reduce congestion and operational impacts of trucks on their communities. </a:t>
            </a:r>
            <a:br>
              <a:rPr lang="en-US" sz="2800" b="1" dirty="0"/>
            </a:br>
            <a:endParaRPr lang="en-US" sz="2800" b="1" dirty="0"/>
          </a:p>
        </p:txBody>
      </p:sp>
    </p:spTree>
    <p:extLst>
      <p:ext uri="{BB962C8B-B14F-4D97-AF65-F5344CB8AC3E}">
        <p14:creationId xmlns:p14="http://schemas.microsoft.com/office/powerpoint/2010/main" val="205650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start?</a:t>
            </a:r>
          </a:p>
        </p:txBody>
      </p:sp>
      <p:pic>
        <p:nvPicPr>
          <p:cNvPr id="3" name="Picture 2" descr="Diagram, engineering drawing&#10;&#10;Description automatically generated">
            <a:extLst>
              <a:ext uri="{FF2B5EF4-FFF2-40B4-BE49-F238E27FC236}">
                <a16:creationId xmlns:a16="http://schemas.microsoft.com/office/drawing/2014/main" id="{A9AB3BBA-E6B9-4690-993F-221F90D0E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429" y="1135260"/>
            <a:ext cx="4672183" cy="5341740"/>
          </a:xfrm>
          <a:prstGeom prst="rect">
            <a:avLst/>
          </a:prstGeom>
        </p:spPr>
      </p:pic>
      <p:sp>
        <p:nvSpPr>
          <p:cNvPr id="4" name="TextBox 3">
            <a:extLst>
              <a:ext uri="{FF2B5EF4-FFF2-40B4-BE49-F238E27FC236}">
                <a16:creationId xmlns:a16="http://schemas.microsoft.com/office/drawing/2014/main" id="{D313245F-0D88-4751-93A2-739BC39E598A}"/>
              </a:ext>
            </a:extLst>
          </p:cNvPr>
          <p:cNvSpPr txBox="1"/>
          <p:nvPr/>
        </p:nvSpPr>
        <p:spPr>
          <a:xfrm>
            <a:off x="7237412" y="2133600"/>
            <a:ext cx="2667000" cy="523220"/>
          </a:xfrm>
          <a:prstGeom prst="rect">
            <a:avLst/>
          </a:prstGeom>
          <a:noFill/>
        </p:spPr>
        <p:txBody>
          <a:bodyPr wrap="square">
            <a:spAutoFit/>
          </a:bodyPr>
          <a:lstStyle/>
          <a:p>
            <a:r>
              <a:rPr lang="en-US" sz="2800" b="1" dirty="0">
                <a:solidFill>
                  <a:srgbClr val="34AD90"/>
                </a:solidFill>
              </a:rPr>
              <a:t>Transit network</a:t>
            </a:r>
          </a:p>
        </p:txBody>
      </p:sp>
      <p:sp>
        <p:nvSpPr>
          <p:cNvPr id="5" name="TextBox 4">
            <a:extLst>
              <a:ext uri="{FF2B5EF4-FFF2-40B4-BE49-F238E27FC236}">
                <a16:creationId xmlns:a16="http://schemas.microsoft.com/office/drawing/2014/main" id="{437919BE-23B7-44FF-856A-5BCD1E03989A}"/>
              </a:ext>
            </a:extLst>
          </p:cNvPr>
          <p:cNvSpPr txBox="1"/>
          <p:nvPr/>
        </p:nvSpPr>
        <p:spPr>
          <a:xfrm>
            <a:off x="7237412" y="3352800"/>
            <a:ext cx="2461846" cy="523220"/>
          </a:xfrm>
          <a:prstGeom prst="rect">
            <a:avLst/>
          </a:prstGeom>
          <a:noFill/>
        </p:spPr>
        <p:txBody>
          <a:bodyPr wrap="square">
            <a:spAutoFit/>
          </a:bodyPr>
          <a:lstStyle/>
          <a:p>
            <a:r>
              <a:rPr lang="en-US" sz="2800" b="1" dirty="0">
                <a:solidFill>
                  <a:srgbClr val="3BA4E0"/>
                </a:solidFill>
              </a:rPr>
              <a:t>Bike network</a:t>
            </a:r>
          </a:p>
        </p:txBody>
      </p:sp>
      <p:sp>
        <p:nvSpPr>
          <p:cNvPr id="6" name="TextBox 5">
            <a:extLst>
              <a:ext uri="{FF2B5EF4-FFF2-40B4-BE49-F238E27FC236}">
                <a16:creationId xmlns:a16="http://schemas.microsoft.com/office/drawing/2014/main" id="{6A1E81E8-9BD1-4359-909A-33D26D40FFE5}"/>
              </a:ext>
            </a:extLst>
          </p:cNvPr>
          <p:cNvSpPr txBox="1"/>
          <p:nvPr/>
        </p:nvSpPr>
        <p:spPr>
          <a:xfrm>
            <a:off x="7237412" y="4572000"/>
            <a:ext cx="2461846" cy="523220"/>
          </a:xfrm>
          <a:prstGeom prst="rect">
            <a:avLst/>
          </a:prstGeom>
          <a:noFill/>
        </p:spPr>
        <p:txBody>
          <a:bodyPr wrap="square">
            <a:spAutoFit/>
          </a:bodyPr>
          <a:lstStyle/>
          <a:p>
            <a:r>
              <a:rPr lang="en-US" sz="2800" dirty="0">
                <a:solidFill>
                  <a:srgbClr val="A8A8A8"/>
                </a:solidFill>
              </a:rPr>
              <a:t>Base network</a:t>
            </a:r>
          </a:p>
        </p:txBody>
      </p:sp>
    </p:spTree>
    <p:extLst>
      <p:ext uri="{BB962C8B-B14F-4D97-AF65-F5344CB8AC3E}">
        <p14:creationId xmlns:p14="http://schemas.microsoft.com/office/powerpoint/2010/main" val="185105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4" descr="A picture containing LEGO, toy&#10;&#10;Description automatically generated">
            <a:extLst>
              <a:ext uri="{FF2B5EF4-FFF2-40B4-BE49-F238E27FC236}">
                <a16:creationId xmlns:a16="http://schemas.microsoft.com/office/drawing/2014/main" id="{24D94CB0-1049-490C-AFBF-430136EFD0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r="11600"/>
          <a:stretch/>
        </p:blipFill>
        <p:spPr>
          <a:xfrm flipH="1">
            <a:off x="2665412" y="990600"/>
            <a:ext cx="11633853" cy="5715000"/>
          </a:xfrm>
          <a:prstGeom prst="rect">
            <a:avLst/>
          </a:prstGeom>
        </p:spPr>
      </p:pic>
      <p:sp>
        <p:nvSpPr>
          <p:cNvPr id="2" name="Title 1"/>
          <p:cNvSpPr>
            <a:spLocks noGrp="1"/>
          </p:cNvSpPr>
          <p:nvPr>
            <p:ph type="title"/>
          </p:nvPr>
        </p:nvSpPr>
        <p:spPr/>
        <p:txBody>
          <a:bodyPr/>
          <a:lstStyle/>
          <a:p>
            <a:r>
              <a:rPr lang="en-US" dirty="0"/>
              <a:t>Defining a Truck Network</a:t>
            </a:r>
          </a:p>
        </p:txBody>
      </p:sp>
      <p:sp>
        <p:nvSpPr>
          <p:cNvPr id="24" name="Rectangle 23">
            <a:extLst>
              <a:ext uri="{FF2B5EF4-FFF2-40B4-BE49-F238E27FC236}">
                <a16:creationId xmlns:a16="http://schemas.microsoft.com/office/drawing/2014/main" id="{6D7FE00A-BA8D-460D-A8EB-7F127E1232C7}"/>
              </a:ext>
            </a:extLst>
          </p:cNvPr>
          <p:cNvSpPr/>
          <p:nvPr/>
        </p:nvSpPr>
        <p:spPr>
          <a:xfrm>
            <a:off x="989012" y="1524000"/>
            <a:ext cx="6934199" cy="4876800"/>
          </a:xfrm>
          <a:prstGeom prst="rect">
            <a:avLst/>
          </a:prstGeom>
          <a:gradFill>
            <a:gsLst>
              <a:gs pos="0">
                <a:schemeClr val="bg1">
                  <a:alpha val="96000"/>
                </a:schemeClr>
              </a:gs>
              <a:gs pos="61000">
                <a:schemeClr val="bg1">
                  <a:alpha val="81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text, pool ball, pool table, gambling house&#10;&#10;Description automatically generated">
            <a:extLst>
              <a:ext uri="{FF2B5EF4-FFF2-40B4-BE49-F238E27FC236}">
                <a16:creationId xmlns:a16="http://schemas.microsoft.com/office/drawing/2014/main" id="{5BD399B6-37E0-4409-93F6-54626AA56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301" y="1600200"/>
            <a:ext cx="1339186" cy="4162505"/>
          </a:xfrm>
          <a:prstGeom prst="rect">
            <a:avLst/>
          </a:prstGeom>
        </p:spPr>
      </p:pic>
      <p:sp>
        <p:nvSpPr>
          <p:cNvPr id="26" name="TextBox 25">
            <a:extLst>
              <a:ext uri="{FF2B5EF4-FFF2-40B4-BE49-F238E27FC236}">
                <a16:creationId xmlns:a16="http://schemas.microsoft.com/office/drawing/2014/main" id="{D9775CAA-26CE-44F2-AEF2-D7925EBF2464}"/>
              </a:ext>
            </a:extLst>
          </p:cNvPr>
          <p:cNvSpPr txBox="1"/>
          <p:nvPr/>
        </p:nvSpPr>
        <p:spPr>
          <a:xfrm>
            <a:off x="1901301" y="1600200"/>
            <a:ext cx="4419600" cy="1046440"/>
          </a:xfrm>
          <a:prstGeom prst="rect">
            <a:avLst/>
          </a:prstGeom>
          <a:noFill/>
        </p:spPr>
        <p:txBody>
          <a:bodyPr wrap="square">
            <a:spAutoFit/>
          </a:bodyPr>
          <a:lstStyle/>
          <a:p>
            <a:r>
              <a:rPr lang="en-US" sz="2000" b="1" dirty="0">
                <a:solidFill>
                  <a:srgbClr val="2195C5"/>
                </a:solidFill>
              </a:rPr>
              <a:t>Preliminary Screening</a:t>
            </a:r>
          </a:p>
          <a:p>
            <a:r>
              <a:rPr lang="en-US" sz="1400" dirty="0">
                <a:solidFill>
                  <a:schemeClr val="bg1">
                    <a:lumMod val="50000"/>
                  </a:schemeClr>
                </a:solidFill>
              </a:rPr>
              <a:t>Understand key generators and connectivity. </a:t>
            </a:r>
          </a:p>
          <a:p>
            <a:r>
              <a:rPr lang="en-US" sz="1400" dirty="0">
                <a:solidFill>
                  <a:schemeClr val="bg1">
                    <a:lumMod val="50000"/>
                  </a:schemeClr>
                </a:solidFill>
              </a:rPr>
              <a:t>Preliminary network matched to existing classification system.</a:t>
            </a:r>
            <a:endParaRPr lang="en-US" sz="1400" b="1" dirty="0">
              <a:solidFill>
                <a:schemeClr val="bg1">
                  <a:lumMod val="50000"/>
                </a:schemeClr>
              </a:solidFill>
            </a:endParaRPr>
          </a:p>
        </p:txBody>
      </p:sp>
      <p:sp>
        <p:nvSpPr>
          <p:cNvPr id="27" name="TextBox 26">
            <a:extLst>
              <a:ext uri="{FF2B5EF4-FFF2-40B4-BE49-F238E27FC236}">
                <a16:creationId xmlns:a16="http://schemas.microsoft.com/office/drawing/2014/main" id="{E34C7AB5-AEE9-46EF-ADCB-1DFF41CF1C9F}"/>
              </a:ext>
            </a:extLst>
          </p:cNvPr>
          <p:cNvSpPr txBox="1"/>
          <p:nvPr/>
        </p:nvSpPr>
        <p:spPr>
          <a:xfrm>
            <a:off x="1901301" y="2676924"/>
            <a:ext cx="4419600" cy="830997"/>
          </a:xfrm>
          <a:prstGeom prst="rect">
            <a:avLst/>
          </a:prstGeom>
          <a:noFill/>
        </p:spPr>
        <p:txBody>
          <a:bodyPr wrap="square">
            <a:spAutoFit/>
          </a:bodyPr>
          <a:lstStyle/>
          <a:p>
            <a:r>
              <a:rPr lang="en-US" sz="2000" b="1" dirty="0">
                <a:solidFill>
                  <a:srgbClr val="157B9F"/>
                </a:solidFill>
              </a:rPr>
              <a:t>Data Evaluation</a:t>
            </a:r>
          </a:p>
          <a:p>
            <a:r>
              <a:rPr lang="en-US" sz="1400" dirty="0">
                <a:solidFill>
                  <a:schemeClr val="bg1">
                    <a:lumMod val="50000"/>
                  </a:schemeClr>
                </a:solidFill>
              </a:rPr>
              <a:t>Quantify route segment activity.</a:t>
            </a:r>
          </a:p>
          <a:p>
            <a:r>
              <a:rPr lang="en-US" sz="1400" dirty="0">
                <a:solidFill>
                  <a:schemeClr val="bg1">
                    <a:lumMod val="50000"/>
                  </a:schemeClr>
                </a:solidFill>
              </a:rPr>
              <a:t>Confirm route segment role/use.</a:t>
            </a:r>
            <a:endParaRPr lang="en-US" sz="1400" b="1" dirty="0">
              <a:solidFill>
                <a:schemeClr val="bg1">
                  <a:lumMod val="50000"/>
                </a:schemeClr>
              </a:solidFill>
            </a:endParaRPr>
          </a:p>
        </p:txBody>
      </p:sp>
      <p:sp>
        <p:nvSpPr>
          <p:cNvPr id="28" name="TextBox 27">
            <a:extLst>
              <a:ext uri="{FF2B5EF4-FFF2-40B4-BE49-F238E27FC236}">
                <a16:creationId xmlns:a16="http://schemas.microsoft.com/office/drawing/2014/main" id="{513B58CE-457E-42A4-9F52-0609DBB4497D}"/>
              </a:ext>
            </a:extLst>
          </p:cNvPr>
          <p:cNvSpPr txBox="1"/>
          <p:nvPr/>
        </p:nvSpPr>
        <p:spPr>
          <a:xfrm>
            <a:off x="1901301" y="3657600"/>
            <a:ext cx="4419600" cy="1046440"/>
          </a:xfrm>
          <a:prstGeom prst="rect">
            <a:avLst/>
          </a:prstGeom>
          <a:noFill/>
        </p:spPr>
        <p:txBody>
          <a:bodyPr wrap="square">
            <a:spAutoFit/>
          </a:bodyPr>
          <a:lstStyle/>
          <a:p>
            <a:r>
              <a:rPr lang="en-US" sz="2000" b="1" dirty="0">
                <a:solidFill>
                  <a:srgbClr val="18657F"/>
                </a:solidFill>
              </a:rPr>
              <a:t>Review &amp; Adoption</a:t>
            </a:r>
          </a:p>
          <a:p>
            <a:r>
              <a:rPr lang="en-US" sz="1400" dirty="0">
                <a:solidFill>
                  <a:schemeClr val="bg1">
                    <a:lumMod val="50000"/>
                  </a:schemeClr>
                </a:solidFill>
              </a:rPr>
              <a:t>Educate the public and promote buy-in on route designation.</a:t>
            </a:r>
          </a:p>
          <a:p>
            <a:r>
              <a:rPr lang="en-US" sz="1400" dirty="0">
                <a:solidFill>
                  <a:schemeClr val="bg1">
                    <a:lumMod val="50000"/>
                  </a:schemeClr>
                </a:solidFill>
              </a:rPr>
              <a:t>Formally adopt the truck route components.</a:t>
            </a:r>
            <a:endParaRPr lang="en-US" sz="1400" b="1" dirty="0">
              <a:solidFill>
                <a:schemeClr val="bg1">
                  <a:lumMod val="50000"/>
                </a:schemeClr>
              </a:solidFill>
            </a:endParaRPr>
          </a:p>
        </p:txBody>
      </p:sp>
      <p:sp>
        <p:nvSpPr>
          <p:cNvPr id="29" name="TextBox 28">
            <a:extLst>
              <a:ext uri="{FF2B5EF4-FFF2-40B4-BE49-F238E27FC236}">
                <a16:creationId xmlns:a16="http://schemas.microsoft.com/office/drawing/2014/main" id="{FF1C2F12-4408-4FF1-A08F-B9AA15309720}"/>
              </a:ext>
            </a:extLst>
          </p:cNvPr>
          <p:cNvSpPr txBox="1"/>
          <p:nvPr/>
        </p:nvSpPr>
        <p:spPr>
          <a:xfrm>
            <a:off x="1901300" y="4746396"/>
            <a:ext cx="4722289" cy="830997"/>
          </a:xfrm>
          <a:prstGeom prst="rect">
            <a:avLst/>
          </a:prstGeom>
          <a:noFill/>
        </p:spPr>
        <p:txBody>
          <a:bodyPr wrap="square">
            <a:spAutoFit/>
          </a:bodyPr>
          <a:lstStyle/>
          <a:p>
            <a:r>
              <a:rPr lang="en-US" sz="2000" b="1" dirty="0">
                <a:solidFill>
                  <a:srgbClr val="003E4F"/>
                </a:solidFill>
              </a:rPr>
              <a:t>Application</a:t>
            </a:r>
          </a:p>
          <a:p>
            <a:r>
              <a:rPr lang="en-US" sz="1400" dirty="0">
                <a:solidFill>
                  <a:schemeClr val="bg1">
                    <a:lumMod val="50000"/>
                  </a:schemeClr>
                </a:solidFill>
              </a:rPr>
              <a:t>Communicate new route designation to key stakeholders.</a:t>
            </a:r>
          </a:p>
          <a:p>
            <a:r>
              <a:rPr lang="en-US" sz="1400" dirty="0">
                <a:solidFill>
                  <a:schemeClr val="bg1">
                    <a:lumMod val="50000"/>
                  </a:schemeClr>
                </a:solidFill>
              </a:rPr>
              <a:t>Incorporate improvements/considerations for truck freight.</a:t>
            </a:r>
            <a:endParaRPr lang="en-US" sz="1400" b="1" dirty="0">
              <a:solidFill>
                <a:schemeClr val="bg1">
                  <a:lumMod val="50000"/>
                </a:schemeClr>
              </a:solidFill>
            </a:endParaRPr>
          </a:p>
        </p:txBody>
      </p:sp>
    </p:spTree>
    <p:extLst>
      <p:ext uri="{BB962C8B-B14F-4D97-AF65-F5344CB8AC3E}">
        <p14:creationId xmlns:p14="http://schemas.microsoft.com/office/powerpoint/2010/main" val="312356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Truck Network Components</a:t>
            </a:r>
          </a:p>
        </p:txBody>
      </p:sp>
      <p:graphicFrame>
        <p:nvGraphicFramePr>
          <p:cNvPr id="3" name="Table 2"/>
          <p:cNvGraphicFramePr>
            <a:graphicFrameLocks noGrp="1"/>
          </p:cNvGraphicFramePr>
          <p:nvPr>
            <p:extLst>
              <p:ext uri="{D42A27DB-BD31-4B8C-83A1-F6EECF244321}">
                <p14:modId xmlns:p14="http://schemas.microsoft.com/office/powerpoint/2010/main" val="3357166585"/>
              </p:ext>
            </p:extLst>
          </p:nvPr>
        </p:nvGraphicFramePr>
        <p:xfrm>
          <a:off x="492125" y="1219200"/>
          <a:ext cx="10649546" cy="3829050"/>
        </p:xfrm>
        <a:graphic>
          <a:graphicData uri="http://schemas.openxmlformats.org/drawingml/2006/table">
            <a:tbl>
              <a:tblPr>
                <a:tableStyleId>{5C22544A-7EE6-4342-B048-85BDC9FD1C3A}</a:tableStyleId>
              </a:tblPr>
              <a:tblGrid>
                <a:gridCol w="5324773">
                  <a:extLst>
                    <a:ext uri="{9D8B030D-6E8A-4147-A177-3AD203B41FA5}">
                      <a16:colId xmlns:a16="http://schemas.microsoft.com/office/drawing/2014/main" val="20000"/>
                    </a:ext>
                  </a:extLst>
                </a:gridCol>
                <a:gridCol w="5324773">
                  <a:extLst>
                    <a:ext uri="{9D8B030D-6E8A-4147-A177-3AD203B41FA5}">
                      <a16:colId xmlns:a16="http://schemas.microsoft.com/office/drawing/2014/main" val="20001"/>
                    </a:ext>
                  </a:extLst>
                </a:gridCol>
              </a:tblGrid>
              <a:tr h="765810">
                <a:tc>
                  <a:txBody>
                    <a:bodyPr/>
                    <a:lstStyle/>
                    <a:p>
                      <a:pPr algn="l" fontAlgn="ctr"/>
                      <a:r>
                        <a:rPr lang="en-US" sz="2200" b="0" i="0" u="none" strike="noStrike" dirty="0">
                          <a:solidFill>
                            <a:schemeClr val="bg1"/>
                          </a:solidFill>
                          <a:effectLst/>
                          <a:latin typeface="Franklin Gothic Demi" panose="020B0703020102020204" pitchFamily="34" charset="0"/>
                        </a:rPr>
                        <a:t>Truck Route Class</a:t>
                      </a:r>
                    </a:p>
                  </a:txBody>
                  <a:tcPr marL="161538" marR="10769" marT="10769" marB="0" anchor="ctr">
                    <a:solidFill>
                      <a:srgbClr val="135670"/>
                    </a:solidFill>
                  </a:tcPr>
                </a:tc>
                <a:tc>
                  <a:txBody>
                    <a:bodyPr/>
                    <a:lstStyle/>
                    <a:p>
                      <a:pPr algn="l" fontAlgn="ctr"/>
                      <a:r>
                        <a:rPr lang="en-US" sz="2200" b="0" i="0" u="none" strike="noStrike" dirty="0">
                          <a:solidFill>
                            <a:schemeClr val="bg1"/>
                          </a:solidFill>
                          <a:effectLst/>
                          <a:latin typeface="Franklin Gothic Demi" panose="020B0703020102020204" pitchFamily="34" charset="0"/>
                        </a:rPr>
                        <a:t>Freight Class Function</a:t>
                      </a:r>
                    </a:p>
                  </a:txBody>
                  <a:tcPr marL="161538" marR="10769" marT="10769" marB="0" anchor="ctr">
                    <a:lnB w="12700" cap="flat" cmpd="sng" algn="ctr">
                      <a:solidFill>
                        <a:schemeClr val="bg1"/>
                      </a:solidFill>
                      <a:prstDash val="solid"/>
                      <a:round/>
                      <a:headEnd type="none" w="med" len="med"/>
                      <a:tailEnd type="none" w="med" len="med"/>
                    </a:lnB>
                    <a:solidFill>
                      <a:srgbClr val="135670"/>
                    </a:solidFill>
                  </a:tcPr>
                </a:tc>
                <a:extLst>
                  <a:ext uri="{0D108BD9-81ED-4DB2-BD59-A6C34878D82A}">
                    <a16:rowId xmlns:a16="http://schemas.microsoft.com/office/drawing/2014/main" val="10000"/>
                  </a:ext>
                </a:extLst>
              </a:tr>
              <a:tr h="765810">
                <a:tc>
                  <a:txBody>
                    <a:bodyPr/>
                    <a:lstStyle/>
                    <a:p>
                      <a:pPr algn="l" fontAlgn="ctr"/>
                      <a:r>
                        <a:rPr lang="en-US" sz="2200" b="0" u="none" strike="noStrike" dirty="0">
                          <a:solidFill>
                            <a:schemeClr val="tx1">
                              <a:lumMod val="95000"/>
                              <a:lumOff val="5000"/>
                            </a:schemeClr>
                          </a:solidFill>
                          <a:effectLst/>
                          <a:latin typeface="Franklin Gothic Book" panose="020B0503020102020204" pitchFamily="34" charset="0"/>
                        </a:rPr>
                        <a:t>Regional Freight Corridors</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2200" b="0" i="0" u="none" strike="noStrike" dirty="0">
                          <a:solidFill>
                            <a:schemeClr val="tx1">
                              <a:lumMod val="95000"/>
                              <a:lumOff val="5000"/>
                            </a:schemeClr>
                          </a:solidFill>
                          <a:effectLst/>
                          <a:latin typeface="Franklin Gothic Book" panose="020B0503020102020204" pitchFamily="34" charset="0"/>
                        </a:rPr>
                        <a:t>Long Distance Trips</a:t>
                      </a:r>
                    </a:p>
                  </a:txBody>
                  <a:tcPr marL="161538" marR="10769" marT="1076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65810">
                <a:tc>
                  <a:txBody>
                    <a:bodyPr/>
                    <a:lstStyle/>
                    <a:p>
                      <a:pPr algn="l" fontAlgn="ctr"/>
                      <a:r>
                        <a:rPr lang="en-US" sz="2200" b="0" u="none" strike="noStrike" dirty="0">
                          <a:solidFill>
                            <a:schemeClr val="tx1">
                              <a:lumMod val="95000"/>
                              <a:lumOff val="5000"/>
                            </a:schemeClr>
                          </a:solidFill>
                          <a:effectLst/>
                          <a:latin typeface="Franklin Gothic Book" panose="020B0503020102020204" pitchFamily="34" charset="0"/>
                        </a:rPr>
                        <a:t>Primary Truck Route</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2200" u="none" strike="noStrike" dirty="0">
                          <a:solidFill>
                            <a:schemeClr val="tx1">
                              <a:lumMod val="95000"/>
                              <a:lumOff val="5000"/>
                            </a:schemeClr>
                          </a:solidFill>
                          <a:effectLst/>
                          <a:latin typeface="Franklin Gothic Book" panose="020B0503020102020204" pitchFamily="34" charset="0"/>
                        </a:rPr>
                        <a:t>Through Trips</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765810">
                <a:tc>
                  <a:txBody>
                    <a:bodyPr/>
                    <a:lstStyle/>
                    <a:p>
                      <a:pPr algn="l" fontAlgn="ctr"/>
                      <a:r>
                        <a:rPr lang="en-US" sz="2200" b="0" u="none" strike="noStrike" dirty="0">
                          <a:solidFill>
                            <a:schemeClr val="tx1">
                              <a:lumMod val="95000"/>
                              <a:lumOff val="5000"/>
                            </a:schemeClr>
                          </a:solidFill>
                          <a:effectLst/>
                          <a:latin typeface="Franklin Gothic Book" panose="020B0503020102020204" pitchFamily="34" charset="0"/>
                        </a:rPr>
                        <a:t>Secondary Truck Route</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2200" u="none" strike="noStrike" dirty="0">
                          <a:solidFill>
                            <a:schemeClr val="tx1">
                              <a:lumMod val="95000"/>
                              <a:lumOff val="5000"/>
                            </a:schemeClr>
                          </a:solidFill>
                          <a:effectLst/>
                          <a:latin typeface="Franklin Gothic Book" panose="020B0503020102020204" pitchFamily="34" charset="0"/>
                        </a:rPr>
                        <a:t>To/From Trips</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solidFill>
                      <a:schemeClr val="bg1">
                        <a:lumMod val="95000"/>
                      </a:schemeClr>
                    </a:solidFill>
                  </a:tcPr>
                </a:tc>
                <a:extLst>
                  <a:ext uri="{0D108BD9-81ED-4DB2-BD59-A6C34878D82A}">
                    <a16:rowId xmlns:a16="http://schemas.microsoft.com/office/drawing/2014/main" val="10006"/>
                  </a:ext>
                </a:extLst>
              </a:tr>
              <a:tr h="765810">
                <a:tc>
                  <a:txBody>
                    <a:bodyPr/>
                    <a:lstStyle/>
                    <a:p>
                      <a:pPr algn="l" fontAlgn="ctr"/>
                      <a:r>
                        <a:rPr lang="en-US" sz="2200" b="0" u="none" strike="noStrike" dirty="0">
                          <a:solidFill>
                            <a:schemeClr val="tx1">
                              <a:lumMod val="95000"/>
                              <a:lumOff val="5000"/>
                            </a:schemeClr>
                          </a:solidFill>
                          <a:effectLst/>
                          <a:latin typeface="Franklin Gothic Book" panose="020B0503020102020204" pitchFamily="34" charset="0"/>
                        </a:rPr>
                        <a:t>Last Mile Connector</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l" fontAlgn="ctr"/>
                      <a:r>
                        <a:rPr lang="en-US" sz="2200" u="none" strike="noStrike" dirty="0">
                          <a:solidFill>
                            <a:schemeClr val="tx1">
                              <a:lumMod val="95000"/>
                              <a:lumOff val="5000"/>
                            </a:schemeClr>
                          </a:solidFill>
                          <a:effectLst/>
                          <a:latin typeface="Franklin Gothic Book" panose="020B0503020102020204" pitchFamily="34" charset="0"/>
                        </a:rPr>
                        <a:t>Industrial Trips</a:t>
                      </a:r>
                      <a:endParaRPr lang="en-US" sz="2200" b="0" i="0" u="none" strike="noStrike" dirty="0">
                        <a:solidFill>
                          <a:schemeClr val="tx1">
                            <a:lumMod val="95000"/>
                            <a:lumOff val="5000"/>
                          </a:schemeClr>
                        </a:solidFill>
                        <a:effectLst/>
                        <a:latin typeface="Franklin Gothic Book" panose="020B0503020102020204" pitchFamily="34" charset="0"/>
                      </a:endParaRPr>
                    </a:p>
                  </a:txBody>
                  <a:tcPr marL="161538" marR="10769" marT="10769" marB="0"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4" name="TextBox 3">
            <a:extLst>
              <a:ext uri="{FF2B5EF4-FFF2-40B4-BE49-F238E27FC236}">
                <a16:creationId xmlns:a16="http://schemas.microsoft.com/office/drawing/2014/main" id="{92F01384-DECF-4645-BC0A-F557B316EC70}"/>
              </a:ext>
            </a:extLst>
          </p:cNvPr>
          <p:cNvSpPr txBox="1"/>
          <p:nvPr/>
        </p:nvSpPr>
        <p:spPr>
          <a:xfrm>
            <a:off x="492125" y="5561102"/>
            <a:ext cx="4764087" cy="523220"/>
          </a:xfrm>
          <a:prstGeom prst="rect">
            <a:avLst/>
          </a:prstGeom>
          <a:noFill/>
        </p:spPr>
        <p:txBody>
          <a:bodyPr wrap="square">
            <a:spAutoFit/>
          </a:bodyPr>
          <a:lstStyle/>
          <a:p>
            <a:r>
              <a:rPr lang="en-US" sz="2800" b="1" dirty="0">
                <a:solidFill>
                  <a:srgbClr val="135670"/>
                </a:solidFill>
              </a:rPr>
              <a:t>+ Restricted Facilities</a:t>
            </a:r>
          </a:p>
        </p:txBody>
      </p:sp>
    </p:spTree>
    <p:extLst>
      <p:ext uri="{BB962C8B-B14F-4D97-AF65-F5344CB8AC3E}">
        <p14:creationId xmlns:p14="http://schemas.microsoft.com/office/powerpoint/2010/main" val="147642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Leveraging Existing Processes</a:t>
            </a:r>
          </a:p>
        </p:txBody>
      </p:sp>
      <p:pic>
        <p:nvPicPr>
          <p:cNvPr id="3" name="Picture 2">
            <a:extLst>
              <a:ext uri="{FF2B5EF4-FFF2-40B4-BE49-F238E27FC236}">
                <a16:creationId xmlns:a16="http://schemas.microsoft.com/office/drawing/2014/main" id="{267096EC-2AE0-4DA1-99A6-7A706BF4B1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65212" y="1447800"/>
            <a:ext cx="9773665" cy="4495800"/>
          </a:xfrm>
          <a:prstGeom prst="rect">
            <a:avLst/>
          </a:prstGeom>
        </p:spPr>
      </p:pic>
      <p:sp>
        <p:nvSpPr>
          <p:cNvPr id="5" name="TextBox 4">
            <a:extLst>
              <a:ext uri="{FF2B5EF4-FFF2-40B4-BE49-F238E27FC236}">
                <a16:creationId xmlns:a16="http://schemas.microsoft.com/office/drawing/2014/main" id="{27FB2893-BA77-4109-BD85-89338AA62ADF}"/>
              </a:ext>
            </a:extLst>
          </p:cNvPr>
          <p:cNvSpPr txBox="1"/>
          <p:nvPr/>
        </p:nvSpPr>
        <p:spPr>
          <a:xfrm>
            <a:off x="2541289" y="4080587"/>
            <a:ext cx="1399777" cy="584775"/>
          </a:xfrm>
          <a:prstGeom prst="rect">
            <a:avLst/>
          </a:prstGeom>
          <a:noFill/>
        </p:spPr>
        <p:txBody>
          <a:bodyPr wrap="square">
            <a:spAutoFit/>
          </a:bodyPr>
          <a:lstStyle/>
          <a:p>
            <a:r>
              <a:rPr lang="en-US" sz="1600" b="1" dirty="0">
                <a:solidFill>
                  <a:srgbClr val="2496C6"/>
                </a:solidFill>
              </a:rPr>
              <a:t>Determine Street Type</a:t>
            </a:r>
          </a:p>
        </p:txBody>
      </p:sp>
      <p:sp>
        <p:nvSpPr>
          <p:cNvPr id="6" name="TextBox 5">
            <a:extLst>
              <a:ext uri="{FF2B5EF4-FFF2-40B4-BE49-F238E27FC236}">
                <a16:creationId xmlns:a16="http://schemas.microsoft.com/office/drawing/2014/main" id="{92A82172-8FCA-4683-AA02-8FB8F15CD2DD}"/>
              </a:ext>
            </a:extLst>
          </p:cNvPr>
          <p:cNvSpPr txBox="1"/>
          <p:nvPr/>
        </p:nvSpPr>
        <p:spPr>
          <a:xfrm>
            <a:off x="5561012" y="3834365"/>
            <a:ext cx="1693730" cy="1077218"/>
          </a:xfrm>
          <a:prstGeom prst="rect">
            <a:avLst/>
          </a:prstGeom>
          <a:noFill/>
        </p:spPr>
        <p:txBody>
          <a:bodyPr wrap="square">
            <a:spAutoFit/>
          </a:bodyPr>
          <a:lstStyle/>
          <a:p>
            <a:r>
              <a:rPr lang="en-US" sz="1600" b="1" dirty="0">
                <a:solidFill>
                  <a:srgbClr val="177CA0"/>
                </a:solidFill>
              </a:rPr>
              <a:t>Identify Appropriate Design Treatments</a:t>
            </a:r>
          </a:p>
        </p:txBody>
      </p:sp>
      <p:sp>
        <p:nvSpPr>
          <p:cNvPr id="7" name="TextBox 6">
            <a:extLst>
              <a:ext uri="{FF2B5EF4-FFF2-40B4-BE49-F238E27FC236}">
                <a16:creationId xmlns:a16="http://schemas.microsoft.com/office/drawing/2014/main" id="{2E5F7F3C-8A1E-4086-83BF-3666DFEF6FD5}"/>
              </a:ext>
            </a:extLst>
          </p:cNvPr>
          <p:cNvSpPr txBox="1"/>
          <p:nvPr/>
        </p:nvSpPr>
        <p:spPr>
          <a:xfrm>
            <a:off x="8436866" y="3964688"/>
            <a:ext cx="1693730" cy="830997"/>
          </a:xfrm>
          <a:prstGeom prst="rect">
            <a:avLst/>
          </a:prstGeom>
          <a:noFill/>
        </p:spPr>
        <p:txBody>
          <a:bodyPr wrap="square">
            <a:spAutoFit/>
          </a:bodyPr>
          <a:lstStyle/>
          <a:p>
            <a:r>
              <a:rPr lang="en-US" sz="1600" b="1" dirty="0">
                <a:solidFill>
                  <a:srgbClr val="085B77"/>
                </a:solidFill>
              </a:rPr>
              <a:t>Design &amp; Locate Individual Street Treatments</a:t>
            </a:r>
          </a:p>
        </p:txBody>
      </p:sp>
      <p:sp>
        <p:nvSpPr>
          <p:cNvPr id="8" name="TextBox 7">
            <a:extLst>
              <a:ext uri="{FF2B5EF4-FFF2-40B4-BE49-F238E27FC236}">
                <a16:creationId xmlns:a16="http://schemas.microsoft.com/office/drawing/2014/main" id="{00BBBB43-B464-4C76-94E8-FA202696CC64}"/>
              </a:ext>
            </a:extLst>
          </p:cNvPr>
          <p:cNvSpPr txBox="1"/>
          <p:nvPr/>
        </p:nvSpPr>
        <p:spPr>
          <a:xfrm>
            <a:off x="3974598" y="2243235"/>
            <a:ext cx="1586414" cy="584775"/>
          </a:xfrm>
          <a:prstGeom prst="rect">
            <a:avLst/>
          </a:prstGeom>
          <a:noFill/>
        </p:spPr>
        <p:txBody>
          <a:bodyPr wrap="square">
            <a:spAutoFit/>
          </a:bodyPr>
          <a:lstStyle/>
          <a:p>
            <a:r>
              <a:rPr lang="en-US" sz="1600" b="1" dirty="0">
                <a:solidFill>
                  <a:srgbClr val="D9A037"/>
                </a:solidFill>
              </a:rPr>
              <a:t>Truck Route</a:t>
            </a:r>
          </a:p>
          <a:p>
            <a:r>
              <a:rPr lang="en-US" sz="1600" b="1" dirty="0">
                <a:solidFill>
                  <a:srgbClr val="D9A037"/>
                </a:solidFill>
              </a:rPr>
              <a:t>Typology</a:t>
            </a:r>
          </a:p>
        </p:txBody>
      </p:sp>
    </p:spTree>
    <p:extLst>
      <p:ext uri="{BB962C8B-B14F-4D97-AF65-F5344CB8AC3E}">
        <p14:creationId xmlns:p14="http://schemas.microsoft.com/office/powerpoint/2010/main" val="290238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Control Vehicles</a:t>
            </a:r>
          </a:p>
        </p:txBody>
      </p:sp>
      <p:sp>
        <p:nvSpPr>
          <p:cNvPr id="3" name="Rectangle 2">
            <a:extLst>
              <a:ext uri="{FF2B5EF4-FFF2-40B4-BE49-F238E27FC236}">
                <a16:creationId xmlns:a16="http://schemas.microsoft.com/office/drawing/2014/main" id="{440A5835-5A9D-436A-8A3B-720203D62DB2}"/>
              </a:ext>
            </a:extLst>
          </p:cNvPr>
          <p:cNvSpPr/>
          <p:nvPr/>
        </p:nvSpPr>
        <p:spPr>
          <a:xfrm>
            <a:off x="5257800" y="4489722"/>
            <a:ext cx="2191626" cy="219291"/>
          </a:xfrm>
          <a:prstGeom prst="rect">
            <a:avLst/>
          </a:prstGeom>
        </p:spPr>
        <p:txBody>
          <a:bodyPr wrap="none">
            <a:spAutoFit/>
          </a:bodyPr>
          <a:lstStyle/>
          <a:p>
            <a:r>
              <a:rPr lang="en-US" sz="825" i="1" dirty="0"/>
              <a:t>Source: NACTO Urban Street Design Guidelines</a:t>
            </a:r>
          </a:p>
        </p:txBody>
      </p:sp>
      <p:graphicFrame>
        <p:nvGraphicFramePr>
          <p:cNvPr id="4" name="Table 3">
            <a:extLst>
              <a:ext uri="{FF2B5EF4-FFF2-40B4-BE49-F238E27FC236}">
                <a16:creationId xmlns:a16="http://schemas.microsoft.com/office/drawing/2014/main" id="{6E64B2A3-3A2C-47E3-8A74-271A9FE67FBF}"/>
              </a:ext>
            </a:extLst>
          </p:cNvPr>
          <p:cNvGraphicFramePr>
            <a:graphicFrameLocks noGrp="1"/>
          </p:cNvGraphicFramePr>
          <p:nvPr>
            <p:extLst>
              <p:ext uri="{D42A27DB-BD31-4B8C-83A1-F6EECF244321}">
                <p14:modId xmlns:p14="http://schemas.microsoft.com/office/powerpoint/2010/main" val="3528912842"/>
              </p:ext>
            </p:extLst>
          </p:nvPr>
        </p:nvGraphicFramePr>
        <p:xfrm>
          <a:off x="1792887" y="922927"/>
          <a:ext cx="8644924" cy="2734672"/>
        </p:xfrm>
        <a:graphic>
          <a:graphicData uri="http://schemas.openxmlformats.org/drawingml/2006/table">
            <a:tbl>
              <a:tblPr>
                <a:tableStyleId>{5C22544A-7EE6-4342-B048-85BDC9FD1C3A}</a:tableStyleId>
              </a:tblPr>
              <a:tblGrid>
                <a:gridCol w="4322462">
                  <a:extLst>
                    <a:ext uri="{9D8B030D-6E8A-4147-A177-3AD203B41FA5}">
                      <a16:colId xmlns:a16="http://schemas.microsoft.com/office/drawing/2014/main" val="20000"/>
                    </a:ext>
                  </a:extLst>
                </a:gridCol>
                <a:gridCol w="4322462">
                  <a:extLst>
                    <a:ext uri="{9D8B030D-6E8A-4147-A177-3AD203B41FA5}">
                      <a16:colId xmlns:a16="http://schemas.microsoft.com/office/drawing/2014/main" val="20001"/>
                    </a:ext>
                  </a:extLst>
                </a:gridCol>
              </a:tblGrid>
              <a:tr h="516903">
                <a:tc>
                  <a:txBody>
                    <a:bodyPr/>
                    <a:lstStyle/>
                    <a:p>
                      <a:pPr marL="0" algn="l" defTabSz="914400" rtl="0" eaLnBrk="1" fontAlgn="ctr" latinLnBrk="0" hangingPunct="1"/>
                      <a:r>
                        <a:rPr lang="en-US" sz="2000" b="0" i="0" u="none" strike="noStrike" kern="1200" dirty="0">
                          <a:solidFill>
                            <a:schemeClr val="bg1"/>
                          </a:solidFill>
                          <a:effectLst/>
                          <a:latin typeface="Franklin Gothic Demi" panose="020B0703020102020204" pitchFamily="34" charset="0"/>
                          <a:ea typeface="+mn-ea"/>
                          <a:cs typeface="+mn-cs"/>
                        </a:rPr>
                        <a:t>Design Vehicle</a:t>
                      </a:r>
                    </a:p>
                  </a:txBody>
                  <a:tcPr marL="68580" marR="68580" marT="34290" marB="34290" anchor="ctr">
                    <a:solidFill>
                      <a:srgbClr val="135670"/>
                    </a:solidFill>
                  </a:tcPr>
                </a:tc>
                <a:tc>
                  <a:txBody>
                    <a:bodyPr/>
                    <a:lstStyle/>
                    <a:p>
                      <a:pPr marL="0" algn="l" defTabSz="914400" rtl="0" eaLnBrk="1" fontAlgn="ctr" latinLnBrk="0" hangingPunct="1"/>
                      <a:r>
                        <a:rPr lang="en-US" sz="2000" b="0" i="0" u="none" strike="noStrike" kern="1200" dirty="0">
                          <a:solidFill>
                            <a:schemeClr val="bg1"/>
                          </a:solidFill>
                          <a:effectLst/>
                          <a:latin typeface="Franklin Gothic Demi" panose="020B0703020102020204" pitchFamily="34" charset="0"/>
                          <a:ea typeface="+mn-ea"/>
                          <a:cs typeface="+mn-cs"/>
                        </a:rPr>
                        <a:t>Control Vehicle</a:t>
                      </a:r>
                    </a:p>
                  </a:txBody>
                  <a:tcPr marL="68580" marR="68580" marT="34290" marB="34290" anchor="ctr">
                    <a:lnB w="12700" cap="flat" cmpd="sng" algn="ctr">
                      <a:solidFill>
                        <a:schemeClr val="bg1"/>
                      </a:solidFill>
                      <a:prstDash val="solid"/>
                      <a:round/>
                      <a:headEnd type="none" w="med" len="med"/>
                      <a:tailEnd type="none" w="med" len="med"/>
                    </a:lnB>
                    <a:solidFill>
                      <a:srgbClr val="135670"/>
                    </a:solidFill>
                  </a:tcPr>
                </a:tc>
                <a:extLst>
                  <a:ext uri="{0D108BD9-81ED-4DB2-BD59-A6C34878D82A}">
                    <a16:rowId xmlns:a16="http://schemas.microsoft.com/office/drawing/2014/main" val="10000"/>
                  </a:ext>
                </a:extLst>
              </a:tr>
              <a:tr h="516903">
                <a:tc>
                  <a:txBody>
                    <a:bodyPr/>
                    <a:lstStyle/>
                    <a:p>
                      <a:pPr lvl="0"/>
                      <a:r>
                        <a:rPr lang="en-US" sz="2000" kern="1200" dirty="0">
                          <a:effectLst/>
                        </a:rPr>
                        <a:t>frequent user of a given street</a:t>
                      </a:r>
                      <a:endParaRPr lang="en-US" sz="2000" kern="1200" dirty="0">
                        <a:solidFill>
                          <a:schemeClr val="dk1"/>
                        </a:solidFill>
                        <a:effectLst/>
                        <a:latin typeface="+mn-lt"/>
                        <a:ea typeface="+mn-ea"/>
                        <a:cs typeface="+mn-cs"/>
                      </a:endParaRPr>
                    </a:p>
                  </a:txBody>
                  <a:tcPr marL="68580" marR="68580" marT="34290" marB="3429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r>
                        <a:rPr lang="en-US" sz="2000" kern="1200" dirty="0">
                          <a:effectLst/>
                        </a:rPr>
                        <a:t>infrequent, larger user of a given street</a:t>
                      </a:r>
                      <a:endParaRPr lang="en-US" sz="2000" kern="1200" dirty="0">
                        <a:solidFill>
                          <a:schemeClr val="dk1"/>
                        </a:solidFill>
                        <a:effectLst/>
                        <a:latin typeface="+mn-lt"/>
                        <a:ea typeface="+mn-ea"/>
                        <a:cs typeface="+mn-cs"/>
                      </a:endParaRPr>
                    </a:p>
                  </a:txBody>
                  <a:tcPr marL="68580" marR="68580" marT="34290" marB="3429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50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dictates the minimum required turning radius</a:t>
                      </a:r>
                      <a:endParaRPr lang="en-US" sz="2000" dirty="0"/>
                    </a:p>
                  </a:txBody>
                  <a:tcPr marL="68580" marR="68580" marT="34290" marB="3429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road accommodates these vehicles</a:t>
                      </a:r>
                      <a:endParaRPr lang="en-US" sz="2000" kern="1200" dirty="0">
                        <a:solidFill>
                          <a:schemeClr val="dk1"/>
                        </a:solidFill>
                        <a:effectLst/>
                        <a:latin typeface="+mn-lt"/>
                        <a:ea typeface="+mn-ea"/>
                        <a:cs typeface="+mn-cs"/>
                      </a:endParaRPr>
                    </a:p>
                  </a:txBody>
                  <a:tcPr marL="68580" marR="68580" marT="34290" marB="34290"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850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can turn using one incoming and one receiving lane</a:t>
                      </a:r>
                      <a:endParaRPr lang="en-US" sz="2000" dirty="0"/>
                    </a:p>
                  </a:txBody>
                  <a:tcPr marL="68580" marR="68580" marT="34290" marB="3429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can turn using multiple lane spaces</a:t>
                      </a:r>
                    </a:p>
                  </a:txBody>
                  <a:tcPr marL="68580" marR="68580" marT="34290" marB="34290" anchor="ctr">
                    <a:solidFill>
                      <a:schemeClr val="bg1">
                        <a:lumMod val="95000"/>
                      </a:schemeClr>
                    </a:solidFill>
                  </a:tcPr>
                </a:tc>
                <a:extLst>
                  <a:ext uri="{0D108BD9-81ED-4DB2-BD59-A6C34878D82A}">
                    <a16:rowId xmlns:a16="http://schemas.microsoft.com/office/drawing/2014/main" val="10006"/>
                  </a:ext>
                </a:extLst>
              </a:tr>
            </a:tbl>
          </a:graphicData>
        </a:graphic>
      </p:graphicFrame>
      <p:pic>
        <p:nvPicPr>
          <p:cNvPr id="5" name="Picture 2">
            <a:extLst>
              <a:ext uri="{FF2B5EF4-FFF2-40B4-BE49-F238E27FC236}">
                <a16:creationId xmlns:a16="http://schemas.microsoft.com/office/drawing/2014/main" id="{853F32B6-6FE6-4D9A-AA2B-5B5147EDAF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552"/>
          <a:stretch/>
        </p:blipFill>
        <p:spPr bwMode="auto">
          <a:xfrm>
            <a:off x="1981199" y="3657600"/>
            <a:ext cx="809882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7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Control Vehicles</a:t>
            </a:r>
          </a:p>
        </p:txBody>
      </p:sp>
      <p:pic>
        <p:nvPicPr>
          <p:cNvPr id="3" name="Picture 2">
            <a:extLst>
              <a:ext uri="{FF2B5EF4-FFF2-40B4-BE49-F238E27FC236}">
                <a16:creationId xmlns:a16="http://schemas.microsoft.com/office/drawing/2014/main" id="{894807E3-C3F1-40CE-AA41-83B7B7690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5"/>
          <a:stretch/>
        </p:blipFill>
        <p:spPr bwMode="auto">
          <a:xfrm>
            <a:off x="760412" y="1200150"/>
            <a:ext cx="10714247"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3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Recommendations</a:t>
            </a:r>
          </a:p>
        </p:txBody>
      </p:sp>
      <p:pic>
        <p:nvPicPr>
          <p:cNvPr id="3" name="Picture 2">
            <a:extLst>
              <a:ext uri="{FF2B5EF4-FFF2-40B4-BE49-F238E27FC236}">
                <a16:creationId xmlns:a16="http://schemas.microsoft.com/office/drawing/2014/main" id="{6DA49A24-5F78-4678-9A85-9FA6AC8B52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70272">
            <a:off x="2466277" y="1292063"/>
            <a:ext cx="3755517" cy="4851625"/>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8B9F43D7-4528-4DD7-B622-FAAB0EA2C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6598">
            <a:off x="5867309" y="1311825"/>
            <a:ext cx="3814285" cy="492951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2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Wayfinding and Signage</a:t>
            </a:r>
          </a:p>
        </p:txBody>
      </p:sp>
      <p:pic>
        <p:nvPicPr>
          <p:cNvPr id="3" name="Picture 2">
            <a:extLst>
              <a:ext uri="{FF2B5EF4-FFF2-40B4-BE49-F238E27FC236}">
                <a16:creationId xmlns:a16="http://schemas.microsoft.com/office/drawing/2014/main" id="{D762940B-5295-489E-8195-8A5432BBFBFF}"/>
              </a:ext>
            </a:extLst>
          </p:cNvPr>
          <p:cNvPicPr>
            <a:picLocks noChangeAspect="1"/>
          </p:cNvPicPr>
          <p:nvPr/>
        </p:nvPicPr>
        <p:blipFill rotWithShape="1">
          <a:blip r:embed="rId2"/>
          <a:srcRect l="6925" t="6039" r="989" b="8707"/>
          <a:stretch/>
        </p:blipFill>
        <p:spPr>
          <a:xfrm>
            <a:off x="1751012" y="1098318"/>
            <a:ext cx="8732357" cy="5759682"/>
          </a:xfrm>
          <a:prstGeom prst="rect">
            <a:avLst/>
          </a:prstGeom>
        </p:spPr>
      </p:pic>
    </p:spTree>
    <p:extLst>
      <p:ext uri="{BB962C8B-B14F-4D97-AF65-F5344CB8AC3E}">
        <p14:creationId xmlns:p14="http://schemas.microsoft.com/office/powerpoint/2010/main" val="310605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Implementation in Chester</a:t>
            </a:r>
          </a:p>
        </p:txBody>
      </p:sp>
      <p:pic>
        <p:nvPicPr>
          <p:cNvPr id="4" name="Picture 3"/>
          <p:cNvPicPr>
            <a:picLocks noChangeAspect="1"/>
          </p:cNvPicPr>
          <p:nvPr/>
        </p:nvPicPr>
        <p:blipFill>
          <a:blip r:embed="rId3"/>
          <a:stretch>
            <a:fillRect/>
          </a:stretch>
        </p:blipFill>
        <p:spPr>
          <a:xfrm rot="21102657">
            <a:off x="951454" y="1210333"/>
            <a:ext cx="4459881" cy="345671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3608446" y="2998935"/>
            <a:ext cx="4695766" cy="363804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 name="Content Placeholder 4"/>
          <p:cNvPicPr>
            <a:picLocks noChangeAspect="1"/>
          </p:cNvPicPr>
          <p:nvPr/>
        </p:nvPicPr>
        <p:blipFill>
          <a:blip r:embed="rId5"/>
          <a:stretch>
            <a:fillRect/>
          </a:stretch>
        </p:blipFill>
        <p:spPr>
          <a:xfrm rot="786144">
            <a:off x="6850600" y="1395668"/>
            <a:ext cx="4613174" cy="357918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25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Emissions – Climate Change and Health</a:t>
            </a:r>
          </a:p>
          <a:p>
            <a:pPr marL="285664" indent="-285664"/>
            <a:r>
              <a:rPr lang="en-US" dirty="0"/>
              <a:t>Delaware County Air Quality</a:t>
            </a:r>
          </a:p>
          <a:p>
            <a:pPr marL="285664" indent="-285664"/>
            <a:r>
              <a:rPr lang="en-US" dirty="0"/>
              <a:t>Strategies for Improvement – Electric Vehicles</a:t>
            </a:r>
          </a:p>
          <a:p>
            <a:pPr marL="285664" indent="-285664"/>
            <a:r>
              <a:rPr lang="en-US" dirty="0"/>
              <a:t>Funding</a:t>
            </a:r>
          </a:p>
          <a:p>
            <a:pPr marL="285664" indent="-285664"/>
            <a:r>
              <a:rPr lang="en-US" dirty="0"/>
              <a:t>Resources</a:t>
            </a:r>
          </a:p>
          <a:p>
            <a:endParaRPr lang="en-US" dirty="0"/>
          </a:p>
        </p:txBody>
      </p:sp>
    </p:spTree>
    <p:extLst>
      <p:ext uri="{BB962C8B-B14F-4D97-AF65-F5344CB8AC3E}">
        <p14:creationId xmlns:p14="http://schemas.microsoft.com/office/powerpoint/2010/main" val="428163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Study Recommendations</a:t>
            </a:r>
          </a:p>
        </p:txBody>
      </p:sp>
      <p:sp>
        <p:nvSpPr>
          <p:cNvPr id="4" name="Content Placeholder 3"/>
          <p:cNvSpPr>
            <a:spLocks noGrp="1"/>
          </p:cNvSpPr>
          <p:nvPr>
            <p:ph sz="half" idx="1"/>
          </p:nvPr>
        </p:nvSpPr>
        <p:spPr>
          <a:xfrm>
            <a:off x="609440" y="1600205"/>
            <a:ext cx="10437971" cy="4525963"/>
          </a:xfrm>
        </p:spPr>
        <p:txBody>
          <a:bodyPr/>
          <a:lstStyle/>
          <a:p>
            <a:r>
              <a:rPr lang="en-US" dirty="0"/>
              <a:t>Proposed US-13 Business Route</a:t>
            </a:r>
          </a:p>
          <a:p>
            <a:r>
              <a:rPr lang="en-US" dirty="0"/>
              <a:t>Proposed Waterfront Truck Access Routes</a:t>
            </a:r>
          </a:p>
          <a:p>
            <a:r>
              <a:rPr lang="en-US" dirty="0"/>
              <a:t>Alternative Access Routes</a:t>
            </a:r>
          </a:p>
          <a:p>
            <a:r>
              <a:rPr lang="en-US" dirty="0"/>
              <a:t>Central Business District Access Routes</a:t>
            </a:r>
          </a:p>
          <a:p>
            <a:r>
              <a:rPr lang="en-US" dirty="0"/>
              <a:t>Wayfinding Signage</a:t>
            </a:r>
          </a:p>
          <a:p>
            <a:r>
              <a:rPr lang="en-US" dirty="0"/>
              <a:t>Street Design Improvements</a:t>
            </a:r>
          </a:p>
          <a:p>
            <a:endParaRPr lang="en-US" dirty="0"/>
          </a:p>
        </p:txBody>
      </p:sp>
      <p:sp>
        <p:nvSpPr>
          <p:cNvPr id="6" name="Footer Placeholder 7"/>
          <p:cNvSpPr>
            <a:spLocks noGrp="1"/>
          </p:cNvSpPr>
          <p:nvPr>
            <p:ph type="ftr" sz="quarter" idx="11"/>
          </p:nvPr>
        </p:nvSpPr>
        <p:spPr>
          <a:xfrm>
            <a:off x="609441" y="6335807"/>
            <a:ext cx="10133171" cy="365125"/>
          </a:xfrm>
        </p:spPr>
        <p:txBody>
          <a:bodyPr/>
          <a:lstStyle/>
          <a:p>
            <a:r>
              <a:rPr lang="en-US" spc="170" dirty="0">
                <a:solidFill>
                  <a:srgbClr val="74B0C1"/>
                </a:solidFill>
              </a:rPr>
              <a:t>DCTMA Municipalities Conference</a:t>
            </a:r>
          </a:p>
        </p:txBody>
      </p:sp>
    </p:spTree>
    <p:extLst>
      <p:ext uri="{BB962C8B-B14F-4D97-AF65-F5344CB8AC3E}">
        <p14:creationId xmlns:p14="http://schemas.microsoft.com/office/powerpoint/2010/main" val="155277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a:t>
            </a:r>
          </a:p>
        </p:txBody>
      </p:sp>
      <p:sp>
        <p:nvSpPr>
          <p:cNvPr id="3" name="Content Placeholder 2"/>
          <p:cNvSpPr>
            <a:spLocks noGrp="1"/>
          </p:cNvSpPr>
          <p:nvPr>
            <p:ph sz="half" idx="1"/>
          </p:nvPr>
        </p:nvSpPr>
        <p:spPr/>
        <p:txBody>
          <a:bodyPr>
            <a:normAutofit/>
          </a:bodyPr>
          <a:lstStyle/>
          <a:p>
            <a:pPr marL="0" indent="0">
              <a:buNone/>
            </a:pPr>
            <a:r>
              <a:rPr lang="en-US" b="1" dirty="0"/>
              <a:t>Planning</a:t>
            </a:r>
          </a:p>
          <a:p>
            <a:r>
              <a:rPr lang="en-US" sz="2400" dirty="0"/>
              <a:t>Transportation and Community Development Initiative (TCDI) </a:t>
            </a:r>
            <a:r>
              <a:rPr lang="en-US" sz="2400" dirty="0">
                <a:hlinkClick r:id="rId3"/>
              </a:rPr>
              <a:t>www.dvrpc.org/tcdi/</a:t>
            </a:r>
            <a:endParaRPr lang="en-US" sz="2400" dirty="0"/>
          </a:p>
          <a:p>
            <a:r>
              <a:rPr lang="pt-BR" sz="2400" dirty="0"/>
              <a:t>DCED Municipal Assistance Program (MAP) </a:t>
            </a:r>
            <a:r>
              <a:rPr lang="pt-BR" sz="2400" dirty="0">
                <a:hlinkClick r:id="rId4"/>
              </a:rPr>
              <a:t>www.dced.pa.gov/programs/municipal-assistance-program-map/</a:t>
            </a:r>
          </a:p>
          <a:p>
            <a:endParaRPr lang="en-US" sz="2400" dirty="0"/>
          </a:p>
        </p:txBody>
      </p:sp>
      <p:sp>
        <p:nvSpPr>
          <p:cNvPr id="4" name="Content Placeholder 3"/>
          <p:cNvSpPr>
            <a:spLocks noGrp="1"/>
          </p:cNvSpPr>
          <p:nvPr>
            <p:ph sz="half" idx="2"/>
          </p:nvPr>
        </p:nvSpPr>
        <p:spPr/>
        <p:txBody>
          <a:bodyPr>
            <a:normAutofit/>
          </a:bodyPr>
          <a:lstStyle/>
          <a:p>
            <a:pPr marL="0" indent="0">
              <a:buNone/>
            </a:pPr>
            <a:r>
              <a:rPr lang="pt-BR" b="1" dirty="0"/>
              <a:t>Implementation</a:t>
            </a:r>
            <a:endParaRPr lang="en-US" b="1" dirty="0"/>
          </a:p>
          <a:p>
            <a:r>
              <a:rPr lang="en-US" sz="2400" dirty="0" err="1"/>
              <a:t>PennDOT</a:t>
            </a:r>
            <a:r>
              <a:rPr lang="en-US" sz="2400" dirty="0"/>
              <a:t> Multimodal Transportation Fund (MTF) </a:t>
            </a:r>
            <a:r>
              <a:rPr lang="en-US" sz="2400" dirty="0">
                <a:hlinkClick r:id="rId5"/>
              </a:rPr>
              <a:t>www.penndot.pa.gov/ProjectAndPrograms/MultimodalProgram</a:t>
            </a:r>
            <a:endParaRPr lang="en-US" sz="2400" dirty="0"/>
          </a:p>
          <a:p>
            <a:r>
              <a:rPr lang="en-US" sz="2400" dirty="0"/>
              <a:t>Congestion Mitigation and Air Quality (CMAQ) </a:t>
            </a:r>
            <a:r>
              <a:rPr lang="en-US" sz="2400" dirty="0">
                <a:hlinkClick r:id="rId6"/>
              </a:rPr>
              <a:t>https://www.epa.gov/cmaq</a:t>
            </a:r>
            <a:endParaRPr lang="en-US" sz="2400" dirty="0"/>
          </a:p>
          <a:p>
            <a:endParaRPr lang="en-US" sz="2400" dirty="0"/>
          </a:p>
        </p:txBody>
      </p:sp>
      <p:sp>
        <p:nvSpPr>
          <p:cNvPr id="5" name="Footer Placeholder 4"/>
          <p:cNvSpPr>
            <a:spLocks noGrp="1"/>
          </p:cNvSpPr>
          <p:nvPr>
            <p:ph type="ftr" sz="quarter" idx="11"/>
          </p:nvPr>
        </p:nvSpPr>
        <p:spPr/>
        <p:txBody>
          <a:bodyPr/>
          <a:lstStyle/>
          <a:p>
            <a:r>
              <a:rPr lang="en-US" spc="170" dirty="0">
                <a:solidFill>
                  <a:srgbClr val="74B0C1"/>
                </a:solidFill>
              </a:rPr>
              <a:t>DCTMA Municipalities Conference</a:t>
            </a:r>
          </a:p>
        </p:txBody>
      </p:sp>
    </p:spTree>
    <p:extLst>
      <p:ext uri="{BB962C8B-B14F-4D97-AF65-F5344CB8AC3E}">
        <p14:creationId xmlns:p14="http://schemas.microsoft.com/office/powerpoint/2010/main" val="507824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IIJA Funding Available to a Range of Recipients</a:t>
            </a:r>
          </a:p>
        </p:txBody>
      </p:sp>
      <p:graphicFrame>
        <p:nvGraphicFramePr>
          <p:cNvPr id="3" name="Table 8">
            <a:extLst>
              <a:ext uri="{FF2B5EF4-FFF2-40B4-BE49-F238E27FC236}">
                <a16:creationId xmlns:a16="http://schemas.microsoft.com/office/drawing/2014/main" id="{71654FA5-7062-401C-8FED-57D95DB7E009}"/>
              </a:ext>
            </a:extLst>
          </p:cNvPr>
          <p:cNvGraphicFramePr>
            <a:graphicFrameLocks/>
          </p:cNvGraphicFramePr>
          <p:nvPr>
            <p:extLst>
              <p:ext uri="{D42A27DB-BD31-4B8C-83A1-F6EECF244321}">
                <p14:modId xmlns:p14="http://schemas.microsoft.com/office/powerpoint/2010/main" val="320464931"/>
              </p:ext>
            </p:extLst>
          </p:nvPr>
        </p:nvGraphicFramePr>
        <p:xfrm>
          <a:off x="531812" y="914400"/>
          <a:ext cx="9599613" cy="5008924"/>
        </p:xfrm>
        <a:graphic>
          <a:graphicData uri="http://schemas.openxmlformats.org/drawingml/2006/table">
            <a:tbl>
              <a:tblPr firstRow="1" bandRow="1">
                <a:tableStyleId>{073A0DAA-6AF3-43AB-8588-CEC1D06C72B9}</a:tableStyleId>
              </a:tblPr>
              <a:tblGrid>
                <a:gridCol w="4107923">
                  <a:extLst>
                    <a:ext uri="{9D8B030D-6E8A-4147-A177-3AD203B41FA5}">
                      <a16:colId xmlns:a16="http://schemas.microsoft.com/office/drawing/2014/main" val="1676957739"/>
                    </a:ext>
                  </a:extLst>
                </a:gridCol>
                <a:gridCol w="792533">
                  <a:extLst>
                    <a:ext uri="{9D8B030D-6E8A-4147-A177-3AD203B41FA5}">
                      <a16:colId xmlns:a16="http://schemas.microsoft.com/office/drawing/2014/main" val="57100310"/>
                    </a:ext>
                  </a:extLst>
                </a:gridCol>
                <a:gridCol w="682198">
                  <a:extLst>
                    <a:ext uri="{9D8B030D-6E8A-4147-A177-3AD203B41FA5}">
                      <a16:colId xmlns:a16="http://schemas.microsoft.com/office/drawing/2014/main" val="3407167489"/>
                    </a:ext>
                  </a:extLst>
                </a:gridCol>
                <a:gridCol w="784528">
                  <a:extLst>
                    <a:ext uri="{9D8B030D-6E8A-4147-A177-3AD203B41FA5}">
                      <a16:colId xmlns:a16="http://schemas.microsoft.com/office/drawing/2014/main" val="2072273042"/>
                    </a:ext>
                  </a:extLst>
                </a:gridCol>
                <a:gridCol w="709745">
                  <a:extLst>
                    <a:ext uri="{9D8B030D-6E8A-4147-A177-3AD203B41FA5}">
                      <a16:colId xmlns:a16="http://schemas.microsoft.com/office/drawing/2014/main" val="3968964557"/>
                    </a:ext>
                  </a:extLst>
                </a:gridCol>
                <a:gridCol w="656097">
                  <a:extLst>
                    <a:ext uri="{9D8B030D-6E8A-4147-A177-3AD203B41FA5}">
                      <a16:colId xmlns:a16="http://schemas.microsoft.com/office/drawing/2014/main" val="1217337401"/>
                    </a:ext>
                  </a:extLst>
                </a:gridCol>
                <a:gridCol w="985891">
                  <a:extLst>
                    <a:ext uri="{9D8B030D-6E8A-4147-A177-3AD203B41FA5}">
                      <a16:colId xmlns:a16="http://schemas.microsoft.com/office/drawing/2014/main" val="2226084168"/>
                    </a:ext>
                  </a:extLst>
                </a:gridCol>
                <a:gridCol w="880698">
                  <a:extLst>
                    <a:ext uri="{9D8B030D-6E8A-4147-A177-3AD203B41FA5}">
                      <a16:colId xmlns:a16="http://schemas.microsoft.com/office/drawing/2014/main" val="423597826"/>
                    </a:ext>
                  </a:extLst>
                </a:gridCol>
              </a:tblGrid>
              <a:tr h="368604">
                <a:tc>
                  <a:txBody>
                    <a:bodyPr/>
                    <a:lstStyle/>
                    <a:p>
                      <a:r>
                        <a:rPr lang="en-US" sz="1500" dirty="0"/>
                        <a:t>Program Examples</a:t>
                      </a:r>
                    </a:p>
                  </a:txBody>
                  <a:tcPr>
                    <a:solidFill>
                      <a:srgbClr val="135670"/>
                    </a:solidFill>
                  </a:tcPr>
                </a:tc>
                <a:tc>
                  <a:txBody>
                    <a:bodyPr/>
                    <a:lstStyle/>
                    <a:p>
                      <a:r>
                        <a:rPr lang="en-US" sz="1500" dirty="0"/>
                        <a:t>State</a:t>
                      </a:r>
                    </a:p>
                  </a:txBody>
                  <a:tcPr>
                    <a:solidFill>
                      <a:srgbClr val="135670"/>
                    </a:solidFill>
                  </a:tcPr>
                </a:tc>
                <a:tc>
                  <a:txBody>
                    <a:bodyPr/>
                    <a:lstStyle/>
                    <a:p>
                      <a:r>
                        <a:rPr lang="en-US" sz="1500" dirty="0"/>
                        <a:t>MPO</a:t>
                      </a:r>
                    </a:p>
                  </a:txBody>
                  <a:tcPr>
                    <a:solidFill>
                      <a:srgbClr val="135670"/>
                    </a:solidFill>
                  </a:tcPr>
                </a:tc>
                <a:tc>
                  <a:txBody>
                    <a:bodyPr/>
                    <a:lstStyle/>
                    <a:p>
                      <a:r>
                        <a:rPr lang="en-US" sz="1500" dirty="0"/>
                        <a:t>Local</a:t>
                      </a:r>
                    </a:p>
                  </a:txBody>
                  <a:tcPr>
                    <a:solidFill>
                      <a:srgbClr val="135670"/>
                    </a:solidFill>
                  </a:tcPr>
                </a:tc>
                <a:tc>
                  <a:txBody>
                    <a:bodyPr/>
                    <a:lstStyle/>
                    <a:p>
                      <a:r>
                        <a:rPr lang="en-US" sz="1500" dirty="0"/>
                        <a:t>Tribe</a:t>
                      </a:r>
                    </a:p>
                  </a:txBody>
                  <a:tcPr>
                    <a:solidFill>
                      <a:srgbClr val="135670"/>
                    </a:solidFill>
                  </a:tcPr>
                </a:tc>
                <a:tc>
                  <a:txBody>
                    <a:bodyPr/>
                    <a:lstStyle/>
                    <a:p>
                      <a:r>
                        <a:rPr lang="en-US" sz="1500" dirty="0"/>
                        <a:t>PA*</a:t>
                      </a:r>
                    </a:p>
                  </a:txBody>
                  <a:tcPr>
                    <a:solidFill>
                      <a:srgbClr val="135670"/>
                    </a:solidFill>
                  </a:tcPr>
                </a:tc>
                <a:tc>
                  <a:txBody>
                    <a:bodyPr/>
                    <a:lstStyle/>
                    <a:p>
                      <a:r>
                        <a:rPr lang="en-US" sz="1500" dirty="0"/>
                        <a:t>Territory</a:t>
                      </a:r>
                    </a:p>
                  </a:txBody>
                  <a:tcPr>
                    <a:solidFill>
                      <a:srgbClr val="135670"/>
                    </a:solidFill>
                  </a:tcPr>
                </a:tc>
                <a:tc>
                  <a:txBody>
                    <a:bodyPr/>
                    <a:lstStyle/>
                    <a:p>
                      <a:r>
                        <a:rPr lang="en-US" sz="1500" dirty="0"/>
                        <a:t>FLMA*</a:t>
                      </a:r>
                    </a:p>
                  </a:txBody>
                  <a:tcPr>
                    <a:solidFill>
                      <a:srgbClr val="135670"/>
                    </a:solidFill>
                  </a:tcPr>
                </a:tc>
                <a:extLst>
                  <a:ext uri="{0D108BD9-81ED-4DB2-BD59-A6C34878D82A}">
                    <a16:rowId xmlns:a16="http://schemas.microsoft.com/office/drawing/2014/main" val="2494535254"/>
                  </a:ext>
                </a:extLst>
              </a:tr>
              <a:tr h="350267">
                <a:tc>
                  <a:txBody>
                    <a:bodyPr/>
                    <a:lstStyle/>
                    <a:p>
                      <a:r>
                        <a:rPr lang="en-US" sz="1400" dirty="0"/>
                        <a:t>Apportioned programs (formula)</a:t>
                      </a:r>
                    </a:p>
                  </a:txBody>
                  <a:tcPr/>
                </a:tc>
                <a:tc>
                  <a:txBody>
                    <a:bodyPr/>
                    <a:lstStyle/>
                    <a:p>
                      <a:pPr algn="ct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390860047"/>
                  </a:ext>
                </a:extLst>
              </a:tr>
              <a:tr h="350267">
                <a:tc>
                  <a:txBody>
                    <a:bodyPr/>
                    <a:lstStyle/>
                    <a:p>
                      <a:r>
                        <a:rPr lang="en-US" sz="1400" dirty="0"/>
                        <a:t>Bridge Program (formula)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extLst>
                  <a:ext uri="{0D108BD9-81ED-4DB2-BD59-A6C34878D82A}">
                    <a16:rowId xmlns:a16="http://schemas.microsoft.com/office/drawing/2014/main" val="591936210"/>
                  </a:ext>
                </a:extLst>
              </a:tr>
              <a:tr h="350267">
                <a:tc>
                  <a:txBody>
                    <a:bodyPr/>
                    <a:lstStyle/>
                    <a:p>
                      <a:r>
                        <a:rPr lang="en-US" sz="1400" dirty="0"/>
                        <a:t>National Electric Vehicle Formula Program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359216925"/>
                  </a:ext>
                </a:extLst>
              </a:tr>
              <a:tr h="350267">
                <a:tc>
                  <a:txBody>
                    <a:bodyPr/>
                    <a:lstStyle/>
                    <a:p>
                      <a:r>
                        <a:rPr lang="en-US" sz="1400" dirty="0"/>
                        <a:t>Safe Streets and Roads for All program</a:t>
                      </a:r>
                    </a:p>
                  </a:txBody>
                  <a:tcPr/>
                </a:tc>
                <a:tc>
                  <a:txBody>
                    <a:bodyPr/>
                    <a:lstStyle/>
                    <a:p>
                      <a:pPr algn="ct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3875046001"/>
                  </a:ext>
                </a:extLst>
              </a:tr>
              <a:tr h="350267">
                <a:tc>
                  <a:txBody>
                    <a:bodyPr/>
                    <a:lstStyle/>
                    <a:p>
                      <a:r>
                        <a:rPr lang="en-US" sz="1400" dirty="0"/>
                        <a:t>PROTECT Grants (discretionary)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3300973827"/>
                  </a:ext>
                </a:extLst>
              </a:tr>
              <a:tr h="350267">
                <a:tc>
                  <a:txBody>
                    <a:bodyPr/>
                    <a:lstStyle/>
                    <a:p>
                      <a:r>
                        <a:rPr lang="en-US" sz="1400" dirty="0"/>
                        <a:t>Charging and Fueling Infrastructure Program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extLst>
                  <a:ext uri="{0D108BD9-81ED-4DB2-BD59-A6C34878D82A}">
                    <a16:rowId xmlns:a16="http://schemas.microsoft.com/office/drawing/2014/main" val="3818595972"/>
                  </a:ext>
                </a:extLst>
              </a:tr>
              <a:tr h="397758">
                <a:tc>
                  <a:txBody>
                    <a:bodyPr/>
                    <a:lstStyle/>
                    <a:p>
                      <a:r>
                        <a:rPr lang="en-US" sz="1400" dirty="0"/>
                        <a:t>Congestion Relief Program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3806332864"/>
                  </a:ext>
                </a:extLst>
              </a:tr>
              <a:tr h="350267">
                <a:tc>
                  <a:txBody>
                    <a:bodyPr/>
                    <a:lstStyle/>
                    <a:p>
                      <a:r>
                        <a:rPr lang="en-US" sz="1400" dirty="0"/>
                        <a:t>Bridge Investment Program (discretionary)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1608619276"/>
                  </a:ext>
                </a:extLst>
              </a:tr>
              <a:tr h="350267">
                <a:tc>
                  <a:txBody>
                    <a:bodyPr/>
                    <a:lstStyle/>
                    <a:p>
                      <a:r>
                        <a:rPr lang="en-US" sz="1400" dirty="0"/>
                        <a:t>Reconnecting Communities Pilot Program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1481565258"/>
                  </a:ext>
                </a:extLst>
              </a:tr>
              <a:tr h="350267">
                <a:tc>
                  <a:txBody>
                    <a:bodyPr/>
                    <a:lstStyle/>
                    <a:p>
                      <a:r>
                        <a:rPr lang="en-US" sz="1400" dirty="0"/>
                        <a:t>Rural Surface Transportation Grants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1684573829"/>
                  </a:ext>
                </a:extLst>
              </a:tr>
              <a:tr h="350267">
                <a:tc>
                  <a:txBody>
                    <a:bodyPr/>
                    <a:lstStyle/>
                    <a:p>
                      <a:r>
                        <a:rPr lang="en-US" sz="1400" dirty="0"/>
                        <a:t>INFRA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1423942980"/>
                  </a:ext>
                </a:extLst>
              </a:tr>
              <a:tr h="369946">
                <a:tc>
                  <a:txBody>
                    <a:bodyPr/>
                    <a:lstStyle/>
                    <a:p>
                      <a:r>
                        <a:rPr lang="en-US" sz="1400" dirty="0" err="1"/>
                        <a:t>Nat’l</a:t>
                      </a:r>
                      <a:r>
                        <a:rPr lang="en-US" sz="1400" dirty="0"/>
                        <a:t> Infra. Project Assistance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extLst>
                  <a:ext uri="{0D108BD9-81ED-4DB2-BD59-A6C34878D82A}">
                    <a16:rowId xmlns:a16="http://schemas.microsoft.com/office/drawing/2014/main" val="311090151"/>
                  </a:ext>
                </a:extLst>
              </a:tr>
              <a:tr h="369946">
                <a:tc>
                  <a:txBody>
                    <a:bodyPr/>
                    <a:lstStyle/>
                    <a:p>
                      <a:r>
                        <a:rPr lang="en-US" sz="1400" dirty="0"/>
                        <a:t>Local and Regional Project Assistance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extLst>
                  <a:ext uri="{0D108BD9-81ED-4DB2-BD59-A6C34878D82A}">
                    <a16:rowId xmlns:a16="http://schemas.microsoft.com/office/drawing/2014/main" val="3127195846"/>
                  </a:ext>
                </a:extLst>
              </a:tr>
            </a:tbl>
          </a:graphicData>
        </a:graphic>
      </p:graphicFrame>
      <p:sp>
        <p:nvSpPr>
          <p:cNvPr id="4" name="TextBox 3">
            <a:extLst>
              <a:ext uri="{FF2B5EF4-FFF2-40B4-BE49-F238E27FC236}">
                <a16:creationId xmlns:a16="http://schemas.microsoft.com/office/drawing/2014/main" id="{3D989432-EBD3-41A7-8C6C-F8F3C2CA0A40}"/>
              </a:ext>
            </a:extLst>
          </p:cNvPr>
          <p:cNvSpPr txBox="1"/>
          <p:nvPr/>
        </p:nvSpPr>
        <p:spPr>
          <a:xfrm>
            <a:off x="455612" y="6019800"/>
            <a:ext cx="891073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135670"/>
                </a:solidFill>
                <a:effectLst/>
                <a:uLnTx/>
                <a:uFillTx/>
                <a:latin typeface="Franklin Gothic Book"/>
                <a:ea typeface="+mn-ea"/>
                <a:cs typeface="+mn-cs"/>
              </a:rPr>
              <a:t>Note</a:t>
            </a:r>
            <a:r>
              <a:rPr kumimoji="0" lang="en-US" sz="1100" b="0" i="0" u="none" strike="noStrike" kern="1200" cap="none" spc="0" normalizeH="0" baseline="0" noProof="0" dirty="0">
                <a:ln>
                  <a:noFill/>
                </a:ln>
                <a:solidFill>
                  <a:srgbClr val="135670"/>
                </a:solidFill>
                <a:effectLst/>
                <a:uLnTx/>
                <a:uFillTx/>
                <a:latin typeface="Franklin Gothic Book"/>
                <a:ea typeface="+mn-ea"/>
                <a:cs typeface="+mn-cs"/>
              </a:rPr>
              <a:t>: This table does not include all BIL programs or eligible entities, and there are additional nuances not represented in this table. Additional programmatic information is provided in later slides. FHWA will administer most, but not all, programs listed.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13567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5670"/>
                </a:solidFill>
                <a:effectLst/>
                <a:uLnTx/>
                <a:uFillTx/>
                <a:latin typeface="Franklin Gothic Book"/>
                <a:ea typeface="+mn-ea"/>
                <a:cs typeface="+mn-cs"/>
              </a:rPr>
              <a:t>* ”PA” means a special purpose district or public authority with a transportation function; FLMA means Federal Land Management Agency</a:t>
            </a:r>
          </a:p>
        </p:txBody>
      </p:sp>
    </p:spTree>
    <p:extLst>
      <p:ext uri="{BB962C8B-B14F-4D97-AF65-F5344CB8AC3E}">
        <p14:creationId xmlns:p14="http://schemas.microsoft.com/office/powerpoint/2010/main" val="2200463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678146"/>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r>
              <a:rPr lang="en-US" sz="2000" b="1" dirty="0"/>
              <a:t>Kristen Scudder</a:t>
            </a:r>
          </a:p>
          <a:p>
            <a:pPr marL="0" indent="0">
              <a:buNone/>
            </a:pPr>
            <a:r>
              <a:rPr lang="en-US" sz="2000" dirty="0"/>
              <a:t>Freight Program Manager</a:t>
            </a:r>
          </a:p>
          <a:p>
            <a:pPr marL="0" indent="0">
              <a:buNone/>
            </a:pPr>
            <a:r>
              <a:rPr lang="en-US" sz="2000" dirty="0"/>
              <a:t>kscudder@dvrpc.org</a:t>
            </a:r>
          </a:p>
          <a:p>
            <a:pPr marL="0" indent="0">
              <a:buNone/>
            </a:pPr>
            <a:endParaRPr lang="en-US" dirty="0"/>
          </a:p>
          <a:p>
            <a:pPr marL="285664" indent="-285664"/>
            <a:endParaRPr lang="en-US" dirty="0"/>
          </a:p>
          <a:p>
            <a:pPr marL="400050" lvl="1" indent="0">
              <a:buNone/>
            </a:pPr>
            <a:endParaRPr lang="en-US" dirty="0"/>
          </a:p>
        </p:txBody>
      </p:sp>
    </p:spTree>
    <p:extLst>
      <p:ext uri="{BB962C8B-B14F-4D97-AF65-F5344CB8AC3E}">
        <p14:creationId xmlns:p14="http://schemas.microsoft.com/office/powerpoint/2010/main" val="249698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Pollutants and Emissions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Climate Change – Greenhouse Gases (GHG)</a:t>
            </a:r>
          </a:p>
          <a:p>
            <a:pPr marL="685714" lvl="1" indent="-285664"/>
            <a:r>
              <a:rPr lang="en-US" dirty="0"/>
              <a:t>Region is getting warmer and wetter – more days over 90</a:t>
            </a:r>
            <a:r>
              <a:rPr lang="en-US" baseline="30000" dirty="0"/>
              <a:t>o</a:t>
            </a:r>
            <a:endParaRPr lang="en-US" dirty="0"/>
          </a:p>
          <a:p>
            <a:pPr marL="685714" lvl="1" indent="-285664"/>
            <a:r>
              <a:rPr lang="en-US" dirty="0"/>
              <a:t>Frequency and power of extreme weather events – more precipitation delivered in big storms</a:t>
            </a:r>
          </a:p>
          <a:p>
            <a:pPr marL="685714" lvl="1" indent="-285664"/>
            <a:r>
              <a:rPr lang="en-US" dirty="0"/>
              <a:t>Sea-level rise impacts communities on the Delaware River and beyond</a:t>
            </a:r>
          </a:p>
          <a:p>
            <a:pPr marL="685714" lvl="1" indent="-285664"/>
            <a:r>
              <a:rPr lang="en-US" dirty="0"/>
              <a:t>Sources of GHGs – Commercial and residential energy use, and transportation</a:t>
            </a:r>
          </a:p>
          <a:p>
            <a:pPr marL="400050" lvl="1" indent="0">
              <a:buNone/>
            </a:pPr>
            <a:endParaRPr lang="en-US" dirty="0"/>
          </a:p>
        </p:txBody>
      </p:sp>
    </p:spTree>
    <p:extLst>
      <p:ext uri="{BB962C8B-B14F-4D97-AF65-F5344CB8AC3E}">
        <p14:creationId xmlns:p14="http://schemas.microsoft.com/office/powerpoint/2010/main" val="40898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Pollutants and Emissions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pic>
        <p:nvPicPr>
          <p:cNvPr id="4" name="Picture 3">
            <a:extLst>
              <a:ext uri="{FF2B5EF4-FFF2-40B4-BE49-F238E27FC236}">
                <a16:creationId xmlns:a16="http://schemas.microsoft.com/office/drawing/2014/main" id="{62BF33F1-55E1-41F2-8E0D-832BF18A4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05" y="1676400"/>
            <a:ext cx="5094807" cy="4377477"/>
          </a:xfrm>
          <a:prstGeom prst="rect">
            <a:avLst/>
          </a:prstGeom>
          <a:solidFill>
            <a:schemeClr val="bg1"/>
          </a:solidFill>
          <a:ln>
            <a:solidFill>
              <a:schemeClr val="tx1"/>
            </a:solidFill>
          </a:ln>
        </p:spPr>
      </p:pic>
      <p:pic>
        <p:nvPicPr>
          <p:cNvPr id="7" name="Picture 6">
            <a:extLst>
              <a:ext uri="{FF2B5EF4-FFF2-40B4-BE49-F238E27FC236}">
                <a16:creationId xmlns:a16="http://schemas.microsoft.com/office/drawing/2014/main" id="{7B1ABE5B-8F32-4171-90B6-36123FFD8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012" y="1676399"/>
            <a:ext cx="4372209" cy="4377477"/>
          </a:xfrm>
          <a:prstGeom prst="rect">
            <a:avLst/>
          </a:prstGeom>
          <a:ln>
            <a:solidFill>
              <a:schemeClr val="tx1"/>
            </a:solidFill>
          </a:ln>
        </p:spPr>
      </p:pic>
      <p:sp>
        <p:nvSpPr>
          <p:cNvPr id="9" name="TextBox 8">
            <a:extLst>
              <a:ext uri="{FF2B5EF4-FFF2-40B4-BE49-F238E27FC236}">
                <a16:creationId xmlns:a16="http://schemas.microsoft.com/office/drawing/2014/main" id="{D021BF20-BF64-46D2-9E93-43B01540F8E9}"/>
              </a:ext>
            </a:extLst>
          </p:cNvPr>
          <p:cNvSpPr txBox="1"/>
          <p:nvPr/>
        </p:nvSpPr>
        <p:spPr>
          <a:xfrm>
            <a:off x="8685212" y="6065451"/>
            <a:ext cx="2695809" cy="276999"/>
          </a:xfrm>
          <a:prstGeom prst="rect">
            <a:avLst/>
          </a:prstGeom>
          <a:noFill/>
        </p:spPr>
        <p:txBody>
          <a:bodyPr wrap="square" rtlCol="0">
            <a:spAutoFit/>
          </a:bodyPr>
          <a:lstStyle/>
          <a:p>
            <a:r>
              <a:rPr lang="en-US" sz="1200" dirty="0">
                <a:solidFill>
                  <a:schemeClr val="bg1"/>
                </a:solidFill>
              </a:rPr>
              <a:t>Source: DVRPC 2015 GHG Inventory</a:t>
            </a:r>
          </a:p>
        </p:txBody>
      </p:sp>
    </p:spTree>
    <p:extLst>
      <p:ext uri="{BB962C8B-B14F-4D97-AF65-F5344CB8AC3E}">
        <p14:creationId xmlns:p14="http://schemas.microsoft.com/office/powerpoint/2010/main" val="33263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Pollutants and Emissions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Criteria Pollutants – Ozone and PM</a:t>
            </a:r>
            <a:r>
              <a:rPr lang="en-US" baseline="-25000" dirty="0"/>
              <a:t>2.5</a:t>
            </a:r>
            <a:endParaRPr lang="en-US" dirty="0"/>
          </a:p>
          <a:p>
            <a:pPr marL="685714" lvl="1" indent="-285664"/>
            <a:r>
              <a:rPr lang="en-US" dirty="0"/>
              <a:t>Impact cardio-vascular health</a:t>
            </a:r>
          </a:p>
          <a:p>
            <a:pPr marL="685714" lvl="1" indent="-285664"/>
            <a:r>
              <a:rPr lang="en-US" dirty="0"/>
              <a:t>Lung damage, heart damage, early death, more susceptible to infection</a:t>
            </a:r>
          </a:p>
          <a:p>
            <a:pPr marL="685714" lvl="1" indent="-285664"/>
            <a:r>
              <a:rPr lang="en-US" dirty="0"/>
              <a:t>Sources of criteria pollutants – energy generation, industry, and transportation</a:t>
            </a:r>
          </a:p>
          <a:p>
            <a:pPr marL="685714" lvl="1" indent="-285664"/>
            <a:r>
              <a:rPr lang="en-US" sz="2400" dirty="0"/>
              <a:t>On-road mobile sources – cars, trucks, buses</a:t>
            </a:r>
          </a:p>
          <a:p>
            <a:pPr lvl="2">
              <a:buSzPct val="75000"/>
              <a:buFont typeface="Wingdings" panose="05000000000000000000" pitchFamily="2" charset="2"/>
              <a:buChar char="Ø"/>
            </a:pPr>
            <a:r>
              <a:rPr lang="en-US" dirty="0"/>
              <a:t>Accounts for 38% NO</a:t>
            </a:r>
            <a:r>
              <a:rPr lang="en-US" baseline="-25000" dirty="0"/>
              <a:t>x</a:t>
            </a:r>
            <a:r>
              <a:rPr lang="en-US" dirty="0"/>
              <a:t>, 14% VOC, 3% PM</a:t>
            </a:r>
            <a:r>
              <a:rPr lang="en-US" baseline="-25000" dirty="0"/>
              <a:t>2.5</a:t>
            </a:r>
          </a:p>
          <a:p>
            <a:pPr marL="685714" lvl="1" indent="-285664"/>
            <a:endParaRPr lang="en-US" dirty="0"/>
          </a:p>
          <a:p>
            <a:pPr marL="400050" lvl="1" indent="0">
              <a:buNone/>
            </a:pPr>
            <a:endParaRPr lang="en-US" dirty="0"/>
          </a:p>
        </p:txBody>
      </p:sp>
      <p:sp>
        <p:nvSpPr>
          <p:cNvPr id="6" name="Left Brace 5">
            <a:extLst>
              <a:ext uri="{FF2B5EF4-FFF2-40B4-BE49-F238E27FC236}">
                <a16:creationId xmlns:a16="http://schemas.microsoft.com/office/drawing/2014/main" id="{908A9D96-2D94-4138-B4E7-37589F67AEBD}"/>
              </a:ext>
            </a:extLst>
          </p:cNvPr>
          <p:cNvSpPr/>
          <p:nvPr/>
        </p:nvSpPr>
        <p:spPr>
          <a:xfrm rot="16200000">
            <a:off x="4151315" y="4208270"/>
            <a:ext cx="457200" cy="2362201"/>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3972956-291F-4CEF-B591-49590D4E6CE3}"/>
              </a:ext>
            </a:extLst>
          </p:cNvPr>
          <p:cNvSpPr txBox="1"/>
          <p:nvPr/>
        </p:nvSpPr>
        <p:spPr>
          <a:xfrm>
            <a:off x="3244368" y="5617971"/>
            <a:ext cx="2734236" cy="369332"/>
          </a:xfrm>
          <a:prstGeom prst="rect">
            <a:avLst/>
          </a:prstGeom>
          <a:noFill/>
        </p:spPr>
        <p:txBody>
          <a:bodyPr wrap="square" rtlCol="0">
            <a:spAutoFit/>
          </a:bodyPr>
          <a:lstStyle/>
          <a:p>
            <a:r>
              <a:rPr lang="en-US" dirty="0">
                <a:solidFill>
                  <a:schemeClr val="bg1"/>
                </a:solidFill>
              </a:rPr>
              <a:t>Combine to form Ozone</a:t>
            </a:r>
          </a:p>
        </p:txBody>
      </p:sp>
      <p:sp>
        <p:nvSpPr>
          <p:cNvPr id="9" name="TextBox 8">
            <a:extLst>
              <a:ext uri="{FF2B5EF4-FFF2-40B4-BE49-F238E27FC236}">
                <a16:creationId xmlns:a16="http://schemas.microsoft.com/office/drawing/2014/main" id="{AC02F5FE-7410-4674-9963-FCD657C2F1F4}"/>
              </a:ext>
            </a:extLst>
          </p:cNvPr>
          <p:cNvSpPr txBox="1"/>
          <p:nvPr/>
        </p:nvSpPr>
        <p:spPr>
          <a:xfrm>
            <a:off x="6780212" y="5802637"/>
            <a:ext cx="5905500" cy="307777"/>
          </a:xfrm>
          <a:prstGeom prst="rect">
            <a:avLst/>
          </a:prstGeom>
          <a:noFill/>
        </p:spPr>
        <p:txBody>
          <a:bodyPr wrap="square" rtlCol="0">
            <a:spAutoFit/>
          </a:bodyPr>
          <a:lstStyle/>
          <a:p>
            <a:pPr marL="0" lvl="5">
              <a:buSzPct val="75000"/>
            </a:pPr>
            <a:r>
              <a:rPr lang="en-US" sz="1400" i="1" dirty="0">
                <a:solidFill>
                  <a:schemeClr val="accent5">
                    <a:lumMod val="40000"/>
                    <a:lumOff val="60000"/>
                  </a:schemeClr>
                </a:solidFill>
              </a:rPr>
              <a:t>Source: FHWA Transportation Air Quality Selected Facts and Figures</a:t>
            </a:r>
            <a:endParaRPr lang="en-US" sz="1400" i="1" baseline="-25000" dirty="0">
              <a:solidFill>
                <a:schemeClr val="accent5">
                  <a:lumMod val="40000"/>
                  <a:lumOff val="60000"/>
                </a:schemeClr>
              </a:solidFill>
            </a:endParaRPr>
          </a:p>
        </p:txBody>
      </p:sp>
    </p:spTree>
    <p:extLst>
      <p:ext uri="{BB962C8B-B14F-4D97-AF65-F5344CB8AC3E}">
        <p14:creationId xmlns:p14="http://schemas.microsoft.com/office/powerpoint/2010/main" val="192989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Pollutants and Emissions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pic>
        <p:nvPicPr>
          <p:cNvPr id="6" name="Picture 5">
            <a:extLst>
              <a:ext uri="{FF2B5EF4-FFF2-40B4-BE49-F238E27FC236}">
                <a16:creationId xmlns:a16="http://schemas.microsoft.com/office/drawing/2014/main" id="{F6BC0214-2C44-485A-B206-182ADDDAAC7E}"/>
              </a:ext>
            </a:extLst>
          </p:cNvPr>
          <p:cNvPicPr>
            <a:picLocks noChangeAspect="1"/>
          </p:cNvPicPr>
          <p:nvPr/>
        </p:nvPicPr>
        <p:blipFill rotWithShape="1">
          <a:blip r:embed="rId3"/>
          <a:srcRect l="3539" t="10507" r="2655" b="1502"/>
          <a:stretch/>
        </p:blipFill>
        <p:spPr>
          <a:xfrm>
            <a:off x="455611" y="1866728"/>
            <a:ext cx="5660689" cy="3391072"/>
          </a:xfrm>
          <a:prstGeom prst="rect">
            <a:avLst/>
          </a:prstGeom>
        </p:spPr>
      </p:pic>
      <p:sp>
        <p:nvSpPr>
          <p:cNvPr id="7" name="TextBox 6">
            <a:extLst>
              <a:ext uri="{FF2B5EF4-FFF2-40B4-BE49-F238E27FC236}">
                <a16:creationId xmlns:a16="http://schemas.microsoft.com/office/drawing/2014/main" id="{C01E8844-47DE-4C89-8A94-7FD0538042B7}"/>
              </a:ext>
            </a:extLst>
          </p:cNvPr>
          <p:cNvSpPr txBox="1"/>
          <p:nvPr/>
        </p:nvSpPr>
        <p:spPr>
          <a:xfrm>
            <a:off x="4722812" y="5326919"/>
            <a:ext cx="1600200" cy="307777"/>
          </a:xfrm>
          <a:prstGeom prst="rect">
            <a:avLst/>
          </a:prstGeom>
          <a:noFill/>
        </p:spPr>
        <p:txBody>
          <a:bodyPr wrap="square" rtlCol="0">
            <a:spAutoFit/>
          </a:bodyPr>
          <a:lstStyle/>
          <a:p>
            <a:r>
              <a:rPr lang="en-US" sz="1400" i="1" dirty="0">
                <a:solidFill>
                  <a:schemeClr val="accent5">
                    <a:lumMod val="40000"/>
                    <a:lumOff val="60000"/>
                  </a:schemeClr>
                </a:solidFill>
              </a:rPr>
              <a:t>Source: 2014 </a:t>
            </a:r>
            <a:r>
              <a:rPr lang="en-US" sz="1400" i="1" dirty="0" err="1">
                <a:solidFill>
                  <a:schemeClr val="accent5">
                    <a:lumMod val="40000"/>
                    <a:lumOff val="60000"/>
                  </a:schemeClr>
                </a:solidFill>
              </a:rPr>
              <a:t>NEI</a:t>
            </a:r>
            <a:endParaRPr lang="en-US" sz="1400" i="1" dirty="0">
              <a:solidFill>
                <a:schemeClr val="accent5">
                  <a:lumMod val="40000"/>
                  <a:lumOff val="60000"/>
                </a:schemeClr>
              </a:solidFill>
            </a:endParaRPr>
          </a:p>
        </p:txBody>
      </p:sp>
      <p:pic>
        <p:nvPicPr>
          <p:cNvPr id="9" name="Picture 8">
            <a:extLst>
              <a:ext uri="{FF2B5EF4-FFF2-40B4-BE49-F238E27FC236}">
                <a16:creationId xmlns:a16="http://schemas.microsoft.com/office/drawing/2014/main" id="{391AFC4D-48AF-4552-86ED-2D49E66C4D7D}"/>
              </a:ext>
            </a:extLst>
          </p:cNvPr>
          <p:cNvPicPr>
            <a:picLocks noChangeAspect="1"/>
          </p:cNvPicPr>
          <p:nvPr/>
        </p:nvPicPr>
        <p:blipFill>
          <a:blip r:embed="rId4" cstate="print">
            <a:extLst>
              <a:ext uri="{28A0092B-C50C-407E-A947-70E740481C1C}">
                <a14:useLocalDpi xmlns:a14="http://schemas.microsoft.com/office/drawing/2010/main" val="0"/>
              </a:ext>
            </a:extLst>
          </a:blip>
          <a:srcRect t="11051" b="11051"/>
          <a:stretch/>
        </p:blipFill>
        <p:spPr>
          <a:xfrm>
            <a:off x="6246812" y="1866728"/>
            <a:ext cx="5633555" cy="3391072"/>
          </a:xfrm>
          <a:prstGeom prst="rect">
            <a:avLst/>
          </a:prstGeom>
          <a:ln>
            <a:solidFill>
              <a:schemeClr val="tx1"/>
            </a:solidFill>
          </a:ln>
        </p:spPr>
      </p:pic>
      <p:sp>
        <p:nvSpPr>
          <p:cNvPr id="10" name="TextBox 9">
            <a:extLst>
              <a:ext uri="{FF2B5EF4-FFF2-40B4-BE49-F238E27FC236}">
                <a16:creationId xmlns:a16="http://schemas.microsoft.com/office/drawing/2014/main" id="{376AB4D7-8F18-4A9C-81AC-B00EF7A7D1E1}"/>
              </a:ext>
            </a:extLst>
          </p:cNvPr>
          <p:cNvSpPr txBox="1"/>
          <p:nvPr/>
        </p:nvSpPr>
        <p:spPr>
          <a:xfrm>
            <a:off x="10410679" y="5272708"/>
            <a:ext cx="1600200" cy="307777"/>
          </a:xfrm>
          <a:prstGeom prst="rect">
            <a:avLst/>
          </a:prstGeom>
          <a:noFill/>
        </p:spPr>
        <p:txBody>
          <a:bodyPr wrap="square" rtlCol="0">
            <a:spAutoFit/>
          </a:bodyPr>
          <a:lstStyle/>
          <a:p>
            <a:r>
              <a:rPr lang="en-US" sz="1400" i="1" dirty="0">
                <a:solidFill>
                  <a:schemeClr val="accent5">
                    <a:lumMod val="40000"/>
                    <a:lumOff val="60000"/>
                  </a:schemeClr>
                </a:solidFill>
              </a:rPr>
              <a:t>Source: US EPA</a:t>
            </a:r>
          </a:p>
        </p:txBody>
      </p:sp>
    </p:spTree>
    <p:extLst>
      <p:ext uri="{BB962C8B-B14F-4D97-AF65-F5344CB8AC3E}">
        <p14:creationId xmlns:p14="http://schemas.microsoft.com/office/powerpoint/2010/main" val="304283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Challenge</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sp>
        <p:nvSpPr>
          <p:cNvPr id="5" name="Text Placeholder 2">
            <a:extLst>
              <a:ext uri="{FF2B5EF4-FFF2-40B4-BE49-F238E27FC236}">
                <a16:creationId xmlns:a16="http://schemas.microsoft.com/office/drawing/2014/main" id="{6B7888F6-BB0A-4FC4-8DDC-7F9824ECD981}"/>
              </a:ext>
            </a:extLst>
          </p:cNvPr>
          <p:cNvSpPr txBox="1">
            <a:spLocks/>
          </p:cNvSpPr>
          <p:nvPr/>
        </p:nvSpPr>
        <p:spPr>
          <a:xfrm>
            <a:off x="304720" y="1824133"/>
            <a:ext cx="11579384"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indent="-285664"/>
            <a:r>
              <a:rPr lang="en-US" dirty="0"/>
              <a:t>Climate change impacts criteria pollutant formation</a:t>
            </a:r>
          </a:p>
          <a:p>
            <a:pPr marL="285664" indent="-285664"/>
            <a:r>
              <a:rPr lang="en-US" dirty="0"/>
              <a:t>Hotter days means more energy use</a:t>
            </a:r>
          </a:p>
          <a:p>
            <a:pPr marL="285664" indent="-285664"/>
            <a:r>
              <a:rPr lang="en-US" dirty="0"/>
              <a:t>Science shows the health impacts of pollutants happen at lower exposure = stricter standards</a:t>
            </a:r>
          </a:p>
          <a:p>
            <a:pPr marL="285664" indent="-285664"/>
            <a:r>
              <a:rPr lang="en-US" dirty="0"/>
              <a:t>Meeting the standards has permitting and funding implications</a:t>
            </a:r>
          </a:p>
          <a:p>
            <a:pPr marL="285664" indent="-285664"/>
            <a:r>
              <a:rPr lang="en-US" dirty="0"/>
              <a:t>Different pollutants but many of the same sources</a:t>
            </a:r>
          </a:p>
          <a:p>
            <a:pPr marL="285664" indent="-285664"/>
            <a:endParaRPr lang="en-US" dirty="0"/>
          </a:p>
          <a:p>
            <a:pPr marL="400050" lvl="1" indent="0">
              <a:buNone/>
            </a:pPr>
            <a:endParaRPr lang="en-US" dirty="0"/>
          </a:p>
        </p:txBody>
      </p:sp>
    </p:spTree>
    <p:extLst>
      <p:ext uri="{BB962C8B-B14F-4D97-AF65-F5344CB8AC3E}">
        <p14:creationId xmlns:p14="http://schemas.microsoft.com/office/powerpoint/2010/main" val="333490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Pollutants and Emissions</a:t>
            </a:r>
          </a:p>
        </p:txBody>
      </p:sp>
      <p:sp>
        <p:nvSpPr>
          <p:cNvPr id="8" name="Footer Placeholder 7"/>
          <p:cNvSpPr>
            <a:spLocks noGrp="1"/>
          </p:cNvSpPr>
          <p:nvPr>
            <p:ph type="ftr" sz="quarter" idx="11"/>
          </p:nvPr>
        </p:nvSpPr>
        <p:spPr/>
        <p:txBody>
          <a:bodyPr/>
          <a:lstStyle/>
          <a:p>
            <a:r>
              <a:rPr lang="en-US" spc="170" dirty="0">
                <a:solidFill>
                  <a:srgbClr val="74B0C1"/>
                </a:solidFill>
              </a:rPr>
              <a:t>DCTMA Municipalities Conference</a:t>
            </a:r>
          </a:p>
        </p:txBody>
      </p:sp>
      <p:pic>
        <p:nvPicPr>
          <p:cNvPr id="3" name="Picture 2">
            <a:extLst>
              <a:ext uri="{FF2B5EF4-FFF2-40B4-BE49-F238E27FC236}">
                <a16:creationId xmlns:a16="http://schemas.microsoft.com/office/drawing/2014/main" id="{6106333A-DBB3-497A-B178-5D588E7EC9B6}"/>
              </a:ext>
            </a:extLst>
          </p:cNvPr>
          <p:cNvPicPr>
            <a:picLocks noChangeAspect="1"/>
          </p:cNvPicPr>
          <p:nvPr/>
        </p:nvPicPr>
        <p:blipFill>
          <a:blip r:embed="rId3"/>
          <a:stretch>
            <a:fillRect/>
          </a:stretch>
        </p:blipFill>
        <p:spPr>
          <a:xfrm>
            <a:off x="2208212" y="1654131"/>
            <a:ext cx="3182761" cy="4475757"/>
          </a:xfrm>
          <a:prstGeom prst="rect">
            <a:avLst/>
          </a:prstGeom>
          <a:ln>
            <a:solidFill>
              <a:schemeClr val="tx1"/>
            </a:solidFill>
          </a:ln>
        </p:spPr>
      </p:pic>
      <p:pic>
        <p:nvPicPr>
          <p:cNvPr id="4" name="Picture 3">
            <a:extLst>
              <a:ext uri="{FF2B5EF4-FFF2-40B4-BE49-F238E27FC236}">
                <a16:creationId xmlns:a16="http://schemas.microsoft.com/office/drawing/2014/main" id="{22579C21-C991-4BD5-9477-CE05DCCBA67B}"/>
              </a:ext>
            </a:extLst>
          </p:cNvPr>
          <p:cNvPicPr>
            <a:picLocks noChangeAspect="1"/>
          </p:cNvPicPr>
          <p:nvPr/>
        </p:nvPicPr>
        <p:blipFill>
          <a:blip r:embed="rId4"/>
          <a:stretch>
            <a:fillRect/>
          </a:stretch>
        </p:blipFill>
        <p:spPr>
          <a:xfrm>
            <a:off x="7940850" y="1577571"/>
            <a:ext cx="3182762" cy="4475757"/>
          </a:xfrm>
          <a:prstGeom prst="rect">
            <a:avLst/>
          </a:prstGeom>
          <a:ln>
            <a:solidFill>
              <a:schemeClr val="tx1"/>
            </a:solidFill>
          </a:ln>
        </p:spPr>
      </p:pic>
      <p:sp>
        <p:nvSpPr>
          <p:cNvPr id="5" name="TextBox 4">
            <a:extLst>
              <a:ext uri="{FF2B5EF4-FFF2-40B4-BE49-F238E27FC236}">
                <a16:creationId xmlns:a16="http://schemas.microsoft.com/office/drawing/2014/main" id="{624CB946-ADA3-4869-B045-69C15C8DA4B8}"/>
              </a:ext>
            </a:extLst>
          </p:cNvPr>
          <p:cNvSpPr txBox="1"/>
          <p:nvPr/>
        </p:nvSpPr>
        <p:spPr>
          <a:xfrm>
            <a:off x="303212" y="1826522"/>
            <a:ext cx="1828800" cy="1384995"/>
          </a:xfrm>
          <a:prstGeom prst="rect">
            <a:avLst/>
          </a:prstGeom>
          <a:noFill/>
        </p:spPr>
        <p:txBody>
          <a:bodyPr wrap="square" rtlCol="0">
            <a:spAutoFit/>
          </a:bodyPr>
          <a:lstStyle/>
          <a:p>
            <a:r>
              <a:rPr lang="en-US" sz="2800" dirty="0">
                <a:solidFill>
                  <a:schemeClr val="bg1"/>
                </a:solidFill>
              </a:rPr>
              <a:t>Ozone </a:t>
            </a:r>
            <a:br>
              <a:rPr lang="en-US" sz="2800" dirty="0">
                <a:solidFill>
                  <a:schemeClr val="bg1"/>
                </a:solidFill>
              </a:rPr>
            </a:br>
            <a:r>
              <a:rPr lang="en-US" sz="2800" dirty="0">
                <a:solidFill>
                  <a:schemeClr val="bg1"/>
                </a:solidFill>
              </a:rPr>
              <a:t>Non-Attainment</a:t>
            </a:r>
          </a:p>
        </p:txBody>
      </p:sp>
      <p:sp>
        <p:nvSpPr>
          <p:cNvPr id="11" name="TextBox 10">
            <a:extLst>
              <a:ext uri="{FF2B5EF4-FFF2-40B4-BE49-F238E27FC236}">
                <a16:creationId xmlns:a16="http://schemas.microsoft.com/office/drawing/2014/main" id="{38EE4ADA-16C0-4EBA-94EB-42D179DEFD2C}"/>
              </a:ext>
            </a:extLst>
          </p:cNvPr>
          <p:cNvSpPr txBox="1"/>
          <p:nvPr/>
        </p:nvSpPr>
        <p:spPr>
          <a:xfrm>
            <a:off x="6000573" y="1826522"/>
            <a:ext cx="1600200" cy="954107"/>
          </a:xfrm>
          <a:prstGeom prst="rect">
            <a:avLst/>
          </a:prstGeom>
          <a:noFill/>
        </p:spPr>
        <p:txBody>
          <a:bodyPr wrap="square" rtlCol="0">
            <a:spAutoFit/>
          </a:bodyPr>
          <a:lstStyle/>
          <a:p>
            <a:r>
              <a:rPr lang="en-US" sz="2800" dirty="0">
                <a:solidFill>
                  <a:schemeClr val="bg1"/>
                </a:solidFill>
              </a:rPr>
              <a:t>PM</a:t>
            </a:r>
            <a:r>
              <a:rPr lang="en-US" sz="2800" baseline="-25000" dirty="0">
                <a:solidFill>
                  <a:schemeClr val="bg1"/>
                </a:solidFill>
              </a:rPr>
              <a:t>2.5 Maintenance</a:t>
            </a:r>
            <a:endParaRPr lang="en-US" sz="2800" dirty="0">
              <a:solidFill>
                <a:schemeClr val="bg1"/>
              </a:solidFill>
            </a:endParaRPr>
          </a:p>
        </p:txBody>
      </p:sp>
    </p:spTree>
    <p:extLst>
      <p:ext uri="{BB962C8B-B14F-4D97-AF65-F5344CB8AC3E}">
        <p14:creationId xmlns:p14="http://schemas.microsoft.com/office/powerpoint/2010/main" val="1270847684"/>
      </p:ext>
    </p:extLst>
  </p:cSld>
  <p:clrMapOvr>
    <a:masterClrMapping/>
  </p:clrMapOvr>
</p:sld>
</file>

<file path=ppt/theme/theme1.xml><?xml version="1.0" encoding="utf-8"?>
<a:theme xmlns:a="http://schemas.openxmlformats.org/drawingml/2006/main" name="DVRPC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1778</Words>
  <Application>Microsoft Office PowerPoint</Application>
  <PresentationFormat>Custom</PresentationFormat>
  <Paragraphs>359</Paragraphs>
  <Slides>33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Book</vt:lpstr>
      <vt:lpstr>Franklin Gothic Demi</vt:lpstr>
      <vt:lpstr>Wingdings</vt:lpstr>
      <vt:lpstr>DVRPC Widescreen</vt:lpstr>
      <vt:lpstr>Electric Vehicle Infrastructure and Air Quality Initiatives</vt:lpstr>
      <vt:lpstr>PowerPoint Presentation</vt:lpstr>
      <vt:lpstr>Overview</vt:lpstr>
      <vt:lpstr>Pollutants and Emissions</vt:lpstr>
      <vt:lpstr>Pollutants and Emissions</vt:lpstr>
      <vt:lpstr>Pollutants and Emissions</vt:lpstr>
      <vt:lpstr>Pollutants and Emissions</vt:lpstr>
      <vt:lpstr>The Challenge</vt:lpstr>
      <vt:lpstr>Pollutants and Emissions</vt:lpstr>
      <vt:lpstr>What Can We Do?</vt:lpstr>
      <vt:lpstr>Electric Vehicles (Zero Emission Vehicles)</vt:lpstr>
      <vt:lpstr>Charging Infrastructure (EVSE)</vt:lpstr>
      <vt:lpstr>Residential and At-Work Charging</vt:lpstr>
      <vt:lpstr>Residential and At-Work Charging</vt:lpstr>
      <vt:lpstr>Municipal Fleets</vt:lpstr>
      <vt:lpstr>Funding Opportunities</vt:lpstr>
      <vt:lpstr>Resources</vt:lpstr>
      <vt:lpstr>Thank You!</vt:lpstr>
      <vt:lpstr>Truck Network Designation</vt:lpstr>
      <vt:lpstr>Truck network designation can better position communities to implement freight demand strategies that have the potential to reduce congestion and operational impacts of trucks on their communities.  </vt:lpstr>
      <vt:lpstr>Where do we start?</vt:lpstr>
      <vt:lpstr>Defining a Truck Network</vt:lpstr>
      <vt:lpstr>Truck Network Components</vt:lpstr>
      <vt:lpstr>Leveraging Existing Processes</vt:lpstr>
      <vt:lpstr>Design and Control Vehicles</vt:lpstr>
      <vt:lpstr>Design and Control Vehicles</vt:lpstr>
      <vt:lpstr>Design Recommendations</vt:lpstr>
      <vt:lpstr>Wayfinding and Signage</vt:lpstr>
      <vt:lpstr>Framework Implementation in Chester</vt:lpstr>
      <vt:lpstr>Study Recommendations</vt:lpstr>
      <vt:lpstr>Funding Opportunities</vt:lpstr>
      <vt:lpstr>IIJA Funding Available to a Range of Recipients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Kimberly</dc:creator>
  <cp:lastModifiedBy>Sean Greene</cp:lastModifiedBy>
  <cp:revision>74</cp:revision>
  <dcterms:created xsi:type="dcterms:W3CDTF">2018-05-30T21:01:14Z</dcterms:created>
  <dcterms:modified xsi:type="dcterms:W3CDTF">2022-05-11T00:06:12Z</dcterms:modified>
</cp:coreProperties>
</file>