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35"/>
  </p:notesMasterIdLst>
  <p:sldIdLst>
    <p:sldId id="258" r:id="rId3"/>
    <p:sldId id="291" r:id="rId4"/>
    <p:sldId id="308" r:id="rId5"/>
    <p:sldId id="323" r:id="rId6"/>
    <p:sldId id="307" r:id="rId7"/>
    <p:sldId id="324" r:id="rId8"/>
    <p:sldId id="326" r:id="rId9"/>
    <p:sldId id="325" r:id="rId10"/>
    <p:sldId id="333" r:id="rId11"/>
    <p:sldId id="334" r:id="rId12"/>
    <p:sldId id="327" r:id="rId13"/>
    <p:sldId id="345" r:id="rId14"/>
    <p:sldId id="328" r:id="rId15"/>
    <p:sldId id="329" r:id="rId16"/>
    <p:sldId id="309" r:id="rId17"/>
    <p:sldId id="336" r:id="rId18"/>
    <p:sldId id="337" r:id="rId19"/>
    <p:sldId id="313" r:id="rId20"/>
    <p:sldId id="314" r:id="rId21"/>
    <p:sldId id="315" r:id="rId22"/>
    <p:sldId id="335" r:id="rId23"/>
    <p:sldId id="316" r:id="rId24"/>
    <p:sldId id="317" r:id="rId25"/>
    <p:sldId id="318" r:id="rId26"/>
    <p:sldId id="331" r:id="rId27"/>
    <p:sldId id="332" r:id="rId28"/>
    <p:sldId id="338" r:id="rId29"/>
    <p:sldId id="339" r:id="rId30"/>
    <p:sldId id="341" r:id="rId31"/>
    <p:sldId id="321" r:id="rId32"/>
    <p:sldId id="322" r:id="rId33"/>
    <p:sldId id="319" r:id="rId34"/>
  </p:sldIdLst>
  <p:sldSz cx="9144000" cy="6858000" type="screen4x3"/>
  <p:notesSz cx="6858000" cy="919956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A1BD"/>
    <a:srgbClr val="132356"/>
    <a:srgbClr val="C5C7F9"/>
    <a:srgbClr val="0E1482"/>
    <a:srgbClr val="101690"/>
    <a:srgbClr val="000099"/>
    <a:srgbClr val="9999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1886" autoAdjust="0"/>
  </p:normalViewPr>
  <p:slideViewPr>
    <p:cSldViewPr>
      <p:cViewPr varScale="1">
        <p:scale>
          <a:sx n="107" d="100"/>
          <a:sy n="107" d="100"/>
        </p:scale>
        <p:origin x="-1734" y="-9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600"/>
            </a:pPr>
            <a:r>
              <a:rPr lang="en-US" sz="2000" dirty="0"/>
              <a:t>PENNDOT</a:t>
            </a:r>
            <a:r>
              <a:rPr lang="en-US" sz="2000" baseline="0" dirty="0"/>
              <a:t> Expressway Service Patrol</a:t>
            </a:r>
          </a:p>
          <a:p>
            <a:pPr>
              <a:defRPr sz="1600"/>
            </a:pPr>
            <a:r>
              <a:rPr lang="en-US" sz="2000" baseline="0" dirty="0"/>
              <a:t>July 18, 2000 to December 31, 2012</a:t>
            </a:r>
          </a:p>
          <a:p>
            <a:pPr>
              <a:defRPr sz="1600"/>
            </a:pPr>
            <a:r>
              <a:rPr lang="en-US" sz="2000" baseline="0" dirty="0"/>
              <a:t>Total Incidents: </a:t>
            </a:r>
            <a:r>
              <a:rPr lang="en-US" sz="2400" baseline="0" dirty="0"/>
              <a:t>113,964</a:t>
            </a:r>
            <a:endParaRPr lang="en-US" sz="2400" dirty="0"/>
          </a:p>
        </c:rich>
      </c:tx>
      <c:layout>
        <c:manualLayout>
          <c:xMode val="edge"/>
          <c:yMode val="edge"/>
          <c:x val="0.64085990813648297"/>
          <c:y val="5.3939778361038207E-2"/>
        </c:manualLayout>
      </c:layout>
      <c:overlay val="1"/>
    </c:title>
    <c:autoTitleDeleted val="0"/>
    <c:plotArea>
      <c:layout/>
      <c:pieChart>
        <c:varyColors val="1"/>
        <c:ser>
          <c:idx val="0"/>
          <c:order val="0"/>
          <c:dPt>
            <c:idx val="0"/>
            <c:bubble3D val="0"/>
            <c:spPr>
              <a:ln>
                <a:solidFill>
                  <a:schemeClr val="accent1"/>
                </a:solidFill>
              </a:ln>
            </c:spPr>
          </c:dPt>
          <c:dPt>
            <c:idx val="1"/>
            <c:bubble3D val="0"/>
          </c:dPt>
          <c:dPt>
            <c:idx val="2"/>
            <c:bubble3D val="0"/>
          </c:dPt>
          <c:dPt>
            <c:idx val="3"/>
            <c:bubble3D val="0"/>
          </c:dPt>
          <c:dPt>
            <c:idx val="4"/>
            <c:bubble3D val="0"/>
          </c:dPt>
          <c:dPt>
            <c:idx val="5"/>
            <c:bubble3D val="0"/>
          </c:dPt>
          <c:dPt>
            <c:idx val="6"/>
            <c:bubble3D val="0"/>
          </c:dPt>
          <c:dPt>
            <c:idx val="7"/>
            <c:bubble3D val="0"/>
          </c:dPt>
          <c:dPt>
            <c:idx val="8"/>
            <c:bubble3D val="0"/>
          </c:dPt>
          <c:dLbls>
            <c:dLbl>
              <c:idx val="0"/>
              <c:spPr/>
              <c:txPr>
                <a:bodyPr/>
                <a:lstStyle/>
                <a:p>
                  <a:pPr>
                    <a:defRPr b="1">
                      <a:solidFill>
                        <a:schemeClr val="bg1"/>
                      </a:solidFill>
                    </a:defRPr>
                  </a:pPr>
                  <a:endParaRPr lang="en-US"/>
                </a:p>
              </c:txPr>
              <c:showLegendKey val="0"/>
              <c:showVal val="1"/>
              <c:showCatName val="1"/>
              <c:showSerName val="0"/>
              <c:showPercent val="1"/>
              <c:showBubbleSize val="0"/>
            </c:dLbl>
            <c:dLbl>
              <c:idx val="1"/>
              <c:spPr/>
              <c:txPr>
                <a:bodyPr/>
                <a:lstStyle/>
                <a:p>
                  <a:pPr>
                    <a:defRPr b="1">
                      <a:solidFill>
                        <a:schemeClr val="bg1"/>
                      </a:solidFill>
                    </a:defRPr>
                  </a:pPr>
                  <a:endParaRPr lang="en-US"/>
                </a:p>
              </c:txPr>
              <c:showLegendKey val="0"/>
              <c:showVal val="1"/>
              <c:showCatName val="1"/>
              <c:showSerName val="0"/>
              <c:showPercent val="1"/>
              <c:showBubbleSize val="0"/>
            </c:dLbl>
            <c:dLbl>
              <c:idx val="5"/>
              <c:spPr/>
              <c:txPr>
                <a:bodyPr/>
                <a:lstStyle/>
                <a:p>
                  <a:pPr>
                    <a:defRPr b="1">
                      <a:solidFill>
                        <a:schemeClr val="bg1"/>
                      </a:solidFill>
                    </a:defRPr>
                  </a:pPr>
                  <a:endParaRPr lang="en-US"/>
                </a:p>
              </c:txPr>
              <c:showLegendKey val="0"/>
              <c:showVal val="1"/>
              <c:showCatName val="1"/>
              <c:showSerName val="0"/>
              <c:showPercent val="1"/>
              <c:showBubbleSize val="0"/>
            </c:dLbl>
            <c:txPr>
              <a:bodyPr/>
              <a:lstStyle/>
              <a:p>
                <a:pPr>
                  <a:defRPr b="1"/>
                </a:pPr>
                <a:endParaRPr lang="en-US"/>
              </a:p>
            </c:txPr>
            <c:showLegendKey val="0"/>
            <c:showVal val="1"/>
            <c:showCatName val="1"/>
            <c:showSerName val="0"/>
            <c:showPercent val="1"/>
            <c:showBubbleSize val="0"/>
            <c:showLeaderLines val="1"/>
          </c:dLbls>
          <c:cat>
            <c:strRef>
              <c:f>'Total Program Data'!$A$1:$A$9</c:f>
              <c:strCache>
                <c:ptCount val="9"/>
                <c:pt idx="0">
                  <c:v>Disabled Vehicle</c:v>
                </c:pt>
                <c:pt idx="1">
                  <c:v>Abandoned Vehicle</c:v>
                </c:pt>
                <c:pt idx="2">
                  <c:v>Debris</c:v>
                </c:pt>
                <c:pt idx="3">
                  <c:v>Other</c:v>
                </c:pt>
                <c:pt idx="4">
                  <c:v>Pedestrian</c:v>
                </c:pt>
                <c:pt idx="5">
                  <c:v>Accident</c:v>
                </c:pt>
                <c:pt idx="6">
                  <c:v>Accident-Injuries</c:v>
                </c:pt>
                <c:pt idx="7">
                  <c:v>Accident - Fatal</c:v>
                </c:pt>
                <c:pt idx="8">
                  <c:v>Vehicle Fire</c:v>
                </c:pt>
              </c:strCache>
            </c:strRef>
          </c:cat>
          <c:val>
            <c:numRef>
              <c:f>'Total Program Data'!$B$1:$B$9</c:f>
              <c:numCache>
                <c:formatCode>General</c:formatCode>
                <c:ptCount val="9"/>
                <c:pt idx="0">
                  <c:v>84784</c:v>
                </c:pt>
                <c:pt idx="1">
                  <c:v>10355</c:v>
                </c:pt>
                <c:pt idx="2">
                  <c:v>1962</c:v>
                </c:pt>
                <c:pt idx="3">
                  <c:v>2175</c:v>
                </c:pt>
                <c:pt idx="4">
                  <c:v>158</c:v>
                </c:pt>
                <c:pt idx="5">
                  <c:v>12634</c:v>
                </c:pt>
                <c:pt idx="6">
                  <c:v>1567</c:v>
                </c:pt>
                <c:pt idx="7">
                  <c:v>56</c:v>
                </c:pt>
                <c:pt idx="8">
                  <c:v>273</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037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60375"/>
          </a:xfrm>
          <a:prstGeom prst="rect">
            <a:avLst/>
          </a:prstGeom>
        </p:spPr>
        <p:txBody>
          <a:bodyPr vert="horz" lIns="91440" tIns="45720" rIns="91440" bIns="45720" rtlCol="0"/>
          <a:lstStyle>
            <a:lvl1pPr algn="r">
              <a:defRPr sz="1200"/>
            </a:lvl1pPr>
          </a:lstStyle>
          <a:p>
            <a:pPr>
              <a:defRPr/>
            </a:pPr>
            <a:fld id="{EE334BF1-A1F2-4559-8510-135A35C305AA}" type="datetimeFigureOut">
              <a:rPr lang="en-US"/>
              <a:pPr>
                <a:defRPr/>
              </a:pPr>
              <a:t>3/20/2013</a:t>
            </a:fld>
            <a:endParaRPr lang="en-US"/>
          </a:p>
        </p:txBody>
      </p:sp>
      <p:sp>
        <p:nvSpPr>
          <p:cNvPr id="4" name="Slide Image Placeholder 3"/>
          <p:cNvSpPr>
            <a:spLocks noGrp="1" noRot="1" noChangeAspect="1"/>
          </p:cNvSpPr>
          <p:nvPr>
            <p:ph type="sldImg" idx="2"/>
          </p:nvPr>
        </p:nvSpPr>
        <p:spPr>
          <a:xfrm>
            <a:off x="1130300" y="690563"/>
            <a:ext cx="4597400" cy="344963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70388"/>
            <a:ext cx="5486400" cy="4138612"/>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37600"/>
            <a:ext cx="2971800" cy="460375"/>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737600"/>
            <a:ext cx="2971800" cy="460375"/>
          </a:xfrm>
          <a:prstGeom prst="rect">
            <a:avLst/>
          </a:prstGeom>
        </p:spPr>
        <p:txBody>
          <a:bodyPr vert="horz" lIns="91440" tIns="45720" rIns="91440" bIns="45720" rtlCol="0" anchor="b"/>
          <a:lstStyle>
            <a:lvl1pPr algn="r">
              <a:defRPr sz="1200"/>
            </a:lvl1pPr>
          </a:lstStyle>
          <a:p>
            <a:pPr>
              <a:defRPr/>
            </a:pPr>
            <a:fld id="{9EAC6A19-2B18-4E7C-9CF6-82F336676322}" type="slidenum">
              <a:rPr lang="en-US"/>
              <a:pPr>
                <a:defRPr/>
              </a:pPr>
              <a:t>‹#›</a:t>
            </a:fld>
            <a:endParaRPr lang="en-US"/>
          </a:p>
        </p:txBody>
      </p:sp>
    </p:spTree>
    <p:extLst>
      <p:ext uri="{BB962C8B-B14F-4D97-AF65-F5344CB8AC3E}">
        <p14:creationId xmlns:p14="http://schemas.microsoft.com/office/powerpoint/2010/main" val="26303146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Regional Traffic Management Centers are the nucleus of the PA 511 System regarding roadway closures</a:t>
            </a:r>
          </a:p>
          <a:p>
            <a:pPr eaLnBrk="1" hangingPunct="1">
              <a:spcBef>
                <a:spcPct val="0"/>
              </a:spcBef>
            </a:pPr>
            <a:r>
              <a:rPr lang="en-US" smtClean="0"/>
              <a:t>32 counties</a:t>
            </a:r>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DA7554-0ED9-4091-AB53-DF3DCD255F14}" type="slidenum">
              <a:rPr lang="en-US" smtClean="0"/>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5529E9-D4CF-4929-8B55-61C8171479A4}" type="slidenum">
              <a:rPr lang="en-US" smtClean="0"/>
              <a:pPr/>
              <a:t>17</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BE341EB-B1D3-4305-A641-BF21CC386245}" type="slidenum">
              <a:rPr lang="en-US" smtClean="0"/>
              <a:pPr/>
              <a:t>21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BC3B1F-C32C-435C-AE9F-7312D2742DBE}" type="slidenum">
              <a:rPr lang="en-US" smtClean="0"/>
              <a:pPr/>
              <a:t>23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3873E64-F02F-49F9-A6DC-E0C5B01C2D75}" type="slidenum">
              <a:rPr lang="en-US" smtClean="0"/>
              <a:pPr eaLnBrk="1" hangingPunct="1"/>
              <a:t>28</a:t>
            </a:fld>
            <a:endParaRPr lang="en-US" smtClean="0"/>
          </a:p>
        </p:txBody>
      </p:sp>
      <p:sp>
        <p:nvSpPr>
          <p:cNvPr id="99331" name="Rectangle 7"/>
          <p:cNvSpPr txBox="1">
            <a:spLocks noGrp="1" noChangeArrowheads="1"/>
          </p:cNvSpPr>
          <p:nvPr/>
        </p:nvSpPr>
        <p:spPr bwMode="auto">
          <a:xfrm>
            <a:off x="3884613" y="8737700"/>
            <a:ext cx="2971800" cy="46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22569F5-235A-4E6D-AB07-5B2B8A4A8619}" type="slidenum">
              <a:rPr lang="en-US" sz="1200">
                <a:latin typeface="Times New Roman" pitchFamily="18" charset="0"/>
              </a:rPr>
              <a:pPr algn="r" eaLnBrk="1" hangingPunct="1"/>
              <a:t>28</a:t>
            </a:fld>
            <a:endParaRPr lang="en-US" sz="1200">
              <a:latin typeface="Times New Roman" pitchFamily="18" charset="0"/>
            </a:endParaRPr>
          </a:p>
        </p:txBody>
      </p:sp>
      <p:sp>
        <p:nvSpPr>
          <p:cNvPr id="9933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7" rIns="91432" bIns="45717" numCol="1" anchor="t" anchorCtr="0" compatLnSpc="1">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B2ACE69-9464-4C50-A3C1-E8534E078212}" type="slidenum">
              <a:rPr lang="en-US" smtClean="0"/>
              <a:pPr eaLnBrk="1" hangingPunct="1"/>
              <a:t>29</a:t>
            </a:fld>
            <a:endParaRPr lang="en-US" smtClean="0"/>
          </a:p>
        </p:txBody>
      </p:sp>
      <p:sp>
        <p:nvSpPr>
          <p:cNvPr id="101379" name="Rectangle 7"/>
          <p:cNvSpPr txBox="1">
            <a:spLocks noGrp="1" noChangeArrowheads="1"/>
          </p:cNvSpPr>
          <p:nvPr/>
        </p:nvSpPr>
        <p:spPr bwMode="auto">
          <a:xfrm>
            <a:off x="3884613" y="8737700"/>
            <a:ext cx="2971800" cy="46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0709304-A204-4BE0-84A1-D878244A5A41}" type="slidenum">
              <a:rPr lang="en-US" sz="1200">
                <a:latin typeface="Times New Roman" pitchFamily="18" charset="0"/>
              </a:rPr>
              <a:pPr algn="r" eaLnBrk="1" hangingPunct="1"/>
              <a:t>29</a:t>
            </a:fld>
            <a:endParaRPr lang="en-US" sz="1200">
              <a:latin typeface="Times New Roman" pitchFamily="18" charset="0"/>
            </a:endParaRPr>
          </a:p>
        </p:txBody>
      </p:sp>
      <p:sp>
        <p:nvSpPr>
          <p:cNvPr id="10138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7" rIns="91432" bIns="45717" numCol="1" anchor="t" anchorCtr="0" compatLnSpc="1">
            <a:prstTxWarp prst="textNoShape">
              <a:avLst/>
            </a:prstTxWarp>
          </a:bodyPr>
          <a:lstStyle/>
          <a:p>
            <a:r>
              <a:rPr lang="en-US" b="1" smtClean="0"/>
              <a:t>Duplicate Milepost Numbers</a:t>
            </a:r>
          </a:p>
          <a:p>
            <a:endParaRPr lang="en-US" b="1"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A27CE2-F626-45D5-8B9E-94D83CFFCA0D}" type="slidenum">
              <a:rPr lang="en-US" smtClean="0"/>
              <a:pPr/>
              <a:t>30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9DD6A2-83A9-4B21-B2CD-04DE75644F99}" type="slidenum">
              <a:rPr lang="en-US" smtClean="0"/>
              <a:pPr/>
              <a:t>4</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E5DDF2-96D4-436A-A401-63D03D87C83A}" type="slidenum">
              <a:rPr lang="en-US" smtClean="0"/>
              <a:pPr/>
              <a:t>6</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46E277-4239-46CB-B89E-51860A5A656B}" type="slidenum">
              <a:rPr lang="en-US" smtClean="0"/>
              <a:pPr/>
              <a:t>8</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9C1AA9-A869-4ED8-981F-E94A88C41341}" type="slidenum">
              <a:rPr lang="en-US" smtClean="0"/>
              <a:pPr/>
              <a:t>10</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1581C6-F9BE-438A-8310-1C3B91D80D61}" type="slidenum">
              <a:rPr lang="en-US" smtClean="0"/>
              <a:pPr/>
              <a:t>11</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5DCE65-C294-4EA1-A76A-97810337DFAA}" type="slidenum">
              <a:rPr lang="en-US" smtClean="0"/>
              <a:pPr/>
              <a:t>13</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ABF55E-D4BD-49D4-84B2-038CA3E4459E}" type="slidenum">
              <a:rPr lang="en-US" smtClean="0"/>
              <a:pPr/>
              <a:t>14</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2165EC-EF81-4040-8F9A-3EE7DF547D1D}" type="slidenum">
              <a:rPr lang="en-US" smtClean="0"/>
              <a:pPr/>
              <a:t>16</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ltGray">
          <a:xfrm>
            <a:off x="457200" y="228600"/>
            <a:ext cx="8229600" cy="914400"/>
          </a:xfrm>
          <a:prstGeom prst="rect">
            <a:avLst/>
          </a:prstGeom>
          <a:solidFill>
            <a:srgbClr val="132356"/>
          </a:solidFill>
          <a:ln w="9525">
            <a:noFill/>
            <a:miter lim="800000"/>
            <a:headEnd/>
            <a:tailEnd/>
          </a:ln>
          <a:effectLst/>
        </p:spPr>
        <p:txBody>
          <a:bodyPr wrap="none" anchor="ctr"/>
          <a:lstStyle/>
          <a:p>
            <a:pPr>
              <a:defRPr/>
            </a:pPr>
            <a:endParaRPr lang="en-US" dirty="0"/>
          </a:p>
        </p:txBody>
      </p:sp>
      <p:sp>
        <p:nvSpPr>
          <p:cNvPr id="5" name="Rectangle 7"/>
          <p:cNvSpPr>
            <a:spLocks noChangeArrowheads="1"/>
          </p:cNvSpPr>
          <p:nvPr/>
        </p:nvSpPr>
        <p:spPr bwMode="auto">
          <a:xfrm>
            <a:off x="457200" y="1219200"/>
            <a:ext cx="8229600" cy="228600"/>
          </a:xfrm>
          <a:prstGeom prst="rect">
            <a:avLst/>
          </a:prstGeom>
          <a:solidFill>
            <a:srgbClr val="9EA1BD"/>
          </a:solidFill>
          <a:ln w="9525">
            <a:noFill/>
            <a:miter lim="800000"/>
            <a:headEnd/>
            <a:tailEnd/>
          </a:ln>
          <a:effectLst/>
        </p:spPr>
        <p:txBody>
          <a:bodyPr wrap="none" anchor="ctr"/>
          <a:lstStyle/>
          <a:p>
            <a:pPr>
              <a:defRPr/>
            </a:pPr>
            <a:endParaRPr lang="en-US" dirty="0"/>
          </a:p>
        </p:txBody>
      </p:sp>
      <p:pic>
        <p:nvPicPr>
          <p:cNvPr id="6" name="Picture 8" descr="2008PennDOTColorLogoClear"/>
          <p:cNvPicPr>
            <a:picLocks noChangeAspect="1" noChangeArrowheads="1"/>
          </p:cNvPicPr>
          <p:nvPr/>
        </p:nvPicPr>
        <p:blipFill>
          <a:blip r:embed="rId2"/>
          <a:srcRect/>
          <a:stretch>
            <a:fillRect/>
          </a:stretch>
        </p:blipFill>
        <p:spPr bwMode="auto">
          <a:xfrm>
            <a:off x="6096000" y="5810250"/>
            <a:ext cx="2590800" cy="666750"/>
          </a:xfrm>
          <a:prstGeom prst="rect">
            <a:avLst/>
          </a:prstGeom>
          <a:noFill/>
          <a:ln w="9525">
            <a:noFill/>
            <a:miter lim="800000"/>
            <a:headEnd/>
            <a:tailEnd/>
          </a:ln>
        </p:spPr>
      </p:pic>
      <p:sp>
        <p:nvSpPr>
          <p:cNvPr id="7" name="Text Box 9"/>
          <p:cNvSpPr txBox="1">
            <a:spLocks noChangeArrowheads="1"/>
          </p:cNvSpPr>
          <p:nvPr/>
        </p:nvSpPr>
        <p:spPr bwMode="auto">
          <a:xfrm>
            <a:off x="6781800" y="6384925"/>
            <a:ext cx="1981200" cy="228600"/>
          </a:xfrm>
          <a:prstGeom prst="rect">
            <a:avLst/>
          </a:prstGeom>
          <a:noFill/>
          <a:ln w="9525">
            <a:noFill/>
            <a:miter lim="800000"/>
            <a:headEnd/>
            <a:tailEnd/>
          </a:ln>
          <a:effectLst/>
        </p:spPr>
        <p:txBody>
          <a:bodyPr>
            <a:spAutoFit/>
          </a:bodyPr>
          <a:lstStyle/>
          <a:p>
            <a:pPr>
              <a:spcBef>
                <a:spcPct val="50000"/>
              </a:spcBef>
              <a:defRPr/>
            </a:pPr>
            <a:r>
              <a:rPr lang="en-US" sz="900" dirty="0">
                <a:solidFill>
                  <a:srgbClr val="9EA1BD"/>
                </a:solidFill>
                <a:latin typeface="Verdana" pitchFamily="34" charset="0"/>
              </a:rPr>
              <a:t>www.dot.state.pa.us</a:t>
            </a:r>
            <a:endParaRPr lang="en-US" sz="900" dirty="0">
              <a:latin typeface="Verdana" pitchFamily="34" charset="0"/>
            </a:endParaRPr>
          </a:p>
        </p:txBody>
      </p:sp>
      <p:sp>
        <p:nvSpPr>
          <p:cNvPr id="9219" name="Rectangle 3"/>
          <p:cNvSpPr>
            <a:spLocks noGrp="1" noChangeArrowheads="1"/>
          </p:cNvSpPr>
          <p:nvPr>
            <p:ph type="ctrTitle"/>
          </p:nvPr>
        </p:nvSpPr>
        <p:spPr>
          <a:xfrm>
            <a:off x="685800" y="2130425"/>
            <a:ext cx="7772400" cy="1470025"/>
          </a:xfrm>
        </p:spPr>
        <p:txBody>
          <a:bodyPr/>
          <a:lstStyle>
            <a:lvl1pPr algn="ctr">
              <a:defRPr>
                <a:solidFill>
                  <a:schemeClr val="tx1"/>
                </a:solidFill>
              </a:defRPr>
            </a:lvl1pPr>
          </a:lstStyle>
          <a:p>
            <a:r>
              <a:rPr lang="en-US" smtClean="0"/>
              <a:t>Click to edit Master title style</a:t>
            </a:r>
            <a:endParaRPr lang="en-US"/>
          </a:p>
        </p:txBody>
      </p:sp>
      <p:sp>
        <p:nvSpPr>
          <p:cNvPr id="9220" name="Rectangle 4"/>
          <p:cNvSpPr>
            <a:spLocks noGrp="1" noChangeArrowheads="1"/>
          </p:cNvSpPr>
          <p:nvPr>
            <p:ph type="subTitle" idx="1"/>
          </p:nvPr>
        </p:nvSpPr>
        <p:spPr>
          <a:xfrm>
            <a:off x="1371600" y="3886200"/>
            <a:ext cx="6400800" cy="1752600"/>
          </a:xfrm>
        </p:spPr>
        <p:txBody>
          <a:bodyPr/>
          <a:lstStyle>
            <a:lvl1pPr marL="0" indent="0" algn="ctr">
              <a:buFontTx/>
              <a:buNone/>
              <a:defRPr sz="2000"/>
            </a:lvl1pPr>
          </a:lstStyle>
          <a:p>
            <a:r>
              <a:rPr lang="en-US" smtClean="0"/>
              <a:t>Click to edit Master subtitle style</a:t>
            </a:r>
            <a:endParaRPr lang="en-US"/>
          </a:p>
        </p:txBody>
      </p:sp>
      <p:sp>
        <p:nvSpPr>
          <p:cNvPr id="8" name="Rectangle 5"/>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3956415E-47D6-4622-B33A-1AA3AB10AD4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7324BB61-52DE-46B2-90B2-E0AC823FD2B1}"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143000"/>
          </a:xfrm>
        </p:spPr>
        <p:txBody>
          <a:bodyPr/>
          <a:lstStyle/>
          <a:p>
            <a:r>
              <a:rPr lang="en-US"/>
              <a:t>Click to edit Master title style</a:t>
            </a:r>
          </a:p>
        </p:txBody>
      </p:sp>
      <p:sp>
        <p:nvSpPr>
          <p:cNvPr id="3" name="Content Placeholder 2"/>
          <p:cNvSpPr>
            <a:spLocks noGrp="1"/>
          </p:cNvSpPr>
          <p:nvPr>
            <p:ph sz="quarter" idx="1"/>
          </p:nvPr>
        </p:nvSpPr>
        <p:spPr>
          <a:xfrm>
            <a:off x="377825" y="1466850"/>
            <a:ext cx="4116388" cy="2455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1466850"/>
            <a:ext cx="4117975" cy="2455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77825" y="4075113"/>
            <a:ext cx="4116388" cy="2457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6613" y="4075113"/>
            <a:ext cx="4117975" cy="2457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066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8400"/>
            <a:ext cx="2895600" cy="457200"/>
          </a:xfrm>
          <a:prstGeom prst="rect">
            <a:avLst/>
          </a:prstGeom>
        </p:spPr>
        <p:txBody>
          <a:bodyPr/>
          <a:lstStyle>
            <a:lvl1pPr>
              <a:defRPr>
                <a:latin typeface="Arial" pitchFamily="34" charset="0"/>
              </a:defRPr>
            </a:lvl1pPr>
          </a:lstStyle>
          <a:p>
            <a:pPr>
              <a:defRPr/>
            </a:pPr>
            <a:endParaRPr lang="en-US"/>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pPr>
              <a:defRPr/>
            </a:pPr>
            <a:fld id="{EDB11EC3-83B5-4B77-8ADE-F7D328430E4D}" type="slidenum">
              <a:rPr lang="en-US"/>
              <a:pPr>
                <a:defRPr/>
              </a:pPr>
              <a:t>‹#›</a:t>
            </a:fld>
            <a:endParaRPr lang="en-US"/>
          </a:p>
        </p:txBody>
      </p:sp>
    </p:spTree>
    <p:extLst>
      <p:ext uri="{BB962C8B-B14F-4D97-AF65-F5344CB8AC3E}">
        <p14:creationId xmlns:p14="http://schemas.microsoft.com/office/powerpoint/2010/main" val="1252841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55B7EB-C998-40AC-9002-41D97DE7E845}" type="datetimeFigureOut">
              <a:rPr lang="en-US" smtClean="0">
                <a:solidFill>
                  <a:prstClr val="black">
                    <a:tint val="75000"/>
                  </a:prstClr>
                </a:solidFill>
              </a:rPr>
              <a:pPr/>
              <a:t>3/20/2013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A22C8-5464-4851-A7A9-646E629860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95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55B7EB-C998-40AC-9002-41D97DE7E845}" type="datetimeFigureOut">
              <a:rPr lang="en-US" smtClean="0">
                <a:solidFill>
                  <a:prstClr val="black">
                    <a:tint val="75000"/>
                  </a:prstClr>
                </a:solidFill>
              </a:rPr>
              <a:pPr/>
              <a:t>3/20/2013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A22C8-5464-4851-A7A9-646E629860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421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55B7EB-C998-40AC-9002-41D97DE7E845}" type="datetimeFigureOut">
              <a:rPr lang="en-US" smtClean="0">
                <a:solidFill>
                  <a:prstClr val="black">
                    <a:tint val="75000"/>
                  </a:prstClr>
                </a:solidFill>
              </a:rPr>
              <a:pPr/>
              <a:t>3/20/2013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A22C8-5464-4851-A7A9-646E629860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905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55B7EB-C998-40AC-9002-41D97DE7E845}" type="datetimeFigureOut">
              <a:rPr lang="en-US" smtClean="0">
                <a:solidFill>
                  <a:prstClr val="black">
                    <a:tint val="75000"/>
                  </a:prstClr>
                </a:solidFill>
              </a:rPr>
              <a:pPr/>
              <a:t>3/20/2013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7A22C8-5464-4851-A7A9-646E629860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565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55B7EB-C998-40AC-9002-41D97DE7E845}" type="datetimeFigureOut">
              <a:rPr lang="en-US" smtClean="0">
                <a:solidFill>
                  <a:prstClr val="black">
                    <a:tint val="75000"/>
                  </a:prstClr>
                </a:solidFill>
              </a:rPr>
              <a:pPr/>
              <a:t>3/20/2013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7A22C8-5464-4851-A7A9-646E629860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28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55B7EB-C998-40AC-9002-41D97DE7E845}" type="datetimeFigureOut">
              <a:rPr lang="en-US" smtClean="0">
                <a:solidFill>
                  <a:prstClr val="black">
                    <a:tint val="75000"/>
                  </a:prstClr>
                </a:solidFill>
              </a:rPr>
              <a:pPr/>
              <a:t>3/20/2013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7A22C8-5464-4851-A7A9-646E629860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090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2DE2416-1B47-4853-B578-C46C2E051A90}"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55B7EB-C998-40AC-9002-41D97DE7E845}" type="datetimeFigureOut">
              <a:rPr lang="en-US" smtClean="0">
                <a:solidFill>
                  <a:prstClr val="black">
                    <a:tint val="75000"/>
                  </a:prstClr>
                </a:solidFill>
              </a:rPr>
              <a:pPr/>
              <a:t>3/20/2013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7A22C8-5464-4851-A7A9-646E629860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262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55B7EB-C998-40AC-9002-41D97DE7E845}" type="datetimeFigureOut">
              <a:rPr lang="en-US" smtClean="0">
                <a:solidFill>
                  <a:prstClr val="black">
                    <a:tint val="75000"/>
                  </a:prstClr>
                </a:solidFill>
              </a:rPr>
              <a:pPr/>
              <a:t>3/20/2013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7A22C8-5464-4851-A7A9-646E629860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39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55B7EB-C998-40AC-9002-41D97DE7E845}" type="datetimeFigureOut">
              <a:rPr lang="en-US" smtClean="0">
                <a:solidFill>
                  <a:prstClr val="black">
                    <a:tint val="75000"/>
                  </a:prstClr>
                </a:solidFill>
              </a:rPr>
              <a:pPr/>
              <a:t>3/20/2013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7A22C8-5464-4851-A7A9-646E629860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204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55B7EB-C998-40AC-9002-41D97DE7E845}" type="datetimeFigureOut">
              <a:rPr lang="en-US" smtClean="0">
                <a:solidFill>
                  <a:prstClr val="black">
                    <a:tint val="75000"/>
                  </a:prstClr>
                </a:solidFill>
              </a:rPr>
              <a:pPr/>
              <a:t>3/20/2013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A22C8-5464-4851-A7A9-646E629860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23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55B7EB-C998-40AC-9002-41D97DE7E845}" type="datetimeFigureOut">
              <a:rPr lang="en-US" smtClean="0">
                <a:solidFill>
                  <a:prstClr val="black">
                    <a:tint val="75000"/>
                  </a:prstClr>
                </a:solidFill>
              </a:rPr>
              <a:pPr/>
              <a:t>3/20/2013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A22C8-5464-4851-A7A9-646E629860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77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DFEF901-F5C5-4C76-8C32-A63CF2F3F75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5C167BB6-9AF0-4A16-AC2E-368162AAA7DF}"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615B4AA9-3397-46D8-8366-AA98A96AD09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BEB81DDD-2676-4FE7-AAD3-6A6E35CB2026}"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0864B795-6F2C-4F3C-BDCF-A2CF52FC8B88}"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093CE917-81B0-41D4-AB25-D76E293B0DF9}"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20FDD877-3C48-41D7-A28C-8D997EDFFA2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ltGray">
          <a:xfrm>
            <a:off x="457200" y="228600"/>
            <a:ext cx="8229600" cy="914400"/>
          </a:xfrm>
          <a:prstGeom prst="rect">
            <a:avLst/>
          </a:prstGeom>
          <a:solidFill>
            <a:srgbClr val="132356"/>
          </a:solidFill>
          <a:ln w="9525">
            <a:noFill/>
            <a:miter lim="800000"/>
            <a:headEnd/>
            <a:tailEnd/>
          </a:ln>
          <a:effectLst/>
        </p:spPr>
        <p:txBody>
          <a:bodyPr wrap="none" anchor="ctr"/>
          <a:lstStyle/>
          <a:p>
            <a:pPr>
              <a:defRPr/>
            </a:pPr>
            <a:endParaRPr lang="en-US" dirty="0"/>
          </a:p>
        </p:txBody>
      </p:sp>
      <p:sp>
        <p:nvSpPr>
          <p:cNvPr id="1027" name="Rectangle 2"/>
          <p:cNvSpPr>
            <a:spLocks noGrp="1" noChangeArrowheads="1"/>
          </p:cNvSpPr>
          <p:nvPr>
            <p:ph type="title"/>
          </p:nvPr>
        </p:nvSpPr>
        <p:spPr bwMode="auto">
          <a:xfrm>
            <a:off x="457200" y="22860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3581400" y="6172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fld id="{140D3503-871A-4F08-9352-101093D642AA}" type="slidenum">
              <a:rPr lang="en-US"/>
              <a:pPr>
                <a:defRPr/>
              </a:pPr>
              <a:t>‹#›</a:t>
            </a:fld>
            <a:endParaRPr lang="en-US" dirty="0"/>
          </a:p>
        </p:txBody>
      </p:sp>
      <p:sp>
        <p:nvSpPr>
          <p:cNvPr id="1034" name="Rectangle 10"/>
          <p:cNvSpPr>
            <a:spLocks noChangeArrowheads="1"/>
          </p:cNvSpPr>
          <p:nvPr/>
        </p:nvSpPr>
        <p:spPr bwMode="auto">
          <a:xfrm>
            <a:off x="457200" y="1219200"/>
            <a:ext cx="8229600" cy="228600"/>
          </a:xfrm>
          <a:prstGeom prst="rect">
            <a:avLst/>
          </a:prstGeom>
          <a:solidFill>
            <a:srgbClr val="9EA1BD"/>
          </a:solidFill>
          <a:ln w="9525">
            <a:noFill/>
            <a:miter lim="800000"/>
            <a:headEnd/>
            <a:tailEnd/>
          </a:ln>
          <a:effectLst/>
        </p:spPr>
        <p:txBody>
          <a:bodyPr wrap="none" anchor="ctr"/>
          <a:lstStyle/>
          <a:p>
            <a:pPr>
              <a:defRPr/>
            </a:pPr>
            <a:endParaRPr lang="en-US" dirty="0"/>
          </a:p>
        </p:txBody>
      </p:sp>
      <p:pic>
        <p:nvPicPr>
          <p:cNvPr id="3" name="Picture 11" descr="2008PennDOTColorLogoClear"/>
          <p:cNvPicPr>
            <a:picLocks noChangeAspect="1" noChangeArrowheads="1"/>
          </p:cNvPicPr>
          <p:nvPr/>
        </p:nvPicPr>
        <p:blipFill>
          <a:blip r:embed="rId15"/>
          <a:srcRect/>
          <a:stretch>
            <a:fillRect/>
          </a:stretch>
        </p:blipFill>
        <p:spPr bwMode="auto">
          <a:xfrm>
            <a:off x="6096000" y="5810250"/>
            <a:ext cx="2590800" cy="666750"/>
          </a:xfrm>
          <a:prstGeom prst="rect">
            <a:avLst/>
          </a:prstGeom>
          <a:noFill/>
          <a:ln w="9525">
            <a:noFill/>
            <a:miter lim="800000"/>
            <a:headEnd/>
            <a:tailEnd/>
          </a:ln>
        </p:spPr>
      </p:pic>
      <p:sp>
        <p:nvSpPr>
          <p:cNvPr id="1036" name="Text Box 12"/>
          <p:cNvSpPr txBox="1">
            <a:spLocks noChangeArrowheads="1"/>
          </p:cNvSpPr>
          <p:nvPr/>
        </p:nvSpPr>
        <p:spPr bwMode="auto">
          <a:xfrm>
            <a:off x="6781800" y="6400800"/>
            <a:ext cx="1981200" cy="228600"/>
          </a:xfrm>
          <a:prstGeom prst="rect">
            <a:avLst/>
          </a:prstGeom>
          <a:noFill/>
          <a:ln w="9525">
            <a:noFill/>
            <a:miter lim="800000"/>
            <a:headEnd/>
            <a:tailEnd/>
          </a:ln>
          <a:effectLst/>
        </p:spPr>
        <p:txBody>
          <a:bodyPr>
            <a:spAutoFit/>
          </a:bodyPr>
          <a:lstStyle/>
          <a:p>
            <a:pPr>
              <a:spcBef>
                <a:spcPct val="50000"/>
              </a:spcBef>
              <a:defRPr/>
            </a:pPr>
            <a:r>
              <a:rPr lang="en-US" sz="900" dirty="0">
                <a:solidFill>
                  <a:srgbClr val="9EA1BD"/>
                </a:solidFill>
                <a:latin typeface="Verdana" pitchFamily="34" charset="0"/>
              </a:rPr>
              <a:t>www.dot.state.pa.us</a:t>
            </a:r>
            <a:endParaRPr lang="en-US" sz="900" dirty="0">
              <a:latin typeface="Verdana" pitchFamily="34" charset="0"/>
            </a:endParaRP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Verdana" pitchFamily="34" charset="0"/>
        </a:defRPr>
      </a:lvl2pPr>
      <a:lvl3pPr algn="l" rtl="0" eaLnBrk="0" fontAlgn="base" hangingPunct="0">
        <a:spcBef>
          <a:spcPct val="0"/>
        </a:spcBef>
        <a:spcAft>
          <a:spcPct val="0"/>
        </a:spcAft>
        <a:defRPr sz="2800">
          <a:solidFill>
            <a:schemeClr val="bg1"/>
          </a:solidFill>
          <a:latin typeface="Verdana" pitchFamily="34" charset="0"/>
        </a:defRPr>
      </a:lvl3pPr>
      <a:lvl4pPr algn="l" rtl="0" eaLnBrk="0" fontAlgn="base" hangingPunct="0">
        <a:spcBef>
          <a:spcPct val="0"/>
        </a:spcBef>
        <a:spcAft>
          <a:spcPct val="0"/>
        </a:spcAft>
        <a:defRPr sz="2800">
          <a:solidFill>
            <a:schemeClr val="bg1"/>
          </a:solidFill>
          <a:latin typeface="Verdana" pitchFamily="34" charset="0"/>
        </a:defRPr>
      </a:lvl4pPr>
      <a:lvl5pPr algn="l" rtl="0" eaLnBrk="0" fontAlgn="base" hangingPunct="0">
        <a:spcBef>
          <a:spcPct val="0"/>
        </a:spcBef>
        <a:spcAft>
          <a:spcPct val="0"/>
        </a:spcAft>
        <a:defRPr sz="2800">
          <a:solidFill>
            <a:schemeClr val="bg1"/>
          </a:solidFill>
          <a:latin typeface="Verdana" pitchFamily="34" charset="0"/>
        </a:defRPr>
      </a:lvl5pPr>
      <a:lvl6pPr marL="457200" algn="l" rtl="0" eaLnBrk="1" fontAlgn="base" hangingPunct="1">
        <a:spcBef>
          <a:spcPct val="0"/>
        </a:spcBef>
        <a:spcAft>
          <a:spcPct val="0"/>
        </a:spcAft>
        <a:defRPr sz="2800">
          <a:solidFill>
            <a:schemeClr val="bg1"/>
          </a:solidFill>
          <a:latin typeface="Verdana" pitchFamily="34" charset="0"/>
        </a:defRPr>
      </a:lvl6pPr>
      <a:lvl7pPr marL="914400" algn="l" rtl="0" eaLnBrk="1" fontAlgn="base" hangingPunct="1">
        <a:spcBef>
          <a:spcPct val="0"/>
        </a:spcBef>
        <a:spcAft>
          <a:spcPct val="0"/>
        </a:spcAft>
        <a:defRPr sz="2800">
          <a:solidFill>
            <a:schemeClr val="bg1"/>
          </a:solidFill>
          <a:latin typeface="Verdana" pitchFamily="34" charset="0"/>
        </a:defRPr>
      </a:lvl7pPr>
      <a:lvl8pPr marL="1371600" algn="l" rtl="0" eaLnBrk="1" fontAlgn="base" hangingPunct="1">
        <a:spcBef>
          <a:spcPct val="0"/>
        </a:spcBef>
        <a:spcAft>
          <a:spcPct val="0"/>
        </a:spcAft>
        <a:defRPr sz="2800">
          <a:solidFill>
            <a:schemeClr val="bg1"/>
          </a:solidFill>
          <a:latin typeface="Verdana" pitchFamily="34" charset="0"/>
        </a:defRPr>
      </a:lvl8pPr>
      <a:lvl9pPr marL="1828800" algn="l" rtl="0" eaLnBrk="1" fontAlgn="base" hangingPunct="1">
        <a:spcBef>
          <a:spcPct val="0"/>
        </a:spcBef>
        <a:spcAft>
          <a:spcPct val="0"/>
        </a:spcAft>
        <a:defRPr sz="2800">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855B7EB-C998-40AC-9002-41D97DE7E845}" type="datetimeFigureOut">
              <a:rPr lang="en-US" smtClean="0">
                <a:solidFill>
                  <a:prstClr val="black">
                    <a:tint val="75000"/>
                  </a:prstClr>
                </a:solidFill>
                <a:latin typeface="Calibri"/>
              </a:rPr>
              <a:pPr fontAlgn="auto">
                <a:spcBef>
                  <a:spcPts val="0"/>
                </a:spcBef>
                <a:spcAft>
                  <a:spcPts val="0"/>
                </a:spcAft>
              </a:pPr>
              <a:t>3/20/2013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57A22C8-5464-4851-A7A9-646E62986002}"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482307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6.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Placeholder 4"/>
          <p:cNvSpPr>
            <a:spLocks noGrp="1"/>
          </p:cNvSpPr>
          <p:nvPr>
            <p:ph type="body" idx="1"/>
          </p:nvPr>
        </p:nvSpPr>
        <p:spPr>
          <a:xfrm>
            <a:off x="762000" y="1676400"/>
            <a:ext cx="7772400" cy="1500188"/>
          </a:xfrm>
        </p:spPr>
        <p:txBody>
          <a:bodyPr/>
          <a:lstStyle/>
          <a:p>
            <a:pPr algn="ctr" eaLnBrk="1" hangingPunct="1"/>
            <a:r>
              <a:rPr lang="en-US" sz="7200" smtClean="0"/>
              <a:t>Eastern RTMC </a:t>
            </a:r>
          </a:p>
        </p:txBody>
      </p:sp>
      <p:grpSp>
        <p:nvGrpSpPr>
          <p:cNvPr id="14338" name="Group 26"/>
          <p:cNvGrpSpPr>
            <a:grpSpLocks/>
          </p:cNvGrpSpPr>
          <p:nvPr/>
        </p:nvGrpSpPr>
        <p:grpSpPr bwMode="auto">
          <a:xfrm>
            <a:off x="1371600" y="2438400"/>
            <a:ext cx="6735763" cy="4889500"/>
            <a:chOff x="2354286" y="695325"/>
            <a:chExt cx="4430167" cy="2456973"/>
          </a:xfrm>
        </p:grpSpPr>
        <p:pic>
          <p:nvPicPr>
            <p:cNvPr id="5" name="Picture 1" descr="PennDOT 6-0 TMC 01.jpg"/>
            <p:cNvPicPr>
              <a:picLocks noChangeAspect="1"/>
            </p:cNvPicPr>
            <p:nvPr/>
          </p:nvPicPr>
          <p:blipFill>
            <a:blip r:embed="rId2"/>
            <a:srcRect t="38599" b="23083"/>
            <a:stretch>
              <a:fillRect/>
            </a:stretch>
          </p:blipFill>
          <p:spPr bwMode="auto">
            <a:xfrm>
              <a:off x="2398713" y="1143000"/>
              <a:ext cx="4346575" cy="12493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3476707" y="2276403"/>
              <a:ext cx="2190547" cy="169116"/>
            </a:xfrm>
            <a:prstGeom prst="rect">
              <a:avLst/>
            </a:prstGeom>
            <a:noFill/>
          </p:spPr>
          <p:txBody>
            <a:bodyPr>
              <a:spAutoFit/>
            </a:bodyPr>
            <a:lstStyle/>
            <a:p>
              <a:pPr marL="342900" indent="-342900">
                <a:buClr>
                  <a:srgbClr val="00338D"/>
                </a:buClr>
                <a:defRPr/>
              </a:pPr>
              <a:endParaRPr lang="en-US" sz="2400" baseline="-25000" dirty="0">
                <a:latin typeface="+mn-lt"/>
              </a:endParaRPr>
            </a:p>
          </p:txBody>
        </p:sp>
        <p:sp>
          <p:nvSpPr>
            <p:cNvPr id="7" name="TextBox 6"/>
            <p:cNvSpPr txBox="1"/>
            <p:nvPr/>
          </p:nvSpPr>
          <p:spPr>
            <a:xfrm>
              <a:off x="3680308" y="695325"/>
              <a:ext cx="1782299" cy="169116"/>
            </a:xfrm>
            <a:prstGeom prst="rect">
              <a:avLst/>
            </a:prstGeom>
            <a:noFill/>
          </p:spPr>
          <p:txBody>
            <a:bodyPr>
              <a:spAutoFit/>
            </a:bodyPr>
            <a:lstStyle/>
            <a:p>
              <a:pPr>
                <a:defRPr/>
              </a:pPr>
              <a:endParaRPr lang="en-US" sz="2400" baseline="-25000" dirty="0">
                <a:latin typeface="+mn-lt"/>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sz="quarter"/>
          </p:nvPr>
        </p:nvSpPr>
        <p:spPr>
          <a:xfrm>
            <a:off x="1600200" y="304800"/>
            <a:ext cx="7391400" cy="560388"/>
          </a:xfrm>
        </p:spPr>
        <p:txBody>
          <a:bodyPr/>
          <a:lstStyle/>
          <a:p>
            <a:r>
              <a:rPr lang="en-US" smtClean="0">
                <a:solidFill>
                  <a:srgbClr val="FFFF00"/>
                </a:solidFill>
              </a:rPr>
              <a:t>Expressway Service Patrol</a:t>
            </a:r>
          </a:p>
        </p:txBody>
      </p:sp>
      <p:pic>
        <p:nvPicPr>
          <p:cNvPr id="517123" name="Picture 3" descr="chuck1"/>
          <p:cNvPicPr>
            <a:picLocks noGrp="1" noChangeAspect="1" noChangeArrowheads="1"/>
          </p:cNvPicPr>
          <p:nvPr>
            <p:ph sz="quarter" idx="2"/>
          </p:nvPr>
        </p:nvPicPr>
        <p:blipFill>
          <a:blip r:embed="rId3" cstate="print"/>
          <a:srcRect/>
          <a:stretch>
            <a:fillRect/>
          </a:stretch>
        </p:blipFill>
        <p:spPr>
          <a:xfrm>
            <a:off x="3657600" y="914400"/>
            <a:ext cx="3935413" cy="3124200"/>
          </a:xfrm>
        </p:spPr>
      </p:pic>
      <p:pic>
        <p:nvPicPr>
          <p:cNvPr id="517124" name="Picture 4" descr="georgeworking"/>
          <p:cNvPicPr>
            <a:picLocks noGrp="1" noChangeAspect="1" noChangeArrowheads="1"/>
          </p:cNvPicPr>
          <p:nvPr>
            <p:ph sz="quarter" idx="1"/>
          </p:nvPr>
        </p:nvPicPr>
        <p:blipFill>
          <a:blip r:embed="rId4" cstate="print"/>
          <a:srcRect/>
          <a:stretch>
            <a:fillRect/>
          </a:stretch>
        </p:blipFill>
        <p:spPr>
          <a:xfrm>
            <a:off x="1828800" y="4191000"/>
            <a:ext cx="3554413" cy="2493963"/>
          </a:xfrm>
        </p:spPr>
      </p:pic>
      <p:pic>
        <p:nvPicPr>
          <p:cNvPr id="517125" name="Picture 5" descr="TOWCREW"/>
          <p:cNvPicPr>
            <a:picLocks noGrp="1" noChangeAspect="1" noChangeArrowheads="1"/>
          </p:cNvPicPr>
          <p:nvPr>
            <p:ph sz="quarter" idx="4"/>
          </p:nvPr>
        </p:nvPicPr>
        <p:blipFill>
          <a:blip r:embed="rId5" cstate="print"/>
          <a:srcRect/>
          <a:stretch>
            <a:fillRect/>
          </a:stretch>
        </p:blipFill>
        <p:spPr>
          <a:xfrm>
            <a:off x="5181600" y="3276600"/>
            <a:ext cx="3454400" cy="2590800"/>
          </a:xfrm>
        </p:spPr>
      </p:pic>
      <p:pic>
        <p:nvPicPr>
          <p:cNvPr id="517126" name="Picture 6" descr="pdot logo"/>
          <p:cNvPicPr>
            <a:picLocks noGrp="1" noChangeAspect="1" noChangeArrowheads="1"/>
          </p:cNvPicPr>
          <p:nvPr>
            <p:ph sz="quarter" idx="3"/>
          </p:nvPr>
        </p:nvPicPr>
        <p:blipFill>
          <a:blip r:embed="rId6" cstate="print"/>
          <a:srcRect/>
          <a:stretch>
            <a:fillRect/>
          </a:stretch>
        </p:blipFill>
        <p:spPr>
          <a:xfrm>
            <a:off x="152400" y="914400"/>
            <a:ext cx="2895600" cy="3200400"/>
          </a:xfrm>
        </p:spPr>
      </p:pic>
    </p:spTree>
    <p:extLst>
      <p:ext uri="{BB962C8B-B14F-4D97-AF65-F5344CB8AC3E}">
        <p14:creationId xmlns:p14="http://schemas.microsoft.com/office/powerpoint/2010/main" val="2772553249"/>
      </p:ext>
    </p:extLst>
  </p:cSld>
  <p:clrMapOvr>
    <a:masterClrMapping/>
  </p:clrMapOvr>
  <p:transition spd="med"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17124"/>
                                        </p:tgtEl>
                                        <p:attrNameLst>
                                          <p:attrName>style.visibility</p:attrName>
                                        </p:attrNameLst>
                                      </p:cBhvr>
                                      <p:to>
                                        <p:strVal val="visible"/>
                                      </p:to>
                                    </p:set>
                                    <p:anim calcmode="lin" valueType="num">
                                      <p:cBhvr additive="base">
                                        <p:cTn id="7" dur="500" fill="hold"/>
                                        <p:tgtEl>
                                          <p:spTgt spid="517124"/>
                                        </p:tgtEl>
                                        <p:attrNameLst>
                                          <p:attrName>ppt_x</p:attrName>
                                        </p:attrNameLst>
                                      </p:cBhvr>
                                      <p:tavLst>
                                        <p:tav tm="0">
                                          <p:val>
                                            <p:strVal val="#ppt_x"/>
                                          </p:val>
                                        </p:tav>
                                        <p:tav tm="100000">
                                          <p:val>
                                            <p:strVal val="#ppt_x"/>
                                          </p:val>
                                        </p:tav>
                                      </p:tavLst>
                                    </p:anim>
                                    <p:anim calcmode="lin" valueType="num">
                                      <p:cBhvr additive="base">
                                        <p:cTn id="8" dur="500" fill="hold"/>
                                        <p:tgtEl>
                                          <p:spTgt spid="517124"/>
                                        </p:tgtEl>
                                        <p:attrNameLst>
                                          <p:attrName>ppt_y</p:attrName>
                                        </p:attrNameLst>
                                      </p:cBhvr>
                                      <p:tavLst>
                                        <p:tav tm="0">
                                          <p:val>
                                            <p:strVal val="1+#ppt_h/2"/>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517123"/>
                                        </p:tgtEl>
                                        <p:attrNameLst>
                                          <p:attrName>style.visibility</p:attrName>
                                        </p:attrNameLst>
                                      </p:cBhvr>
                                      <p:to>
                                        <p:strVal val="visible"/>
                                      </p:to>
                                    </p:set>
                                    <p:anim calcmode="lin" valueType="num">
                                      <p:cBhvr>
                                        <p:cTn id="11" dur="1000" fill="hold"/>
                                        <p:tgtEl>
                                          <p:spTgt spid="517123"/>
                                        </p:tgtEl>
                                        <p:attrNameLst>
                                          <p:attrName>ppt_w</p:attrName>
                                        </p:attrNameLst>
                                      </p:cBhvr>
                                      <p:tavLst>
                                        <p:tav tm="0">
                                          <p:val>
                                            <p:strVal val="#ppt_w*0.70"/>
                                          </p:val>
                                        </p:tav>
                                        <p:tav tm="100000">
                                          <p:val>
                                            <p:strVal val="#ppt_w"/>
                                          </p:val>
                                        </p:tav>
                                      </p:tavLst>
                                    </p:anim>
                                    <p:anim calcmode="lin" valueType="num">
                                      <p:cBhvr>
                                        <p:cTn id="12" dur="1000" fill="hold"/>
                                        <p:tgtEl>
                                          <p:spTgt spid="517123"/>
                                        </p:tgtEl>
                                        <p:attrNameLst>
                                          <p:attrName>ppt_h</p:attrName>
                                        </p:attrNameLst>
                                      </p:cBhvr>
                                      <p:tavLst>
                                        <p:tav tm="0">
                                          <p:val>
                                            <p:strVal val="#ppt_h"/>
                                          </p:val>
                                        </p:tav>
                                        <p:tav tm="100000">
                                          <p:val>
                                            <p:strVal val="#ppt_h"/>
                                          </p:val>
                                        </p:tav>
                                      </p:tavLst>
                                    </p:anim>
                                    <p:animEffect transition="in" filter="fade">
                                      <p:cBhvr>
                                        <p:cTn id="13" dur="1000"/>
                                        <p:tgtEl>
                                          <p:spTgt spid="517123"/>
                                        </p:tgtEl>
                                      </p:cBhvr>
                                    </p:animEffect>
                                  </p:childTnLst>
                                </p:cTn>
                              </p:par>
                              <p:par>
                                <p:cTn id="14" presetID="31" presetClass="entr" presetSubtype="0" fill="hold" nodeType="withEffect">
                                  <p:stCondLst>
                                    <p:cond delay="0"/>
                                  </p:stCondLst>
                                  <p:iterate type="lt">
                                    <p:tmPct val="5000"/>
                                  </p:iterate>
                                  <p:childTnLst>
                                    <p:set>
                                      <p:cBhvr>
                                        <p:cTn id="15" dur="1" fill="hold">
                                          <p:stCondLst>
                                            <p:cond delay="0"/>
                                          </p:stCondLst>
                                        </p:cTn>
                                        <p:tgtEl>
                                          <p:spTgt spid="517125"/>
                                        </p:tgtEl>
                                        <p:attrNameLst>
                                          <p:attrName>style.visibility</p:attrName>
                                        </p:attrNameLst>
                                      </p:cBhvr>
                                      <p:to>
                                        <p:strVal val="visible"/>
                                      </p:to>
                                    </p:set>
                                    <p:anim calcmode="lin" valueType="num">
                                      <p:cBhvr>
                                        <p:cTn id="16" dur="1000" fill="hold"/>
                                        <p:tgtEl>
                                          <p:spTgt spid="517125"/>
                                        </p:tgtEl>
                                        <p:attrNameLst>
                                          <p:attrName>ppt_w</p:attrName>
                                        </p:attrNameLst>
                                      </p:cBhvr>
                                      <p:tavLst>
                                        <p:tav tm="0">
                                          <p:val>
                                            <p:fltVal val="0"/>
                                          </p:val>
                                        </p:tav>
                                        <p:tav tm="100000">
                                          <p:val>
                                            <p:strVal val="#ppt_w"/>
                                          </p:val>
                                        </p:tav>
                                      </p:tavLst>
                                    </p:anim>
                                    <p:anim calcmode="lin" valueType="num">
                                      <p:cBhvr>
                                        <p:cTn id="17" dur="1000" fill="hold"/>
                                        <p:tgtEl>
                                          <p:spTgt spid="517125"/>
                                        </p:tgtEl>
                                        <p:attrNameLst>
                                          <p:attrName>ppt_h</p:attrName>
                                        </p:attrNameLst>
                                      </p:cBhvr>
                                      <p:tavLst>
                                        <p:tav tm="0">
                                          <p:val>
                                            <p:fltVal val="0"/>
                                          </p:val>
                                        </p:tav>
                                        <p:tav tm="100000">
                                          <p:val>
                                            <p:strVal val="#ppt_h"/>
                                          </p:val>
                                        </p:tav>
                                      </p:tavLst>
                                    </p:anim>
                                    <p:anim calcmode="lin" valueType="num">
                                      <p:cBhvr>
                                        <p:cTn id="18" dur="1000" fill="hold"/>
                                        <p:tgtEl>
                                          <p:spTgt spid="517125"/>
                                        </p:tgtEl>
                                        <p:attrNameLst>
                                          <p:attrName>style.rotation</p:attrName>
                                        </p:attrNameLst>
                                      </p:cBhvr>
                                      <p:tavLst>
                                        <p:tav tm="0">
                                          <p:val>
                                            <p:fltVal val="90"/>
                                          </p:val>
                                        </p:tav>
                                        <p:tav tm="100000">
                                          <p:val>
                                            <p:fltVal val="0"/>
                                          </p:val>
                                        </p:tav>
                                      </p:tavLst>
                                    </p:anim>
                                    <p:animEffect transition="in" filter="fade">
                                      <p:cBhvr>
                                        <p:cTn id="19" dur="1000"/>
                                        <p:tgtEl>
                                          <p:spTgt spid="517125"/>
                                        </p:tgtEl>
                                      </p:cBhvr>
                                    </p:animEffect>
                                  </p:childTnLst>
                                </p:cTn>
                              </p:par>
                              <p:par>
                                <p:cTn id="20" presetID="19" presetClass="entr" presetSubtype="10" fill="hold" nodeType="withEffect">
                                  <p:stCondLst>
                                    <p:cond delay="0"/>
                                  </p:stCondLst>
                                  <p:childTnLst>
                                    <p:set>
                                      <p:cBhvr>
                                        <p:cTn id="21" dur="1" fill="hold">
                                          <p:stCondLst>
                                            <p:cond delay="0"/>
                                          </p:stCondLst>
                                        </p:cTn>
                                        <p:tgtEl>
                                          <p:spTgt spid="517126"/>
                                        </p:tgtEl>
                                        <p:attrNameLst>
                                          <p:attrName>style.visibility</p:attrName>
                                        </p:attrNameLst>
                                      </p:cBhvr>
                                      <p:to>
                                        <p:strVal val="visible"/>
                                      </p:to>
                                    </p:set>
                                    <p:anim calcmode="lin" valueType="num">
                                      <p:cBhvr>
                                        <p:cTn id="22" dur="2000" fill="hold"/>
                                        <p:tgtEl>
                                          <p:spTgt spid="517126"/>
                                        </p:tgtEl>
                                        <p:attrNameLst>
                                          <p:attrName>ppt_w</p:attrName>
                                        </p:attrNameLst>
                                      </p:cBhvr>
                                      <p:tavLst>
                                        <p:tav tm="0" fmla="#ppt_w*sin(2.5*pi*$)">
                                          <p:val>
                                            <p:fltVal val="0"/>
                                          </p:val>
                                        </p:tav>
                                        <p:tav tm="100000">
                                          <p:val>
                                            <p:fltVal val="1"/>
                                          </p:val>
                                        </p:tav>
                                      </p:tavLst>
                                    </p:anim>
                                    <p:anim calcmode="lin" valueType="num">
                                      <p:cBhvr>
                                        <p:cTn id="23" dur="2000" fill="hold"/>
                                        <p:tgtEl>
                                          <p:spTgt spid="5171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8" descr="OEE RAMP 202 NB TO I-76 002"/>
          <p:cNvPicPr>
            <a:picLocks noChangeAspect="1" noChangeArrowheads="1"/>
          </p:cNvPicPr>
          <p:nvPr/>
        </p:nvPicPr>
        <p:blipFill>
          <a:blip r:embed="rId3" cstate="print"/>
          <a:srcRect/>
          <a:stretch>
            <a:fillRect/>
          </a:stretch>
        </p:blipFill>
        <p:spPr bwMode="auto">
          <a:xfrm>
            <a:off x="2971800" y="2183369"/>
            <a:ext cx="6172200" cy="4674631"/>
          </a:xfrm>
          <a:prstGeom prst="rect">
            <a:avLst/>
          </a:prstGeom>
          <a:noFill/>
          <a:ln w="9525">
            <a:noFill/>
            <a:miter lim="800000"/>
            <a:headEnd/>
            <a:tailEnd/>
          </a:ln>
        </p:spPr>
      </p:pic>
      <p:sp>
        <p:nvSpPr>
          <p:cNvPr id="44034" name="Text Box 7"/>
          <p:cNvSpPr txBox="1">
            <a:spLocks noChangeArrowheads="1"/>
          </p:cNvSpPr>
          <p:nvPr/>
        </p:nvSpPr>
        <p:spPr bwMode="auto">
          <a:xfrm>
            <a:off x="546100" y="1547813"/>
            <a:ext cx="8288338" cy="2893100"/>
          </a:xfrm>
          <a:prstGeom prst="rect">
            <a:avLst/>
          </a:prstGeom>
          <a:noFill/>
          <a:ln w="9525">
            <a:noFill/>
            <a:miter lim="800000"/>
            <a:headEnd/>
            <a:tailEnd/>
          </a:ln>
        </p:spPr>
        <p:txBody>
          <a:bodyPr>
            <a:spAutoFit/>
          </a:bodyPr>
          <a:lstStyle/>
          <a:p>
            <a:pPr>
              <a:spcBef>
                <a:spcPct val="50000"/>
              </a:spcBef>
            </a:pPr>
            <a:r>
              <a:rPr lang="en-US" sz="2800" b="1" dirty="0" smtClean="0">
                <a:solidFill>
                  <a:srgbClr val="FF0000"/>
                </a:solidFill>
              </a:rPr>
              <a:t>Dispatched </a:t>
            </a:r>
            <a:r>
              <a:rPr lang="en-US" sz="2800" b="1" dirty="0">
                <a:solidFill>
                  <a:srgbClr val="FF0000"/>
                </a:solidFill>
              </a:rPr>
              <a:t>Service of 10 </a:t>
            </a:r>
            <a:r>
              <a:rPr lang="en-US" sz="2800" b="1" dirty="0" smtClean="0">
                <a:solidFill>
                  <a:srgbClr val="FF0000"/>
                </a:solidFill>
              </a:rPr>
              <a:t>Service Patrol </a:t>
            </a:r>
            <a:r>
              <a:rPr lang="en-US" sz="2800" b="1" dirty="0">
                <a:solidFill>
                  <a:srgbClr val="FF0000"/>
                </a:solidFill>
              </a:rPr>
              <a:t>Vehicles Provide to </a:t>
            </a:r>
            <a:r>
              <a:rPr lang="en-US" sz="2800" b="1" dirty="0" smtClean="0">
                <a:solidFill>
                  <a:srgbClr val="FF0000"/>
                </a:solidFill>
              </a:rPr>
              <a:t>Motorists:</a:t>
            </a:r>
          </a:p>
          <a:p>
            <a:pPr>
              <a:spcBef>
                <a:spcPct val="50000"/>
              </a:spcBef>
            </a:pPr>
            <a:r>
              <a:rPr lang="en-US" sz="2800" b="1" dirty="0" smtClean="0"/>
              <a:t>- Assist or </a:t>
            </a:r>
            <a:r>
              <a:rPr lang="en-US" sz="2800" b="1" smtClean="0"/>
              <a:t>tow stranded motorists.</a:t>
            </a:r>
          </a:p>
          <a:p>
            <a:pPr>
              <a:spcBef>
                <a:spcPct val="50000"/>
              </a:spcBef>
            </a:pPr>
            <a:r>
              <a:rPr lang="en-US" sz="2800" b="1" smtClean="0"/>
              <a:t>- Provide traffic control during incidents.</a:t>
            </a:r>
          </a:p>
          <a:p>
            <a:pPr>
              <a:spcBef>
                <a:spcPct val="50000"/>
              </a:spcBef>
              <a:buFontTx/>
              <a:buChar char="-"/>
            </a:pPr>
            <a:r>
              <a:rPr lang="en-US" sz="2800" b="1" smtClean="0"/>
              <a:t>Remove debris.</a:t>
            </a:r>
            <a:endParaRPr lang="en-US" sz="2800" b="1" dirty="0" smtClean="0"/>
          </a:p>
        </p:txBody>
      </p:sp>
      <p:sp>
        <p:nvSpPr>
          <p:cNvPr id="44036" name="Rectangle 9"/>
          <p:cNvSpPr>
            <a:spLocks noGrp="1" noChangeArrowheads="1"/>
          </p:cNvSpPr>
          <p:nvPr>
            <p:ph type="title"/>
          </p:nvPr>
        </p:nvSpPr>
        <p:spPr/>
        <p:txBody>
          <a:bodyPr/>
          <a:lstStyle/>
          <a:p>
            <a:r>
              <a:rPr lang="en-US" sz="4000" dirty="0" smtClean="0">
                <a:solidFill>
                  <a:srgbClr val="FFFF00"/>
                </a:solidFill>
              </a:rPr>
              <a:t>Expressway Service Patrol</a:t>
            </a:r>
          </a:p>
        </p:txBody>
      </p:sp>
      <p:sp>
        <p:nvSpPr>
          <p:cNvPr id="6" name="Rectangle 5"/>
          <p:cNvSpPr/>
          <p:nvPr/>
        </p:nvSpPr>
        <p:spPr>
          <a:xfrm>
            <a:off x="0" y="5750004"/>
            <a:ext cx="9144000" cy="1107996"/>
          </a:xfrm>
          <a:prstGeom prst="rect">
            <a:avLst/>
          </a:prstGeom>
          <a:gradFill flip="none" rotWithShape="1">
            <a:gsLst>
              <a:gs pos="0">
                <a:srgbClr val="FFF200"/>
              </a:gs>
              <a:gs pos="45000">
                <a:srgbClr val="FF7A00"/>
              </a:gs>
              <a:gs pos="70000">
                <a:srgbClr val="FF0300"/>
              </a:gs>
              <a:gs pos="100000">
                <a:srgbClr val="4D0808"/>
              </a:gs>
            </a:gsLst>
            <a:lin ang="5400000" scaled="1"/>
            <a:tileRect/>
          </a:gra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spcBef>
                <a:spcPct val="50000"/>
              </a:spcBef>
            </a:pPr>
            <a:r>
              <a:rPr lang="en-US" sz="6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11,513 Assists in 2012</a:t>
            </a:r>
            <a:endPar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680389095"/>
      </p:ext>
    </p:extLst>
  </p:cSld>
  <p:clrMapOvr>
    <a:masterClrMapping/>
  </p:clrMapOvr>
  <p:transition spd="med"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839181323"/>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6845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MC Pictures\PENNDOT SERVICE PATROL 020.jpg"/>
          <p:cNvPicPr>
            <a:picLocks noChangeAspect="1" noChangeArrowheads="1"/>
          </p:cNvPicPr>
          <p:nvPr/>
        </p:nvPicPr>
        <p:blipFill>
          <a:blip r:embed="rId3" cstate="print"/>
          <a:srcRect/>
          <a:stretch>
            <a:fillRect/>
          </a:stretch>
        </p:blipFill>
        <p:spPr bwMode="auto">
          <a:xfrm>
            <a:off x="-1554" y="-1611"/>
            <a:ext cx="9145553" cy="6859611"/>
          </a:xfrm>
          <a:prstGeom prst="rect">
            <a:avLst/>
          </a:prstGeom>
          <a:noFill/>
          <a:ln w="9525">
            <a:noFill/>
            <a:miter lim="800000"/>
            <a:headEnd/>
            <a:tailEnd/>
          </a:ln>
        </p:spPr>
      </p:pic>
    </p:spTree>
    <p:extLst>
      <p:ext uri="{BB962C8B-B14F-4D97-AF65-F5344CB8AC3E}">
        <p14:creationId xmlns:p14="http://schemas.microsoft.com/office/powerpoint/2010/main" val="41561363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MC Pictures\MVC-008T.JPG"/>
          <p:cNvPicPr>
            <a:picLocks noChangeAspect="1" noChangeArrowheads="1"/>
          </p:cNvPicPr>
          <p:nvPr/>
        </p:nvPicPr>
        <p:blipFill>
          <a:blip r:embed="rId3" cstate="print"/>
          <a:srcRect/>
          <a:stretch>
            <a:fillRect/>
          </a:stretch>
        </p:blipFill>
        <p:spPr bwMode="auto">
          <a:xfrm>
            <a:off x="457200" y="228600"/>
            <a:ext cx="8229600" cy="5486400"/>
          </a:xfrm>
          <a:prstGeom prst="rect">
            <a:avLst/>
          </a:prstGeom>
          <a:noFill/>
          <a:ln w="9525">
            <a:noFill/>
            <a:miter lim="800000"/>
            <a:headEnd/>
            <a:tailEnd/>
          </a:ln>
        </p:spPr>
      </p:pic>
    </p:spTree>
    <p:extLst>
      <p:ext uri="{BB962C8B-B14F-4D97-AF65-F5344CB8AC3E}">
        <p14:creationId xmlns:p14="http://schemas.microsoft.com/office/powerpoint/2010/main" val="1190204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eaLnBrk="1" hangingPunct="1"/>
            <a:r>
              <a:rPr lang="en-US" smtClean="0"/>
              <a:t>ITS Deployments at a Glance</a:t>
            </a:r>
          </a:p>
        </p:txBody>
      </p:sp>
      <p:sp>
        <p:nvSpPr>
          <p:cNvPr id="3" name="Content Placeholder 2"/>
          <p:cNvSpPr>
            <a:spLocks noGrp="1"/>
          </p:cNvSpPr>
          <p:nvPr>
            <p:ph idx="1"/>
          </p:nvPr>
        </p:nvSpPr>
        <p:spPr/>
        <p:txBody>
          <a:bodyPr/>
          <a:lstStyle/>
          <a:p>
            <a:pPr marL="288925" indent="-288925" eaLnBrk="1" fontAlgn="auto" hangingPunct="1">
              <a:spcAft>
                <a:spcPts val="0"/>
              </a:spcAft>
              <a:buSzPct val="140000"/>
              <a:buFont typeface="Arial" pitchFamily="34" charset="0"/>
              <a:buChar char="•"/>
              <a:defRPr/>
            </a:pPr>
            <a:r>
              <a:rPr lang="en-US" dirty="0">
                <a:latin typeface="Calibri" pitchFamily="34" charset="0"/>
                <a:cs typeface="Calibri" pitchFamily="34" charset="0"/>
              </a:rPr>
              <a:t>325 CCTV Cameras</a:t>
            </a:r>
          </a:p>
          <a:p>
            <a:pPr marL="288925" indent="-288925" eaLnBrk="1" fontAlgn="auto" hangingPunct="1">
              <a:spcAft>
                <a:spcPts val="0"/>
              </a:spcAft>
              <a:buSzPct val="140000"/>
              <a:buFont typeface="Arial" pitchFamily="34" charset="0"/>
              <a:buChar char="•"/>
              <a:defRPr/>
            </a:pPr>
            <a:r>
              <a:rPr lang="en-US" dirty="0">
                <a:latin typeface="Calibri" pitchFamily="34" charset="0"/>
                <a:cs typeface="Calibri" pitchFamily="34" charset="0"/>
              </a:rPr>
              <a:t>110 Permanent, 15 Semi-Permanent DMS</a:t>
            </a:r>
          </a:p>
          <a:p>
            <a:pPr marL="288925" indent="-288925" eaLnBrk="1" fontAlgn="auto" hangingPunct="1">
              <a:spcAft>
                <a:spcPts val="0"/>
              </a:spcAft>
              <a:buSzPct val="140000"/>
              <a:buFont typeface="Arial" pitchFamily="34" charset="0"/>
              <a:buChar char="•"/>
              <a:defRPr/>
            </a:pPr>
            <a:r>
              <a:rPr lang="en-US" dirty="0">
                <a:latin typeface="Calibri" pitchFamily="34" charset="0"/>
                <a:cs typeface="Calibri" pitchFamily="34" charset="0"/>
              </a:rPr>
              <a:t>360 Vehicle Detection Stations</a:t>
            </a:r>
          </a:p>
          <a:p>
            <a:pPr marL="288925" indent="-288925" eaLnBrk="1" fontAlgn="auto" hangingPunct="1">
              <a:spcAft>
                <a:spcPts val="0"/>
              </a:spcAft>
              <a:buSzPct val="140000"/>
              <a:buFont typeface="Arial" pitchFamily="34" charset="0"/>
              <a:buChar char="•"/>
              <a:defRPr/>
            </a:pPr>
            <a:r>
              <a:rPr lang="en-US" dirty="0">
                <a:latin typeface="Calibri" pitchFamily="34" charset="0"/>
                <a:cs typeface="Calibri" pitchFamily="34" charset="0"/>
              </a:rPr>
              <a:t>150 Travel Time detection stations</a:t>
            </a:r>
          </a:p>
          <a:p>
            <a:pPr marL="288925" indent="-288925" eaLnBrk="1" fontAlgn="auto" hangingPunct="1">
              <a:spcAft>
                <a:spcPts val="0"/>
              </a:spcAft>
              <a:buSzPct val="140000"/>
              <a:buFont typeface="Arial" pitchFamily="34" charset="0"/>
              <a:buChar char="•"/>
              <a:defRPr/>
            </a:pPr>
            <a:r>
              <a:rPr lang="en-US" dirty="0">
                <a:latin typeface="Calibri" pitchFamily="34" charset="0"/>
                <a:cs typeface="Calibri" pitchFamily="34" charset="0"/>
              </a:rPr>
              <a:t>15 Ramp Metering Locations</a:t>
            </a:r>
          </a:p>
          <a:p>
            <a:pPr marL="288925" indent="-288925" eaLnBrk="1" fontAlgn="auto" hangingPunct="1">
              <a:spcAft>
                <a:spcPts val="0"/>
              </a:spcAft>
              <a:buSzPct val="140000"/>
              <a:buFont typeface="Arial" pitchFamily="34" charset="0"/>
              <a:buChar char="•"/>
              <a:defRPr/>
            </a:pPr>
            <a:r>
              <a:rPr lang="en-US" dirty="0">
                <a:latin typeface="Calibri" pitchFamily="34" charset="0"/>
                <a:cs typeface="Calibri" pitchFamily="34" charset="0"/>
              </a:rPr>
              <a:t>31 Communications Hubs</a:t>
            </a:r>
          </a:p>
          <a:p>
            <a:pPr marL="288925" indent="-288925" eaLnBrk="1" fontAlgn="auto" hangingPunct="1">
              <a:spcAft>
                <a:spcPts val="0"/>
              </a:spcAft>
              <a:buSzPct val="140000"/>
              <a:buFont typeface="Arial" pitchFamily="34" charset="0"/>
              <a:buChar char="•"/>
              <a:defRPr/>
            </a:pPr>
            <a:r>
              <a:rPr lang="en-US" dirty="0">
                <a:latin typeface="Calibri" pitchFamily="34" charset="0"/>
                <a:cs typeface="Calibri" pitchFamily="34" charset="0"/>
              </a:rPr>
              <a:t>465 Miles of Fiber Optic Cable</a:t>
            </a:r>
          </a:p>
          <a:p>
            <a:pPr marL="288925" indent="-288925" eaLnBrk="1" fontAlgn="auto" hangingPunct="1">
              <a:spcAft>
                <a:spcPts val="0"/>
              </a:spcAft>
              <a:buSzPct val="140000"/>
              <a:buFont typeface="Arial" pitchFamily="34" charset="0"/>
              <a:buChar char="•"/>
              <a:defRPr/>
            </a:pPr>
            <a:r>
              <a:rPr lang="en-US" dirty="0">
                <a:latin typeface="Calibri" pitchFamily="34" charset="0"/>
                <a:cs typeface="Calibri" pitchFamily="34" charset="0"/>
              </a:rPr>
              <a:t>450 integrated traffic signals</a:t>
            </a:r>
          </a:p>
          <a:p>
            <a:pPr eaLnBrk="1" hangingPunct="1">
              <a:defRPr/>
            </a:pP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cstate="print"/>
          <a:srcRect/>
          <a:stretch>
            <a:fillRect/>
          </a:stretch>
        </p:blipFill>
        <p:spPr bwMode="auto">
          <a:xfrm>
            <a:off x="0" y="0"/>
            <a:ext cx="9144000" cy="6840538"/>
          </a:xfrm>
          <a:prstGeom prst="rect">
            <a:avLst/>
          </a:prstGeom>
          <a:noFill/>
          <a:ln w="9525">
            <a:noFill/>
            <a:miter lim="800000"/>
            <a:headEnd/>
            <a:tailEnd/>
          </a:ln>
        </p:spPr>
      </p:pic>
    </p:spTree>
    <p:extLst>
      <p:ext uri="{BB962C8B-B14F-4D97-AF65-F5344CB8AC3E}">
        <p14:creationId xmlns:p14="http://schemas.microsoft.com/office/powerpoint/2010/main" val="3242817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cstate="print"/>
          <a:srcRect/>
          <a:stretch>
            <a:fillRect/>
          </a:stretch>
        </p:blipFill>
        <p:spPr bwMode="auto">
          <a:xfrm>
            <a:off x="0" y="17463"/>
            <a:ext cx="9144000" cy="6840537"/>
          </a:xfrm>
          <a:prstGeom prst="rect">
            <a:avLst/>
          </a:prstGeom>
          <a:noFill/>
          <a:ln w="9525">
            <a:noFill/>
            <a:miter lim="800000"/>
            <a:headEnd/>
            <a:tailEnd/>
          </a:ln>
        </p:spPr>
      </p:pic>
    </p:spTree>
    <p:extLst>
      <p:ext uri="{BB962C8B-B14F-4D97-AF65-F5344CB8AC3E}">
        <p14:creationId xmlns:p14="http://schemas.microsoft.com/office/powerpoint/2010/main" val="4123459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smtClean="0"/>
              <a:t>Device to RTMC Overview</a:t>
            </a:r>
          </a:p>
        </p:txBody>
      </p:sp>
      <p:pic>
        <p:nvPicPr>
          <p:cNvPr id="24578" name="Content Placeholder 7" descr="Visio-202 7IT ITS Devices_22X34.jpg"/>
          <p:cNvPicPr>
            <a:picLocks noGrp="1" noChangeAspect="1"/>
          </p:cNvPicPr>
          <p:nvPr>
            <p:ph idx="1"/>
          </p:nvPr>
        </p:nvPicPr>
        <p:blipFill>
          <a:blip r:embed="rId2"/>
          <a:srcRect/>
          <a:stretch>
            <a:fillRect/>
          </a:stretch>
        </p:blipFill>
        <p:spPr>
          <a:xfrm>
            <a:off x="381000" y="1219200"/>
            <a:ext cx="8458200" cy="547370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smtClean="0"/>
              <a:t>Freeway ITS</a:t>
            </a:r>
          </a:p>
        </p:txBody>
      </p:sp>
      <p:sp>
        <p:nvSpPr>
          <p:cNvPr id="25602" name="Rectangle 3"/>
          <p:cNvSpPr txBox="1">
            <a:spLocks noChangeArrowheads="1"/>
          </p:cNvSpPr>
          <p:nvPr/>
        </p:nvSpPr>
        <p:spPr bwMode="auto">
          <a:xfrm>
            <a:off x="2535238" y="1628775"/>
            <a:ext cx="6273800" cy="1952625"/>
          </a:xfrm>
          <a:prstGeom prst="rect">
            <a:avLst/>
          </a:prstGeom>
          <a:noFill/>
          <a:ln w="9525">
            <a:noFill/>
            <a:miter lim="800000"/>
            <a:headEnd/>
            <a:tailEnd/>
          </a:ln>
        </p:spPr>
        <p:txBody>
          <a:bodyPr lIns="92075" tIns="46038" rIns="92075" bIns="46038"/>
          <a:lstStyle/>
          <a:p>
            <a:pPr marL="342900" indent="-342900">
              <a:spcBef>
                <a:spcPct val="20000"/>
              </a:spcBef>
              <a:buClr>
                <a:srgbClr val="00338D"/>
              </a:buClr>
              <a:buFont typeface="Wingdings" pitchFamily="2" charset="2"/>
              <a:buChar char=""/>
            </a:pPr>
            <a:r>
              <a:rPr lang="en-US" sz="2400" b="1">
                <a:latin typeface="Calibri" pitchFamily="34" charset="0"/>
              </a:rPr>
              <a:t>Video System</a:t>
            </a:r>
          </a:p>
          <a:p>
            <a:pPr marL="803275" lvl="1" indent="-346075">
              <a:spcBef>
                <a:spcPct val="20000"/>
              </a:spcBef>
              <a:buClr>
                <a:srgbClr val="00338D"/>
              </a:buClr>
              <a:buFont typeface="Symbol" pitchFamily="18" charset="2"/>
              <a:buChar char="-"/>
            </a:pPr>
            <a:r>
              <a:rPr lang="en-US" sz="2000">
                <a:latin typeface="Calibri" pitchFamily="34" charset="0"/>
              </a:rPr>
              <a:t>Full view and end-to-end coverage of entire roadway</a:t>
            </a:r>
          </a:p>
          <a:p>
            <a:pPr marL="803275" lvl="1" indent="-346075">
              <a:spcBef>
                <a:spcPct val="20000"/>
              </a:spcBef>
              <a:buClr>
                <a:srgbClr val="00338D"/>
              </a:buClr>
              <a:buFont typeface="Symbol" pitchFamily="18" charset="2"/>
              <a:buChar char="-"/>
            </a:pPr>
            <a:r>
              <a:rPr lang="en-US" sz="2000">
                <a:latin typeface="Calibri" pitchFamily="34" charset="0"/>
              </a:rPr>
              <a:t>Camera Lowering System</a:t>
            </a:r>
          </a:p>
          <a:p>
            <a:pPr marL="803275" lvl="1" indent="-346075">
              <a:spcBef>
                <a:spcPct val="20000"/>
              </a:spcBef>
              <a:buClr>
                <a:srgbClr val="00338D"/>
              </a:buClr>
              <a:buFont typeface="Symbol" pitchFamily="18" charset="2"/>
              <a:buChar char="-"/>
            </a:pPr>
            <a:r>
              <a:rPr lang="en-US" sz="2000">
                <a:latin typeface="Calibri" pitchFamily="34" charset="0"/>
              </a:rPr>
              <a:t>Video Sharing – Cisco VSOM System</a:t>
            </a:r>
          </a:p>
          <a:p>
            <a:pPr marL="803275" lvl="1" indent="-346075">
              <a:spcBef>
                <a:spcPct val="20000"/>
              </a:spcBef>
              <a:buClr>
                <a:srgbClr val="00338D"/>
              </a:buClr>
              <a:buFont typeface="Symbol" pitchFamily="18" charset="2"/>
              <a:buChar char="-"/>
            </a:pPr>
            <a:r>
              <a:rPr lang="en-US" sz="2000">
                <a:latin typeface="Calibri" pitchFamily="34" charset="0"/>
              </a:rPr>
              <a:t>All video provided to PA 511</a:t>
            </a:r>
          </a:p>
          <a:p>
            <a:pPr marL="803275" lvl="1" indent="-346075">
              <a:spcBef>
                <a:spcPct val="20000"/>
              </a:spcBef>
              <a:buClr>
                <a:srgbClr val="00338D"/>
              </a:buClr>
              <a:buFont typeface="Symbol" pitchFamily="18" charset="2"/>
              <a:buNone/>
            </a:pPr>
            <a:endParaRPr lang="en-US" sz="2000">
              <a:latin typeface="Calibri" pitchFamily="34" charset="0"/>
            </a:endParaRPr>
          </a:p>
        </p:txBody>
      </p:sp>
      <p:sp>
        <p:nvSpPr>
          <p:cNvPr id="25603" name="Rectangle 3"/>
          <p:cNvSpPr txBox="1">
            <a:spLocks noChangeArrowheads="1"/>
          </p:cNvSpPr>
          <p:nvPr/>
        </p:nvSpPr>
        <p:spPr bwMode="auto">
          <a:xfrm>
            <a:off x="228600" y="3886200"/>
            <a:ext cx="5486400" cy="1952625"/>
          </a:xfrm>
          <a:prstGeom prst="rect">
            <a:avLst/>
          </a:prstGeom>
          <a:noFill/>
          <a:ln w="9525">
            <a:noFill/>
            <a:miter lim="800000"/>
            <a:headEnd/>
            <a:tailEnd/>
          </a:ln>
        </p:spPr>
        <p:txBody>
          <a:bodyPr lIns="92075" tIns="46038" rIns="92075" bIns="46038"/>
          <a:lstStyle/>
          <a:p>
            <a:pPr marL="342900" indent="-342900">
              <a:spcBef>
                <a:spcPct val="20000"/>
              </a:spcBef>
              <a:buClr>
                <a:srgbClr val="00338D"/>
              </a:buClr>
              <a:buFont typeface="Wingdings" pitchFamily="2" charset="2"/>
              <a:buChar char=""/>
            </a:pPr>
            <a:r>
              <a:rPr lang="en-US" sz="2400" b="1">
                <a:latin typeface="Calibri" pitchFamily="34" charset="0"/>
              </a:rPr>
              <a:t>Traveler Information System</a:t>
            </a:r>
          </a:p>
          <a:p>
            <a:pPr marL="803275" lvl="1" indent="-346075">
              <a:spcBef>
                <a:spcPct val="20000"/>
              </a:spcBef>
              <a:buClr>
                <a:srgbClr val="00338D"/>
              </a:buClr>
              <a:buFont typeface="Symbol" pitchFamily="18" charset="2"/>
              <a:buChar char="-"/>
            </a:pPr>
            <a:r>
              <a:rPr lang="en-US" sz="2000">
                <a:latin typeface="Calibri" pitchFamily="34" charset="0"/>
              </a:rPr>
              <a:t>Full-size DMS deployments in advance of major interchanges and decisions points</a:t>
            </a:r>
          </a:p>
          <a:p>
            <a:pPr marL="803275" lvl="1" indent="-346075">
              <a:spcBef>
                <a:spcPct val="20000"/>
              </a:spcBef>
              <a:buClr>
                <a:srgbClr val="00338D"/>
              </a:buClr>
              <a:buFont typeface="Symbol" pitchFamily="18" charset="2"/>
              <a:buChar char="-"/>
            </a:pPr>
            <a:r>
              <a:rPr lang="en-US" sz="2000">
                <a:latin typeface="Calibri" pitchFamily="34" charset="0"/>
              </a:rPr>
              <a:t>Travel time detections provided by </a:t>
            </a:r>
          </a:p>
          <a:p>
            <a:pPr marL="803275" lvl="1" indent="-346075">
              <a:spcBef>
                <a:spcPct val="20000"/>
              </a:spcBef>
              <a:buClr>
                <a:srgbClr val="00338D"/>
              </a:buClr>
              <a:buFont typeface="Symbol" pitchFamily="18" charset="2"/>
              <a:buNone/>
            </a:pPr>
            <a:r>
              <a:rPr lang="en-US" sz="2000">
                <a:latin typeface="Calibri" pitchFamily="34" charset="0"/>
              </a:rPr>
              <a:t>      E-Z Pass transponder sensors</a:t>
            </a:r>
          </a:p>
          <a:p>
            <a:pPr marL="803275" lvl="1" indent="-346075">
              <a:spcBef>
                <a:spcPct val="20000"/>
              </a:spcBef>
              <a:buClr>
                <a:srgbClr val="00338D"/>
              </a:buClr>
              <a:buFont typeface="Symbol" pitchFamily="18" charset="2"/>
              <a:buNone/>
            </a:pPr>
            <a:endParaRPr lang="en-US" sz="2300">
              <a:latin typeface="Verdana" pitchFamily="34" charset="0"/>
            </a:endParaRPr>
          </a:p>
        </p:txBody>
      </p:sp>
      <p:pic>
        <p:nvPicPr>
          <p:cNvPr id="25604" name="Picture 2" descr="K:\Traffic-ITS\Project Award Submissions\ACEC 2013\ITF\Section 5 - Color Photographs\Photo 3.jpg"/>
          <p:cNvPicPr>
            <a:picLocks noChangeAspect="1" noChangeArrowheads="1"/>
          </p:cNvPicPr>
          <p:nvPr/>
        </p:nvPicPr>
        <p:blipFill>
          <a:blip r:embed="rId2"/>
          <a:srcRect l="22678" t="32025" r="38193" b="16273"/>
          <a:stretch>
            <a:fillRect/>
          </a:stretch>
        </p:blipFill>
        <p:spPr bwMode="auto">
          <a:xfrm>
            <a:off x="6858000" y="3505200"/>
            <a:ext cx="2057400" cy="2101850"/>
          </a:xfrm>
          <a:prstGeom prst="rect">
            <a:avLst/>
          </a:prstGeom>
          <a:noFill/>
          <a:ln w="9525">
            <a:noFill/>
            <a:miter lim="800000"/>
            <a:headEnd/>
            <a:tailEnd/>
          </a:ln>
        </p:spPr>
      </p:pic>
      <p:pic>
        <p:nvPicPr>
          <p:cNvPr id="25605" name="Picture 3" descr="K:\Traffic-ITS\Project Award Submissions\ACEC 2013\ITC\Section 5 - Color Photographs\DSC_1610_8.5x11.jpg"/>
          <p:cNvPicPr>
            <a:picLocks noChangeAspect="1" noChangeArrowheads="1"/>
          </p:cNvPicPr>
          <p:nvPr/>
        </p:nvPicPr>
        <p:blipFill>
          <a:blip r:embed="rId3"/>
          <a:srcRect l="27773" t="28180" r="23891" b="16077"/>
          <a:stretch>
            <a:fillRect/>
          </a:stretch>
        </p:blipFill>
        <p:spPr bwMode="auto">
          <a:xfrm>
            <a:off x="212725" y="1576388"/>
            <a:ext cx="2598738" cy="2314575"/>
          </a:xfrm>
          <a:prstGeom prst="rect">
            <a:avLst/>
          </a:prstGeom>
          <a:noFill/>
          <a:ln w="9525">
            <a:noFill/>
            <a:miter lim="800000"/>
            <a:headEnd/>
            <a:tailEnd/>
          </a:ln>
        </p:spPr>
      </p:pic>
      <p:pic>
        <p:nvPicPr>
          <p:cNvPr id="25606" name="Picture 5"/>
          <p:cNvPicPr>
            <a:picLocks noChangeAspect="1" noChangeArrowheads="1"/>
          </p:cNvPicPr>
          <p:nvPr/>
        </p:nvPicPr>
        <p:blipFill>
          <a:blip r:embed="rId4"/>
          <a:srcRect/>
          <a:stretch>
            <a:fillRect/>
          </a:stretch>
        </p:blipFill>
        <p:spPr bwMode="auto">
          <a:xfrm>
            <a:off x="5410200" y="4038600"/>
            <a:ext cx="1308100" cy="1741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algn="ctr" eaLnBrk="1" hangingPunct="1"/>
            <a:r>
              <a:rPr lang="en-US" sz="3200" smtClean="0"/>
              <a:t>Regional Traffic Management Centers</a:t>
            </a:r>
          </a:p>
        </p:txBody>
      </p:sp>
      <p:pic>
        <p:nvPicPr>
          <p:cNvPr id="15362" name="Picture 4"/>
          <p:cNvPicPr>
            <a:picLocks noGrp="1" noChangeAspect="1" noChangeArrowheads="1"/>
          </p:cNvPicPr>
          <p:nvPr>
            <p:ph idx="1"/>
          </p:nvPr>
        </p:nvPicPr>
        <p:blipFill>
          <a:blip r:embed="rId3"/>
          <a:srcRect/>
          <a:stretch>
            <a:fillRect/>
          </a:stretch>
        </p:blipFill>
        <p:spPr>
          <a:xfrm>
            <a:off x="1614488" y="1543050"/>
            <a:ext cx="5619750" cy="4305300"/>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1" name="Title 1"/>
          <p:cNvSpPr>
            <a:spLocks noGrp="1"/>
          </p:cNvSpPr>
          <p:nvPr>
            <p:ph type="title"/>
          </p:nvPr>
        </p:nvSpPr>
        <p:spPr/>
        <p:txBody>
          <a:bodyPr/>
          <a:lstStyle/>
          <a:p>
            <a:pPr eaLnBrk="1" hangingPunct="1"/>
            <a:r>
              <a:rPr lang="en-US" smtClean="0"/>
              <a:t>Freeway ITS (contd.)</a:t>
            </a:r>
          </a:p>
        </p:txBody>
      </p:sp>
      <p:sp>
        <p:nvSpPr>
          <p:cNvPr id="26642" name="Rectangle 3"/>
          <p:cNvSpPr txBox="1">
            <a:spLocks noChangeArrowheads="1"/>
          </p:cNvSpPr>
          <p:nvPr/>
        </p:nvSpPr>
        <p:spPr bwMode="auto">
          <a:xfrm>
            <a:off x="2667000" y="1600200"/>
            <a:ext cx="6273800" cy="1952625"/>
          </a:xfrm>
          <a:prstGeom prst="rect">
            <a:avLst/>
          </a:prstGeom>
          <a:noFill/>
          <a:ln w="9525">
            <a:noFill/>
            <a:miter lim="800000"/>
            <a:headEnd/>
            <a:tailEnd/>
          </a:ln>
        </p:spPr>
        <p:txBody>
          <a:bodyPr lIns="92075" tIns="46038" rIns="92075" bIns="46038"/>
          <a:lstStyle/>
          <a:p>
            <a:pPr marL="342900" indent="-342900">
              <a:spcBef>
                <a:spcPct val="20000"/>
              </a:spcBef>
              <a:buClr>
                <a:srgbClr val="00338D"/>
              </a:buClr>
              <a:buFont typeface="Wingdings" pitchFamily="2" charset="2"/>
              <a:buChar char=""/>
            </a:pPr>
            <a:r>
              <a:rPr lang="en-US" sz="2400" b="1">
                <a:latin typeface="Calibri" pitchFamily="34" charset="0"/>
              </a:rPr>
              <a:t>Incident Detection System</a:t>
            </a:r>
          </a:p>
          <a:p>
            <a:pPr marL="803275" lvl="1" indent="-346075">
              <a:spcBef>
                <a:spcPct val="20000"/>
              </a:spcBef>
              <a:buClr>
                <a:srgbClr val="00338D"/>
              </a:buClr>
              <a:buFont typeface="Symbol" pitchFamily="18" charset="2"/>
              <a:buChar char="-"/>
            </a:pPr>
            <a:r>
              <a:rPr lang="en-US" sz="2000">
                <a:latin typeface="Calibri" pitchFamily="34" charset="0"/>
              </a:rPr>
              <a:t>Sensor locations at approximately ½ mile intervals</a:t>
            </a:r>
          </a:p>
          <a:p>
            <a:pPr marL="803275" lvl="1" indent="-346075">
              <a:spcBef>
                <a:spcPct val="20000"/>
              </a:spcBef>
              <a:buClr>
                <a:srgbClr val="00338D"/>
              </a:buClr>
              <a:buFont typeface="Symbol" pitchFamily="18" charset="2"/>
              <a:buChar char="-"/>
            </a:pPr>
            <a:r>
              <a:rPr lang="en-US" sz="2000">
                <a:latin typeface="Calibri" pitchFamily="34" charset="0"/>
              </a:rPr>
              <a:t>RTMS, loop, and video detection technology</a:t>
            </a:r>
          </a:p>
          <a:p>
            <a:pPr marL="803275" lvl="1" indent="-346075">
              <a:spcBef>
                <a:spcPct val="20000"/>
              </a:spcBef>
              <a:buClr>
                <a:srgbClr val="00338D"/>
              </a:buClr>
              <a:buFont typeface="Symbol" pitchFamily="18" charset="2"/>
              <a:buChar char="-"/>
            </a:pPr>
            <a:r>
              <a:rPr lang="en-US" sz="2000">
                <a:latin typeface="Calibri" pitchFamily="34" charset="0"/>
              </a:rPr>
              <a:t>Private data used to supplement Dept. coverage</a:t>
            </a:r>
          </a:p>
          <a:p>
            <a:pPr marL="803275" lvl="1" indent="-346075">
              <a:spcBef>
                <a:spcPct val="20000"/>
              </a:spcBef>
              <a:buClr>
                <a:srgbClr val="00338D"/>
              </a:buClr>
              <a:buFont typeface="Symbol" pitchFamily="18" charset="2"/>
              <a:buChar char="-"/>
            </a:pPr>
            <a:r>
              <a:rPr lang="en-US" sz="2000">
                <a:latin typeface="Calibri" pitchFamily="34" charset="0"/>
              </a:rPr>
              <a:t>All Purpose Incident Detection Algorithms used to alert operators to potential incidents</a:t>
            </a:r>
          </a:p>
          <a:p>
            <a:pPr marL="803275" lvl="1" indent="-346075">
              <a:spcBef>
                <a:spcPct val="20000"/>
              </a:spcBef>
              <a:buClr>
                <a:srgbClr val="00338D"/>
              </a:buClr>
              <a:buFont typeface="Symbol" pitchFamily="18" charset="2"/>
              <a:buNone/>
            </a:pPr>
            <a:endParaRPr lang="en-US" sz="2000">
              <a:latin typeface="Verdana" pitchFamily="34" charset="0"/>
            </a:endParaRPr>
          </a:p>
        </p:txBody>
      </p:sp>
      <p:pic>
        <p:nvPicPr>
          <p:cNvPr id="26643" name="Picture 4" descr="fig6"/>
          <p:cNvPicPr>
            <a:picLocks noChangeAspect="1" noChangeArrowheads="1"/>
          </p:cNvPicPr>
          <p:nvPr/>
        </p:nvPicPr>
        <p:blipFill>
          <a:blip r:embed="rId3"/>
          <a:srcRect b="7898"/>
          <a:stretch>
            <a:fillRect/>
          </a:stretch>
        </p:blipFill>
        <p:spPr bwMode="auto">
          <a:xfrm>
            <a:off x="457200" y="1600200"/>
            <a:ext cx="2209800" cy="2224088"/>
          </a:xfrm>
          <a:prstGeom prst="rect">
            <a:avLst/>
          </a:prstGeom>
          <a:noFill/>
          <a:ln w="9525">
            <a:noFill/>
            <a:miter lim="800000"/>
            <a:headEnd/>
            <a:tailEnd/>
          </a:ln>
        </p:spPr>
      </p:pic>
      <p:graphicFrame>
        <p:nvGraphicFramePr>
          <p:cNvPr id="26639" name="Object 15"/>
          <p:cNvGraphicFramePr>
            <a:graphicFrameLocks noChangeAspect="1"/>
          </p:cNvGraphicFramePr>
          <p:nvPr/>
        </p:nvGraphicFramePr>
        <p:xfrm>
          <a:off x="381000" y="4267200"/>
          <a:ext cx="2667000" cy="1946275"/>
        </p:xfrm>
        <a:graphic>
          <a:graphicData uri="http://schemas.openxmlformats.org/presentationml/2006/ole">
            <mc:AlternateContent xmlns:mc="http://schemas.openxmlformats.org/markup-compatibility/2006">
              <mc:Choice xmlns:v="urn:schemas-microsoft-com:vml" Requires="v">
                <p:oleObj spid="_x0000_s26687" name="Image Document" r:id="rId4" imgW="9511259" imgH="6205928" progId="">
                  <p:embed/>
                </p:oleObj>
              </mc:Choice>
              <mc:Fallback>
                <p:oleObj name="Image Document" r:id="rId4" imgW="9511259" imgH="6205928" progId="">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267200"/>
                        <a:ext cx="2667000" cy="194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40" name="Object 16"/>
          <p:cNvGraphicFramePr>
            <a:graphicFrameLocks noChangeAspect="1"/>
          </p:cNvGraphicFramePr>
          <p:nvPr/>
        </p:nvGraphicFramePr>
        <p:xfrm>
          <a:off x="3276600" y="4267200"/>
          <a:ext cx="2743200" cy="1924050"/>
        </p:xfrm>
        <a:graphic>
          <a:graphicData uri="http://schemas.openxmlformats.org/presentationml/2006/ole">
            <mc:AlternateContent xmlns:mc="http://schemas.openxmlformats.org/markup-compatibility/2006">
              <mc:Choice xmlns:v="urn:schemas-microsoft-com:vml" Requires="v">
                <p:oleObj spid="_x0000_s26688" name="Image Document" r:id="rId6" imgW="9282989" imgH="6056986" progId="">
                  <p:embed/>
                </p:oleObj>
              </mc:Choice>
              <mc:Fallback>
                <p:oleObj name="Image Document" r:id="rId6" imgW="9282989" imgH="6056986" progId="">
                  <p:embed/>
                  <p:pic>
                    <p:nvPicPr>
                      <p:cNvPr id="0"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267200"/>
                        <a:ext cx="274320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b="1" smtClean="0"/>
              <a:t>Ramp Meters</a:t>
            </a:r>
          </a:p>
        </p:txBody>
      </p:sp>
      <p:pic>
        <p:nvPicPr>
          <p:cNvPr id="109576" name="Picture 8" descr="meterclose"/>
          <p:cNvPicPr>
            <a:picLocks noGrp="1" noChangeAspect="1" noChangeArrowheads="1"/>
          </p:cNvPicPr>
          <p:nvPr>
            <p:ph sz="quarter" idx="1"/>
          </p:nvPr>
        </p:nvPicPr>
        <p:blipFill>
          <a:blip r:embed="rId3" cstate="print"/>
          <a:srcRect/>
          <a:stretch>
            <a:fillRect/>
          </a:stretch>
        </p:blipFill>
        <p:spPr>
          <a:xfrm>
            <a:off x="381000" y="1600200"/>
            <a:ext cx="4114800" cy="3124200"/>
          </a:xfrm>
          <a:noFill/>
        </p:spPr>
      </p:pic>
      <p:pic>
        <p:nvPicPr>
          <p:cNvPr id="109575" name="Picture 7" descr="macdade ramp meters"/>
          <p:cNvPicPr>
            <a:picLocks noGrp="1" noChangeAspect="1" noChangeArrowheads="1"/>
          </p:cNvPicPr>
          <p:nvPr>
            <p:ph sz="quarter" idx="2"/>
          </p:nvPr>
        </p:nvPicPr>
        <p:blipFill>
          <a:blip r:embed="rId4" cstate="print"/>
          <a:srcRect/>
          <a:stretch>
            <a:fillRect/>
          </a:stretch>
        </p:blipFill>
        <p:spPr>
          <a:xfrm>
            <a:off x="4724400" y="1600200"/>
            <a:ext cx="3886200" cy="3124200"/>
          </a:xfrm>
          <a:noFill/>
        </p:spPr>
      </p:pic>
      <p:sp>
        <p:nvSpPr>
          <p:cNvPr id="35845" name="Rectangle 18"/>
          <p:cNvSpPr>
            <a:spLocks noGrp="1" noChangeArrowheads="1"/>
          </p:cNvSpPr>
          <p:nvPr>
            <p:ph type="body" sz="half" idx="3"/>
          </p:nvPr>
        </p:nvSpPr>
        <p:spPr>
          <a:xfrm>
            <a:off x="457200" y="5029200"/>
            <a:ext cx="8229600" cy="1655763"/>
          </a:xfrm>
        </p:spPr>
        <p:txBody>
          <a:bodyPr/>
          <a:lstStyle/>
          <a:p>
            <a:r>
              <a:rPr lang="en-US" smtClean="0"/>
              <a:t>Currently operating at 9 locations on I-476</a:t>
            </a:r>
          </a:p>
          <a:p>
            <a:r>
              <a:rPr lang="en-US" smtClean="0"/>
              <a:t>Designed to control flow of traffic entering the highway to ease congestion and</a:t>
            </a:r>
          </a:p>
          <a:p>
            <a:pPr>
              <a:buFontTx/>
              <a:buNone/>
            </a:pPr>
            <a:r>
              <a:rPr lang="en-US" smtClean="0"/>
              <a:t>   increase mainline speed.</a:t>
            </a:r>
          </a:p>
        </p:txBody>
      </p:sp>
    </p:spTree>
    <p:extLst>
      <p:ext uri="{BB962C8B-B14F-4D97-AF65-F5344CB8AC3E}">
        <p14:creationId xmlns:p14="http://schemas.microsoft.com/office/powerpoint/2010/main" val="32700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109575"/>
                                        </p:tgtEl>
                                        <p:attrNameLst>
                                          <p:attrName>style.visibility</p:attrName>
                                        </p:attrNameLst>
                                      </p:cBhvr>
                                      <p:to>
                                        <p:strVal val="visible"/>
                                      </p:to>
                                    </p:set>
                                    <p:anim calcmode="lin" valueType="num">
                                      <p:cBhvr>
                                        <p:cTn id="7" dur="1000" fill="hold"/>
                                        <p:tgtEl>
                                          <p:spTgt spid="109575"/>
                                        </p:tgtEl>
                                        <p:attrNameLst>
                                          <p:attrName>ppt_w</p:attrName>
                                        </p:attrNameLst>
                                      </p:cBhvr>
                                      <p:tavLst>
                                        <p:tav tm="0">
                                          <p:val>
                                            <p:strVal val="#ppt_w*0.70"/>
                                          </p:val>
                                        </p:tav>
                                        <p:tav tm="100000">
                                          <p:val>
                                            <p:strVal val="#ppt_w"/>
                                          </p:val>
                                        </p:tav>
                                      </p:tavLst>
                                    </p:anim>
                                    <p:anim calcmode="lin" valueType="num">
                                      <p:cBhvr>
                                        <p:cTn id="8" dur="1000" fill="hold"/>
                                        <p:tgtEl>
                                          <p:spTgt spid="109575"/>
                                        </p:tgtEl>
                                        <p:attrNameLst>
                                          <p:attrName>ppt_h</p:attrName>
                                        </p:attrNameLst>
                                      </p:cBhvr>
                                      <p:tavLst>
                                        <p:tav tm="0">
                                          <p:val>
                                            <p:strVal val="#ppt_h"/>
                                          </p:val>
                                        </p:tav>
                                        <p:tav tm="100000">
                                          <p:val>
                                            <p:strVal val="#ppt_h"/>
                                          </p:val>
                                        </p:tav>
                                      </p:tavLst>
                                    </p:anim>
                                    <p:animEffect transition="in" filter="fade">
                                      <p:cBhvr>
                                        <p:cTn id="9" dur="1000"/>
                                        <p:tgtEl>
                                          <p:spTgt spid="109575"/>
                                        </p:tgtEl>
                                      </p:cBhvr>
                                    </p:animEffect>
                                  </p:childTnLst>
                                </p:cTn>
                              </p:par>
                              <p:par>
                                <p:cTn id="10" presetID="55" presetClass="entr" presetSubtype="0" fill="hold" nodeType="withEffect">
                                  <p:stCondLst>
                                    <p:cond delay="0"/>
                                  </p:stCondLst>
                                  <p:childTnLst>
                                    <p:set>
                                      <p:cBhvr>
                                        <p:cTn id="11" dur="1" fill="hold">
                                          <p:stCondLst>
                                            <p:cond delay="0"/>
                                          </p:stCondLst>
                                        </p:cTn>
                                        <p:tgtEl>
                                          <p:spTgt spid="109576"/>
                                        </p:tgtEl>
                                        <p:attrNameLst>
                                          <p:attrName>style.visibility</p:attrName>
                                        </p:attrNameLst>
                                      </p:cBhvr>
                                      <p:to>
                                        <p:strVal val="visible"/>
                                      </p:to>
                                    </p:set>
                                    <p:anim calcmode="lin" valueType="num">
                                      <p:cBhvr>
                                        <p:cTn id="12" dur="1000" fill="hold"/>
                                        <p:tgtEl>
                                          <p:spTgt spid="109576"/>
                                        </p:tgtEl>
                                        <p:attrNameLst>
                                          <p:attrName>ppt_w</p:attrName>
                                        </p:attrNameLst>
                                      </p:cBhvr>
                                      <p:tavLst>
                                        <p:tav tm="0">
                                          <p:val>
                                            <p:strVal val="#ppt_w*0.70"/>
                                          </p:val>
                                        </p:tav>
                                        <p:tav tm="100000">
                                          <p:val>
                                            <p:strVal val="#ppt_w"/>
                                          </p:val>
                                        </p:tav>
                                      </p:tavLst>
                                    </p:anim>
                                    <p:anim calcmode="lin" valueType="num">
                                      <p:cBhvr>
                                        <p:cTn id="13" dur="1000" fill="hold"/>
                                        <p:tgtEl>
                                          <p:spTgt spid="109576"/>
                                        </p:tgtEl>
                                        <p:attrNameLst>
                                          <p:attrName>ppt_h</p:attrName>
                                        </p:attrNameLst>
                                      </p:cBhvr>
                                      <p:tavLst>
                                        <p:tav tm="0">
                                          <p:val>
                                            <p:strVal val="#ppt_h"/>
                                          </p:val>
                                        </p:tav>
                                        <p:tav tm="100000">
                                          <p:val>
                                            <p:strVal val="#ppt_h"/>
                                          </p:val>
                                        </p:tav>
                                      </p:tavLst>
                                    </p:anim>
                                    <p:animEffect transition="in" filter="fade">
                                      <p:cBhvr>
                                        <p:cTn id="14" dur="1000"/>
                                        <p:tgtEl>
                                          <p:spTgt spid="109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US" smtClean="0"/>
              <a:t>Arterial ITS</a:t>
            </a:r>
          </a:p>
        </p:txBody>
      </p:sp>
      <p:pic>
        <p:nvPicPr>
          <p:cNvPr id="27650" name="Picture 4" descr="Dome"/>
          <p:cNvPicPr>
            <a:picLocks noChangeAspect="1" noChangeArrowheads="1"/>
          </p:cNvPicPr>
          <p:nvPr/>
        </p:nvPicPr>
        <p:blipFill>
          <a:blip r:embed="rId2"/>
          <a:srcRect/>
          <a:stretch>
            <a:fillRect/>
          </a:stretch>
        </p:blipFill>
        <p:spPr bwMode="auto">
          <a:xfrm>
            <a:off x="496888" y="1692275"/>
            <a:ext cx="1895475" cy="1635125"/>
          </a:xfrm>
          <a:prstGeom prst="rect">
            <a:avLst/>
          </a:prstGeom>
          <a:noFill/>
          <a:ln w="9525">
            <a:noFill/>
            <a:miter lim="800000"/>
            <a:headEnd/>
            <a:tailEnd/>
          </a:ln>
        </p:spPr>
      </p:pic>
      <p:pic>
        <p:nvPicPr>
          <p:cNvPr id="27651" name="Picture 6"/>
          <p:cNvPicPr>
            <a:picLocks noChangeAspect="1" noChangeArrowheads="1"/>
          </p:cNvPicPr>
          <p:nvPr/>
        </p:nvPicPr>
        <p:blipFill>
          <a:blip r:embed="rId3"/>
          <a:srcRect/>
          <a:stretch>
            <a:fillRect/>
          </a:stretch>
        </p:blipFill>
        <p:spPr bwMode="auto">
          <a:xfrm>
            <a:off x="5881688" y="4044950"/>
            <a:ext cx="1273175" cy="1698625"/>
          </a:xfrm>
          <a:prstGeom prst="rect">
            <a:avLst/>
          </a:prstGeom>
          <a:noFill/>
          <a:ln w="9525">
            <a:noFill/>
            <a:miter lim="800000"/>
            <a:headEnd/>
            <a:tailEnd/>
          </a:ln>
        </p:spPr>
      </p:pic>
      <p:sp>
        <p:nvSpPr>
          <p:cNvPr id="27652" name="Rectangle 3"/>
          <p:cNvSpPr txBox="1">
            <a:spLocks noChangeArrowheads="1"/>
          </p:cNvSpPr>
          <p:nvPr/>
        </p:nvSpPr>
        <p:spPr bwMode="auto">
          <a:xfrm>
            <a:off x="2535238" y="1628775"/>
            <a:ext cx="6273800" cy="1952625"/>
          </a:xfrm>
          <a:prstGeom prst="rect">
            <a:avLst/>
          </a:prstGeom>
          <a:noFill/>
          <a:ln w="9525">
            <a:noFill/>
            <a:miter lim="800000"/>
            <a:headEnd/>
            <a:tailEnd/>
          </a:ln>
        </p:spPr>
        <p:txBody>
          <a:bodyPr lIns="92075" tIns="46038" rIns="92075" bIns="46038"/>
          <a:lstStyle/>
          <a:p>
            <a:pPr marL="342900" indent="-342900">
              <a:spcBef>
                <a:spcPct val="20000"/>
              </a:spcBef>
              <a:buClr>
                <a:srgbClr val="00338D"/>
              </a:buClr>
              <a:buFont typeface="Wingdings" pitchFamily="2" charset="2"/>
              <a:buChar char=""/>
            </a:pPr>
            <a:r>
              <a:rPr lang="en-US" sz="2400" b="1">
                <a:latin typeface="Calibri" pitchFamily="34" charset="0"/>
              </a:rPr>
              <a:t>Video System</a:t>
            </a:r>
          </a:p>
          <a:p>
            <a:pPr marL="803275" lvl="1" indent="-346075">
              <a:spcBef>
                <a:spcPct val="20000"/>
              </a:spcBef>
              <a:buClr>
                <a:srgbClr val="00338D"/>
              </a:buClr>
              <a:buFont typeface="Symbol" pitchFamily="18" charset="2"/>
              <a:buChar char="-"/>
            </a:pPr>
            <a:r>
              <a:rPr lang="en-US" sz="2000">
                <a:latin typeface="Calibri" pitchFamily="34" charset="0"/>
              </a:rPr>
              <a:t>Coverage at Critical Intersections and Approaches</a:t>
            </a:r>
          </a:p>
          <a:p>
            <a:pPr marL="803275" lvl="1" indent="-346075">
              <a:spcBef>
                <a:spcPct val="20000"/>
              </a:spcBef>
              <a:buClr>
                <a:srgbClr val="00338D"/>
              </a:buClr>
              <a:buFont typeface="Symbol" pitchFamily="18" charset="2"/>
              <a:buChar char="-"/>
            </a:pPr>
            <a:r>
              <a:rPr lang="en-US" sz="2000">
                <a:latin typeface="Calibri" pitchFamily="34" charset="0"/>
              </a:rPr>
              <a:t>Analog and IP-based systems</a:t>
            </a:r>
          </a:p>
          <a:p>
            <a:pPr marL="803275" lvl="1" indent="-346075">
              <a:spcBef>
                <a:spcPct val="20000"/>
              </a:spcBef>
              <a:buClr>
                <a:srgbClr val="00338D"/>
              </a:buClr>
              <a:buFont typeface="Symbol" pitchFamily="18" charset="2"/>
              <a:buChar char="-"/>
            </a:pPr>
            <a:r>
              <a:rPr lang="en-US" sz="2000">
                <a:latin typeface="Calibri" pitchFamily="34" charset="0"/>
              </a:rPr>
              <a:t>Video Sharing through VSOM system</a:t>
            </a:r>
          </a:p>
          <a:p>
            <a:pPr marL="803275" lvl="1" indent="-346075">
              <a:spcBef>
                <a:spcPct val="20000"/>
              </a:spcBef>
              <a:buClr>
                <a:srgbClr val="00338D"/>
              </a:buClr>
              <a:buFont typeface="Symbol" pitchFamily="18" charset="2"/>
              <a:buChar char="-"/>
            </a:pPr>
            <a:r>
              <a:rPr lang="en-US" sz="2000">
                <a:latin typeface="Calibri" pitchFamily="34" charset="0"/>
              </a:rPr>
              <a:t>Co-located with Signal Mast Arms</a:t>
            </a:r>
          </a:p>
          <a:p>
            <a:pPr marL="803275" lvl="1" indent="-346075">
              <a:spcBef>
                <a:spcPct val="20000"/>
              </a:spcBef>
              <a:buClr>
                <a:srgbClr val="00338D"/>
              </a:buClr>
              <a:buFont typeface="Symbol" pitchFamily="18" charset="2"/>
              <a:buNone/>
            </a:pPr>
            <a:endParaRPr lang="en-US" sz="2000">
              <a:latin typeface="Calibri" pitchFamily="34" charset="0"/>
            </a:endParaRPr>
          </a:p>
        </p:txBody>
      </p:sp>
      <p:pic>
        <p:nvPicPr>
          <p:cNvPr id="27653" name="Picture 8"/>
          <p:cNvPicPr>
            <a:picLocks noChangeAspect="1" noChangeArrowheads="1"/>
          </p:cNvPicPr>
          <p:nvPr/>
        </p:nvPicPr>
        <p:blipFill>
          <a:blip r:embed="rId4"/>
          <a:srcRect/>
          <a:stretch>
            <a:fillRect/>
          </a:stretch>
        </p:blipFill>
        <p:spPr bwMode="auto">
          <a:xfrm>
            <a:off x="7283450" y="4017963"/>
            <a:ext cx="1860550" cy="1878012"/>
          </a:xfrm>
          <a:prstGeom prst="rect">
            <a:avLst/>
          </a:prstGeom>
          <a:noFill/>
          <a:ln w="9525">
            <a:noFill/>
            <a:miter lim="800000"/>
            <a:headEnd/>
            <a:tailEnd/>
          </a:ln>
        </p:spPr>
      </p:pic>
      <p:sp>
        <p:nvSpPr>
          <p:cNvPr id="27654" name="Rectangle 3"/>
          <p:cNvSpPr txBox="1">
            <a:spLocks noChangeArrowheads="1"/>
          </p:cNvSpPr>
          <p:nvPr/>
        </p:nvSpPr>
        <p:spPr bwMode="auto">
          <a:xfrm>
            <a:off x="158750" y="3970338"/>
            <a:ext cx="5756275" cy="1952625"/>
          </a:xfrm>
          <a:prstGeom prst="rect">
            <a:avLst/>
          </a:prstGeom>
          <a:noFill/>
          <a:ln w="9525">
            <a:noFill/>
            <a:miter lim="800000"/>
            <a:headEnd/>
            <a:tailEnd/>
          </a:ln>
        </p:spPr>
        <p:txBody>
          <a:bodyPr lIns="92075" tIns="46038" rIns="92075" bIns="46038"/>
          <a:lstStyle/>
          <a:p>
            <a:pPr marL="342900" indent="-342900">
              <a:spcBef>
                <a:spcPct val="20000"/>
              </a:spcBef>
              <a:buClr>
                <a:srgbClr val="00338D"/>
              </a:buClr>
              <a:buFont typeface="Wingdings" pitchFamily="2" charset="2"/>
              <a:buChar char=""/>
            </a:pPr>
            <a:r>
              <a:rPr lang="en-US" sz="2400" b="1">
                <a:latin typeface="Calibri" pitchFamily="34" charset="0"/>
              </a:rPr>
              <a:t>Traveler Information System</a:t>
            </a:r>
          </a:p>
          <a:p>
            <a:pPr marL="803275" lvl="1" indent="-346075">
              <a:spcBef>
                <a:spcPct val="20000"/>
              </a:spcBef>
              <a:buClr>
                <a:srgbClr val="00338D"/>
              </a:buClr>
              <a:buFont typeface="Symbol" pitchFamily="18" charset="2"/>
              <a:buChar char="-"/>
            </a:pPr>
            <a:r>
              <a:rPr lang="en-US" sz="2000">
                <a:latin typeface="Calibri" pitchFamily="34" charset="0"/>
              </a:rPr>
              <a:t>Smaller Size DMS</a:t>
            </a:r>
          </a:p>
          <a:p>
            <a:pPr marL="803275" lvl="1" indent="-346075">
              <a:spcBef>
                <a:spcPct val="20000"/>
              </a:spcBef>
              <a:buClr>
                <a:srgbClr val="00338D"/>
              </a:buClr>
              <a:buFont typeface="Symbol" pitchFamily="18" charset="2"/>
              <a:buChar char="-"/>
            </a:pPr>
            <a:r>
              <a:rPr lang="en-US" sz="2000">
                <a:latin typeface="Calibri" pitchFamily="34" charset="0"/>
              </a:rPr>
              <a:t>Dual Static/Dynamic CMS</a:t>
            </a:r>
          </a:p>
          <a:p>
            <a:pPr marL="803275" lvl="1" indent="-346075">
              <a:spcBef>
                <a:spcPct val="20000"/>
              </a:spcBef>
              <a:buClr>
                <a:srgbClr val="00338D"/>
              </a:buClr>
              <a:buFont typeface="Symbol" pitchFamily="18" charset="2"/>
              <a:buChar char="-"/>
            </a:pPr>
            <a:r>
              <a:rPr lang="en-US" sz="2000">
                <a:latin typeface="Calibri" pitchFamily="34" charset="0"/>
              </a:rPr>
              <a:t>Semi-Permanent DMS</a:t>
            </a:r>
          </a:p>
          <a:p>
            <a:pPr marL="803275" lvl="1" indent="-346075">
              <a:spcBef>
                <a:spcPct val="20000"/>
              </a:spcBef>
              <a:buClr>
                <a:srgbClr val="00338D"/>
              </a:buClr>
              <a:buFont typeface="Symbol" pitchFamily="18" charset="2"/>
              <a:buNone/>
            </a:pPr>
            <a:endParaRPr lang="en-US" sz="2300">
              <a:latin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eaLnBrk="1" hangingPunct="1"/>
            <a:r>
              <a:rPr lang="en-US" smtClean="0"/>
              <a:t>Arterial ITS (contd.)</a:t>
            </a:r>
          </a:p>
        </p:txBody>
      </p:sp>
      <p:sp>
        <p:nvSpPr>
          <p:cNvPr id="4" name="Rectangle 3"/>
          <p:cNvSpPr txBox="1">
            <a:spLocks noChangeArrowheads="1"/>
          </p:cNvSpPr>
          <p:nvPr/>
        </p:nvSpPr>
        <p:spPr bwMode="auto">
          <a:xfrm>
            <a:off x="3276600" y="3695700"/>
            <a:ext cx="5010150" cy="2857500"/>
          </a:xfrm>
          <a:prstGeom prst="rect">
            <a:avLst/>
          </a:prstGeom>
          <a:noFill/>
          <a:ln w="9525">
            <a:noFill/>
            <a:miter lim="800000"/>
            <a:headEnd/>
            <a:tailEnd/>
          </a:ln>
        </p:spPr>
        <p:txBody>
          <a:bodyPr lIns="92075" tIns="46038" rIns="92075" bIns="46038"/>
          <a:lstStyle/>
          <a:p>
            <a:pPr marL="342900" indent="-342900">
              <a:spcBef>
                <a:spcPct val="20000"/>
              </a:spcBef>
              <a:buClr>
                <a:srgbClr val="00338D"/>
              </a:buClr>
              <a:buFont typeface="Wingdings" pitchFamily="2" charset="2"/>
              <a:buChar char=""/>
              <a:defRPr/>
            </a:pPr>
            <a:r>
              <a:rPr lang="en-US" sz="2400" b="1" kern="0" dirty="0">
                <a:latin typeface="Calibri" pitchFamily="34" charset="0"/>
                <a:cs typeface="Calibri" pitchFamily="34" charset="0"/>
              </a:rPr>
              <a:t>Bluetooth Travel Time System</a:t>
            </a:r>
          </a:p>
          <a:p>
            <a:pPr marL="803275" lvl="1" indent="-346075">
              <a:spcBef>
                <a:spcPct val="20000"/>
              </a:spcBef>
              <a:buClr>
                <a:srgbClr val="00338D"/>
              </a:buClr>
              <a:buFont typeface="Symbol" pitchFamily="18" charset="2"/>
              <a:buChar char="-"/>
              <a:defRPr/>
            </a:pPr>
            <a:r>
              <a:rPr lang="en-US" sz="2000" kern="0" dirty="0">
                <a:latin typeface="Calibri" pitchFamily="34" charset="0"/>
                <a:cs typeface="Calibri" pitchFamily="34" charset="0"/>
              </a:rPr>
              <a:t>Reads Bluetooth MAC addresses from on-board devices to track vehicles</a:t>
            </a:r>
          </a:p>
          <a:p>
            <a:pPr marL="803275" lvl="1" indent="-346075">
              <a:spcBef>
                <a:spcPct val="20000"/>
              </a:spcBef>
              <a:buClr>
                <a:srgbClr val="00338D"/>
              </a:buClr>
              <a:buFont typeface="Symbol" pitchFamily="18" charset="2"/>
              <a:buChar char="-"/>
              <a:defRPr/>
            </a:pPr>
            <a:r>
              <a:rPr lang="en-US" sz="2000" kern="0" dirty="0">
                <a:latin typeface="Calibri" pitchFamily="34" charset="0"/>
                <a:cs typeface="Calibri" pitchFamily="34" charset="0"/>
              </a:rPr>
              <a:t>First deployment in Pennsylvania</a:t>
            </a:r>
          </a:p>
          <a:p>
            <a:pPr marL="803275" lvl="1" indent="-346075">
              <a:spcBef>
                <a:spcPct val="20000"/>
              </a:spcBef>
              <a:buClr>
                <a:srgbClr val="00338D"/>
              </a:buClr>
              <a:buFont typeface="Symbol" pitchFamily="18" charset="2"/>
              <a:buChar char="-"/>
              <a:defRPr/>
            </a:pPr>
            <a:r>
              <a:rPr lang="en-US" sz="2000" kern="0" dirty="0">
                <a:latin typeface="Calibri" pitchFamily="34" charset="0"/>
                <a:cs typeface="Calibri" pitchFamily="34" charset="0"/>
              </a:rPr>
              <a:t>Small size and lower cost make for an effective arterial solution</a:t>
            </a:r>
          </a:p>
          <a:p>
            <a:pPr marL="803275" lvl="1" indent="-346075">
              <a:spcBef>
                <a:spcPct val="20000"/>
              </a:spcBef>
              <a:buClr>
                <a:srgbClr val="00338D"/>
              </a:buClr>
              <a:buFont typeface="Symbol" pitchFamily="18" charset="2"/>
              <a:buChar char="-"/>
              <a:defRPr/>
            </a:pPr>
            <a:r>
              <a:rPr lang="en-US" sz="2000" kern="0" dirty="0">
                <a:latin typeface="Calibri" pitchFamily="34" charset="0"/>
                <a:cs typeface="Calibri" pitchFamily="34" charset="0"/>
              </a:rPr>
              <a:t>18 installations</a:t>
            </a:r>
          </a:p>
          <a:p>
            <a:pPr marL="803275" lvl="1" indent="-346075">
              <a:spcBef>
                <a:spcPct val="20000"/>
              </a:spcBef>
              <a:buClr>
                <a:srgbClr val="00338D"/>
              </a:buClr>
              <a:buFont typeface="Symbol" pitchFamily="18" charset="2"/>
              <a:buChar char="-"/>
              <a:defRPr/>
            </a:pPr>
            <a:endParaRPr lang="en-US" sz="2300" kern="0" dirty="0">
              <a:latin typeface="+mn-lt"/>
            </a:endParaRPr>
          </a:p>
          <a:p>
            <a:pPr marL="803275" lvl="1" indent="-346075">
              <a:spcBef>
                <a:spcPct val="20000"/>
              </a:spcBef>
              <a:buClr>
                <a:srgbClr val="00338D"/>
              </a:buClr>
              <a:buFont typeface="Symbol" pitchFamily="18" charset="2"/>
              <a:buNone/>
              <a:defRPr/>
            </a:pPr>
            <a:endParaRPr lang="en-US" sz="2300" kern="0" dirty="0">
              <a:latin typeface="+mn-lt"/>
            </a:endParaRPr>
          </a:p>
        </p:txBody>
      </p:sp>
      <p:sp>
        <p:nvSpPr>
          <p:cNvPr id="5" name="Rectangle 3"/>
          <p:cNvSpPr txBox="1">
            <a:spLocks noChangeArrowheads="1"/>
          </p:cNvSpPr>
          <p:nvPr/>
        </p:nvSpPr>
        <p:spPr bwMode="auto">
          <a:xfrm>
            <a:off x="139700" y="1524000"/>
            <a:ext cx="5754688" cy="1952625"/>
          </a:xfrm>
          <a:prstGeom prst="rect">
            <a:avLst/>
          </a:prstGeom>
          <a:noFill/>
          <a:ln w="9525">
            <a:noFill/>
            <a:miter lim="800000"/>
            <a:headEnd/>
            <a:tailEnd/>
          </a:ln>
        </p:spPr>
        <p:txBody>
          <a:bodyPr lIns="92075" tIns="46038" rIns="92075" bIns="46038"/>
          <a:lstStyle/>
          <a:p>
            <a:pPr marL="342900" indent="-342900">
              <a:spcBef>
                <a:spcPct val="20000"/>
              </a:spcBef>
              <a:buClr>
                <a:srgbClr val="00338D"/>
              </a:buClr>
              <a:buFont typeface="Wingdings" pitchFamily="2" charset="2"/>
              <a:buChar char=""/>
              <a:defRPr/>
            </a:pPr>
            <a:r>
              <a:rPr lang="en-US" sz="2400" b="1" kern="0" dirty="0">
                <a:latin typeface="Calibri" pitchFamily="34" charset="0"/>
                <a:cs typeface="Calibri" pitchFamily="34" charset="0"/>
              </a:rPr>
              <a:t>Traffic Signal Systems</a:t>
            </a:r>
          </a:p>
          <a:p>
            <a:pPr marL="803275" lvl="1" indent="-346075">
              <a:spcBef>
                <a:spcPct val="20000"/>
              </a:spcBef>
              <a:buClr>
                <a:srgbClr val="00338D"/>
              </a:buClr>
              <a:buFont typeface="Symbol" pitchFamily="18" charset="2"/>
              <a:buChar char="-"/>
              <a:defRPr/>
            </a:pPr>
            <a:r>
              <a:rPr lang="en-US" sz="2000" kern="0" dirty="0">
                <a:latin typeface="Calibri" pitchFamily="34" charset="0"/>
                <a:cs typeface="Calibri" pitchFamily="34" charset="0"/>
              </a:rPr>
              <a:t>Interconnection of signals and integration into regional communications network</a:t>
            </a:r>
          </a:p>
          <a:p>
            <a:pPr marL="803275" lvl="1" indent="-346075">
              <a:spcBef>
                <a:spcPct val="20000"/>
              </a:spcBef>
              <a:buClr>
                <a:srgbClr val="00338D"/>
              </a:buClr>
              <a:buFont typeface="Symbol" pitchFamily="18" charset="2"/>
              <a:buChar char="-"/>
              <a:defRPr/>
            </a:pPr>
            <a:r>
              <a:rPr lang="en-US" sz="2000" kern="0" dirty="0">
                <a:latin typeface="Calibri" pitchFamily="34" charset="0"/>
                <a:cs typeface="Calibri" pitchFamily="34" charset="0"/>
              </a:rPr>
              <a:t>Monitoring and control capabilities from RTMC through central software platforms</a:t>
            </a:r>
          </a:p>
          <a:p>
            <a:pPr marL="803275" lvl="1" indent="-346075">
              <a:spcBef>
                <a:spcPct val="20000"/>
              </a:spcBef>
              <a:buClr>
                <a:srgbClr val="00338D"/>
              </a:buClr>
              <a:buFont typeface="Symbol" pitchFamily="18" charset="2"/>
              <a:buNone/>
              <a:defRPr/>
            </a:pPr>
            <a:endParaRPr lang="en-US" sz="2300" kern="0" dirty="0">
              <a:latin typeface="Calibri" pitchFamily="34" charset="0"/>
              <a:cs typeface="Calibri" pitchFamily="34" charset="0"/>
            </a:endParaRPr>
          </a:p>
        </p:txBody>
      </p:sp>
      <p:pic>
        <p:nvPicPr>
          <p:cNvPr id="28676" name="Picture 6" descr="IMG_0163"/>
          <p:cNvPicPr>
            <a:picLocks noChangeAspect="1" noChangeArrowheads="1"/>
          </p:cNvPicPr>
          <p:nvPr/>
        </p:nvPicPr>
        <p:blipFill>
          <a:blip r:embed="rId3"/>
          <a:srcRect/>
          <a:stretch>
            <a:fillRect/>
          </a:stretch>
        </p:blipFill>
        <p:spPr bwMode="auto">
          <a:xfrm>
            <a:off x="1014413" y="3810000"/>
            <a:ext cx="2005012" cy="2406650"/>
          </a:xfrm>
          <a:prstGeom prst="rect">
            <a:avLst/>
          </a:prstGeom>
          <a:noFill/>
          <a:ln w="9525">
            <a:noFill/>
            <a:miter lim="800000"/>
            <a:headEnd/>
            <a:tailEnd/>
          </a:ln>
        </p:spPr>
      </p:pic>
      <p:pic>
        <p:nvPicPr>
          <p:cNvPr id="28677" name="Picture 7" descr="CIMG1244"/>
          <p:cNvPicPr>
            <a:picLocks noChangeAspect="1" noChangeArrowheads="1"/>
          </p:cNvPicPr>
          <p:nvPr/>
        </p:nvPicPr>
        <p:blipFill>
          <a:blip r:embed="rId4"/>
          <a:srcRect/>
          <a:stretch>
            <a:fillRect/>
          </a:stretch>
        </p:blipFill>
        <p:spPr bwMode="auto">
          <a:xfrm>
            <a:off x="5643563" y="1600200"/>
            <a:ext cx="2474912" cy="2005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smtClean="0"/>
              <a:t>Adaptive Signal Control Systems</a:t>
            </a:r>
          </a:p>
        </p:txBody>
      </p:sp>
      <p:sp>
        <p:nvSpPr>
          <p:cNvPr id="30722" name="Rectangle 3"/>
          <p:cNvSpPr>
            <a:spLocks noGrp="1" noChangeArrowheads="1"/>
          </p:cNvSpPr>
          <p:nvPr>
            <p:ph idx="1"/>
          </p:nvPr>
        </p:nvSpPr>
        <p:spPr>
          <a:xfrm>
            <a:off x="457200" y="1600200"/>
            <a:ext cx="8229600" cy="2514600"/>
          </a:xfrm>
        </p:spPr>
        <p:txBody>
          <a:bodyPr lIns="92075" tIns="46038" rIns="92075" bIns="46038"/>
          <a:lstStyle/>
          <a:p>
            <a:pPr eaLnBrk="1" hangingPunct="1">
              <a:buClr>
                <a:srgbClr val="00338D"/>
              </a:buClr>
              <a:buFont typeface="Wingdings" pitchFamily="2" charset="2"/>
              <a:buChar char=""/>
            </a:pPr>
            <a:r>
              <a:rPr lang="en-US" b="1" dirty="0" smtClean="0">
                <a:latin typeface="Calibri" pitchFamily="34" charset="0"/>
              </a:rPr>
              <a:t>Rhythm </a:t>
            </a:r>
            <a:r>
              <a:rPr lang="en-US" b="1" dirty="0" err="1" smtClean="0">
                <a:latin typeface="Calibri" pitchFamily="34" charset="0"/>
              </a:rPr>
              <a:t>InSync</a:t>
            </a:r>
            <a:r>
              <a:rPr lang="en-US" b="1" dirty="0" smtClean="0">
                <a:latin typeface="Calibri" pitchFamily="34" charset="0"/>
              </a:rPr>
              <a:t> Implementations – approx. 50 intersections</a:t>
            </a:r>
          </a:p>
          <a:p>
            <a:pPr marL="803275" lvl="1" indent="-346075" eaLnBrk="1" hangingPunct="1">
              <a:buClr>
                <a:srgbClr val="00338D"/>
              </a:buClr>
              <a:buFont typeface="Symbol" pitchFamily="18" charset="2"/>
              <a:buChar char="-"/>
            </a:pPr>
            <a:r>
              <a:rPr lang="en-US" sz="1800" dirty="0" smtClean="0">
                <a:latin typeface="Calibri" pitchFamily="34" charset="0"/>
              </a:rPr>
              <a:t>Self-Optimizing traffic signal processors </a:t>
            </a:r>
          </a:p>
          <a:p>
            <a:pPr marL="803275" lvl="1" indent="-346075" eaLnBrk="1" hangingPunct="1">
              <a:buClr>
                <a:srgbClr val="00338D"/>
              </a:buClr>
              <a:buFont typeface="Symbol" pitchFamily="18" charset="2"/>
              <a:buChar char="-"/>
            </a:pPr>
            <a:r>
              <a:rPr lang="en-US" sz="1800" dirty="0" smtClean="0">
                <a:latin typeface="Calibri" pitchFamily="34" charset="0"/>
              </a:rPr>
              <a:t>Adapts to real-time situations and maximizes green time for heavy approaches</a:t>
            </a:r>
          </a:p>
          <a:p>
            <a:pPr marL="803275" lvl="1" indent="-346075" eaLnBrk="1" hangingPunct="1">
              <a:buClr>
                <a:srgbClr val="00338D"/>
              </a:buClr>
              <a:buFont typeface="Symbol" pitchFamily="18" charset="2"/>
              <a:buChar char="-"/>
            </a:pPr>
            <a:r>
              <a:rPr lang="en-US" sz="1800" dirty="0" smtClean="0">
                <a:latin typeface="Calibri" pitchFamily="34" charset="0"/>
              </a:rPr>
              <a:t>Eliminates the need for signal retiming</a:t>
            </a:r>
          </a:p>
          <a:p>
            <a:pPr marL="803275" lvl="1" indent="-346075" eaLnBrk="1" hangingPunct="1">
              <a:buClr>
                <a:srgbClr val="00338D"/>
              </a:buClr>
              <a:buFont typeface="Symbol" pitchFamily="18" charset="2"/>
              <a:buChar char="-"/>
            </a:pPr>
            <a:r>
              <a:rPr lang="en-US" sz="1800" dirty="0" smtClean="0">
                <a:latin typeface="Calibri" pitchFamily="34" charset="0"/>
              </a:rPr>
              <a:t>Cameras provide detection at all approaches</a:t>
            </a:r>
          </a:p>
          <a:p>
            <a:pPr marL="803275" lvl="1" indent="-346075" eaLnBrk="1" hangingPunct="1">
              <a:buClr>
                <a:srgbClr val="00338D"/>
              </a:buClr>
              <a:buFont typeface="Symbol" pitchFamily="18" charset="2"/>
              <a:buChar char="-"/>
            </a:pPr>
            <a:endParaRPr lang="en-US" sz="1800" dirty="0" smtClean="0"/>
          </a:p>
        </p:txBody>
      </p:sp>
      <p:pic>
        <p:nvPicPr>
          <p:cNvPr id="30723" name="Picture 6"/>
          <p:cNvPicPr>
            <a:picLocks noChangeAspect="1" noChangeArrowheads="1"/>
          </p:cNvPicPr>
          <p:nvPr/>
        </p:nvPicPr>
        <p:blipFill>
          <a:blip r:embed="rId2"/>
          <a:srcRect/>
          <a:stretch>
            <a:fillRect/>
          </a:stretch>
        </p:blipFill>
        <p:spPr bwMode="auto">
          <a:xfrm>
            <a:off x="866775" y="4249738"/>
            <a:ext cx="3195638" cy="1519237"/>
          </a:xfrm>
          <a:prstGeom prst="rect">
            <a:avLst/>
          </a:prstGeom>
          <a:noFill/>
          <a:ln w="9525">
            <a:noFill/>
            <a:miter lim="800000"/>
            <a:headEnd/>
            <a:tailEnd/>
          </a:ln>
        </p:spPr>
      </p:pic>
      <p:pic>
        <p:nvPicPr>
          <p:cNvPr id="30724" name="Picture 8"/>
          <p:cNvPicPr>
            <a:picLocks noChangeAspect="1" noChangeArrowheads="1"/>
          </p:cNvPicPr>
          <p:nvPr/>
        </p:nvPicPr>
        <p:blipFill>
          <a:blip r:embed="rId3"/>
          <a:srcRect/>
          <a:stretch>
            <a:fillRect/>
          </a:stretch>
        </p:blipFill>
        <p:spPr bwMode="auto">
          <a:xfrm>
            <a:off x="4632325" y="4113213"/>
            <a:ext cx="3111500" cy="1698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533400" y="152400"/>
            <a:ext cx="8229600" cy="990600"/>
          </a:xfrm>
        </p:spPr>
        <p:txBody>
          <a:bodyPr/>
          <a:lstStyle/>
          <a:p>
            <a:pPr eaLnBrk="1" hangingPunct="1"/>
            <a:r>
              <a:rPr lang="en-US" dirty="0" err="1" smtClean="0"/>
              <a:t>IDRuM</a:t>
            </a:r>
            <a:r>
              <a:rPr lang="en-US" dirty="0" smtClean="0"/>
              <a:t> – Interactive Detour Route Mapping</a:t>
            </a:r>
          </a:p>
        </p:txBody>
      </p:sp>
      <p:pic>
        <p:nvPicPr>
          <p:cNvPr id="71683" name="Picture 3" descr="DetourRoute"/>
          <p:cNvPicPr>
            <a:picLocks noChangeAspect="1" noChangeArrowheads="1"/>
          </p:cNvPicPr>
          <p:nvPr/>
        </p:nvPicPr>
        <p:blipFill>
          <a:blip r:embed="rId2" cstate="print"/>
          <a:srcRect/>
          <a:stretch>
            <a:fillRect/>
          </a:stretch>
        </p:blipFill>
        <p:spPr bwMode="auto">
          <a:xfrm>
            <a:off x="5945188" y="2255838"/>
            <a:ext cx="3006725" cy="3892550"/>
          </a:xfrm>
          <a:prstGeom prst="rect">
            <a:avLst/>
          </a:prstGeom>
          <a:noFill/>
          <a:ln w="9525">
            <a:noFill/>
            <a:miter lim="800000"/>
            <a:headEnd/>
            <a:tailEnd/>
          </a:ln>
        </p:spPr>
      </p:pic>
      <p:pic>
        <p:nvPicPr>
          <p:cNvPr id="71684" name="Picture 4"/>
          <p:cNvPicPr>
            <a:picLocks noChangeAspect="1" noChangeArrowheads="1"/>
          </p:cNvPicPr>
          <p:nvPr/>
        </p:nvPicPr>
        <p:blipFill>
          <a:blip r:embed="rId3" cstate="print"/>
          <a:srcRect/>
          <a:stretch>
            <a:fillRect/>
          </a:stretch>
        </p:blipFill>
        <p:spPr bwMode="auto">
          <a:xfrm>
            <a:off x="157163" y="2262188"/>
            <a:ext cx="2660650" cy="2087562"/>
          </a:xfrm>
          <a:prstGeom prst="rect">
            <a:avLst/>
          </a:prstGeom>
          <a:noFill/>
          <a:ln w="9525">
            <a:noFill/>
            <a:miter lim="800000"/>
            <a:headEnd/>
            <a:tailEnd/>
          </a:ln>
        </p:spPr>
      </p:pic>
      <p:pic>
        <p:nvPicPr>
          <p:cNvPr id="71685" name="Picture 5"/>
          <p:cNvPicPr>
            <a:picLocks noChangeAspect="1" noChangeArrowheads="1"/>
          </p:cNvPicPr>
          <p:nvPr/>
        </p:nvPicPr>
        <p:blipFill>
          <a:blip r:embed="rId4" cstate="print"/>
          <a:srcRect/>
          <a:stretch>
            <a:fillRect/>
          </a:stretch>
        </p:blipFill>
        <p:spPr bwMode="auto">
          <a:xfrm>
            <a:off x="3032125" y="2254250"/>
            <a:ext cx="2678113" cy="2103438"/>
          </a:xfrm>
          <a:prstGeom prst="rect">
            <a:avLst/>
          </a:prstGeom>
          <a:noFill/>
          <a:ln w="9525">
            <a:noFill/>
            <a:miter lim="800000"/>
            <a:headEnd/>
            <a:tailEnd/>
          </a:ln>
        </p:spPr>
      </p:pic>
      <p:sp>
        <p:nvSpPr>
          <p:cNvPr id="71686" name="Text Box 6"/>
          <p:cNvSpPr txBox="1">
            <a:spLocks noChangeArrowheads="1"/>
          </p:cNvSpPr>
          <p:nvPr/>
        </p:nvSpPr>
        <p:spPr bwMode="auto">
          <a:xfrm>
            <a:off x="533400" y="1295400"/>
            <a:ext cx="7800975" cy="320675"/>
          </a:xfrm>
          <a:prstGeom prst="rect">
            <a:avLst/>
          </a:prstGeom>
          <a:noFill/>
          <a:ln w="9525">
            <a:noFill/>
            <a:miter lim="800000"/>
            <a:headEnd/>
            <a:tailEnd/>
          </a:ln>
        </p:spPr>
        <p:txBody>
          <a:bodyPr wrap="none">
            <a:spAutoFit/>
          </a:bodyPr>
          <a:lstStyle/>
          <a:p>
            <a:pPr eaLnBrk="0" hangingPunct="0"/>
            <a:r>
              <a:rPr lang="en-US" sz="1500" b="1">
                <a:solidFill>
                  <a:srgbClr val="000000"/>
                </a:solidFill>
              </a:rPr>
              <a:t>DVRPC effort to create an Internet application for accessing PennDOT detour routes</a:t>
            </a:r>
          </a:p>
        </p:txBody>
      </p:sp>
      <p:sp>
        <p:nvSpPr>
          <p:cNvPr id="71687" name="Line 10"/>
          <p:cNvSpPr>
            <a:spLocks noChangeShapeType="1"/>
          </p:cNvSpPr>
          <p:nvPr/>
        </p:nvSpPr>
        <p:spPr bwMode="auto">
          <a:xfrm>
            <a:off x="188913" y="1676400"/>
            <a:ext cx="8955087" cy="0"/>
          </a:xfrm>
          <a:prstGeom prst="line">
            <a:avLst/>
          </a:prstGeom>
          <a:noFill/>
          <a:ln w="9525">
            <a:solidFill>
              <a:srgbClr val="000000"/>
            </a:solidFill>
            <a:round/>
            <a:headEnd/>
            <a:tailEnd/>
          </a:ln>
        </p:spPr>
        <p:txBody>
          <a:bodyPr anchor="ctr"/>
          <a:lstStyle/>
          <a:p>
            <a:endParaRPr lang="en-US"/>
          </a:p>
        </p:txBody>
      </p:sp>
      <p:sp>
        <p:nvSpPr>
          <p:cNvPr id="71688" name="Line 11"/>
          <p:cNvSpPr>
            <a:spLocks noChangeShapeType="1"/>
          </p:cNvSpPr>
          <p:nvPr/>
        </p:nvSpPr>
        <p:spPr bwMode="auto">
          <a:xfrm flipV="1">
            <a:off x="1349375" y="1944688"/>
            <a:ext cx="6169025" cy="0"/>
          </a:xfrm>
          <a:prstGeom prst="line">
            <a:avLst/>
          </a:prstGeom>
          <a:noFill/>
          <a:ln w="101600">
            <a:solidFill>
              <a:schemeClr val="bg1"/>
            </a:solidFill>
            <a:round/>
            <a:headEnd/>
            <a:tailEnd type="triangle" w="med" len="med"/>
          </a:ln>
        </p:spPr>
        <p:txBody>
          <a:bodyPr anchor="ctr"/>
          <a:lstStyle/>
          <a:p>
            <a:endParaRPr lang="en-US"/>
          </a:p>
        </p:txBody>
      </p:sp>
      <p:sp>
        <p:nvSpPr>
          <p:cNvPr id="71689" name="Text Box 12"/>
          <p:cNvSpPr txBox="1">
            <a:spLocks noChangeArrowheads="1"/>
          </p:cNvSpPr>
          <p:nvPr/>
        </p:nvSpPr>
        <p:spPr bwMode="auto">
          <a:xfrm>
            <a:off x="566738" y="4937125"/>
            <a:ext cx="4657725" cy="1069975"/>
          </a:xfrm>
          <a:prstGeom prst="rect">
            <a:avLst/>
          </a:prstGeom>
          <a:noFill/>
          <a:ln w="9525">
            <a:noFill/>
            <a:miter lim="800000"/>
            <a:headEnd/>
            <a:tailEnd/>
          </a:ln>
        </p:spPr>
        <p:txBody>
          <a:bodyPr wrap="none">
            <a:spAutoFit/>
          </a:bodyPr>
          <a:lstStyle/>
          <a:p>
            <a:pPr eaLnBrk="0" hangingPunct="0"/>
            <a:r>
              <a:rPr lang="en-US" sz="1600" b="1">
                <a:solidFill>
                  <a:srgbClr val="000000"/>
                </a:solidFill>
              </a:rPr>
              <a:t>Steps 1 &amp; 2:  Macromedia Flash</a:t>
            </a:r>
          </a:p>
          <a:p>
            <a:pPr eaLnBrk="0" hangingPunct="0"/>
            <a:r>
              <a:rPr lang="en-US" sz="1600" b="1">
                <a:solidFill>
                  <a:srgbClr val="000000"/>
                </a:solidFill>
              </a:rPr>
              <a:t>Step 3 (final map): Adobe PDF</a:t>
            </a:r>
          </a:p>
          <a:p>
            <a:pPr eaLnBrk="0" hangingPunct="0"/>
            <a:endParaRPr lang="en-US" sz="1600" b="1">
              <a:solidFill>
                <a:srgbClr val="000000"/>
              </a:solidFill>
            </a:endParaRPr>
          </a:p>
          <a:p>
            <a:pPr eaLnBrk="0" hangingPunct="0"/>
            <a:r>
              <a:rPr lang="en-US" sz="1600" b="1">
                <a:solidFill>
                  <a:srgbClr val="000000"/>
                </a:solidFill>
              </a:rPr>
              <a:t>Both formats are available for FREE download</a:t>
            </a:r>
          </a:p>
        </p:txBody>
      </p:sp>
      <p:sp>
        <p:nvSpPr>
          <p:cNvPr id="71690" name="Text Box 13"/>
          <p:cNvSpPr txBox="1">
            <a:spLocks noChangeArrowheads="1"/>
          </p:cNvSpPr>
          <p:nvPr/>
        </p:nvSpPr>
        <p:spPr bwMode="auto">
          <a:xfrm>
            <a:off x="573088" y="4595813"/>
            <a:ext cx="1606550" cy="336550"/>
          </a:xfrm>
          <a:prstGeom prst="rect">
            <a:avLst/>
          </a:prstGeom>
          <a:noFill/>
          <a:ln w="9525">
            <a:noFill/>
            <a:miter lim="800000"/>
            <a:headEnd/>
            <a:tailEnd/>
          </a:ln>
        </p:spPr>
        <p:txBody>
          <a:bodyPr wrap="none">
            <a:spAutoFit/>
          </a:bodyPr>
          <a:lstStyle/>
          <a:p>
            <a:pPr eaLnBrk="0" hangingPunct="0"/>
            <a:r>
              <a:rPr lang="en-US" sz="1600" b="1" u="sng">
                <a:solidFill>
                  <a:srgbClr val="000000"/>
                </a:solidFill>
              </a:rPr>
              <a:t>Formats Used:</a:t>
            </a:r>
          </a:p>
        </p:txBody>
      </p:sp>
      <p:sp>
        <p:nvSpPr>
          <p:cNvPr id="71691" name="Text Box 9"/>
          <p:cNvSpPr txBox="1">
            <a:spLocks noChangeArrowheads="1"/>
          </p:cNvSpPr>
          <p:nvPr/>
        </p:nvSpPr>
        <p:spPr bwMode="auto">
          <a:xfrm>
            <a:off x="5902325" y="1763713"/>
            <a:ext cx="2979738" cy="517525"/>
          </a:xfrm>
          <a:prstGeom prst="rect">
            <a:avLst/>
          </a:prstGeom>
          <a:noFill/>
          <a:ln w="9525">
            <a:noFill/>
            <a:miter lim="800000"/>
            <a:headEnd/>
            <a:tailEnd/>
          </a:ln>
        </p:spPr>
        <p:txBody>
          <a:bodyPr>
            <a:spAutoFit/>
          </a:bodyPr>
          <a:lstStyle/>
          <a:p>
            <a:pPr eaLnBrk="0" hangingPunct="0"/>
            <a:r>
              <a:rPr lang="en-US" sz="1400" b="1">
                <a:solidFill>
                  <a:srgbClr val="000000"/>
                </a:solidFill>
              </a:rPr>
              <a:t>Step 3: View / Download / Print / </a:t>
            </a:r>
            <a:r>
              <a:rPr lang="en-US" sz="1400" b="1">
                <a:solidFill>
                  <a:schemeClr val="bg1"/>
                </a:solidFill>
              </a:rPr>
              <a:t>dd</a:t>
            </a:r>
            <a:r>
              <a:rPr lang="en-US" sz="1400" b="1">
                <a:solidFill>
                  <a:srgbClr val="000000"/>
                </a:solidFill>
              </a:rPr>
              <a:t>        Email Map</a:t>
            </a:r>
          </a:p>
        </p:txBody>
      </p:sp>
      <p:sp>
        <p:nvSpPr>
          <p:cNvPr id="71692" name="Text Box 7"/>
          <p:cNvSpPr txBox="1">
            <a:spLocks noChangeArrowheads="1"/>
          </p:cNvSpPr>
          <p:nvPr/>
        </p:nvSpPr>
        <p:spPr bwMode="auto">
          <a:xfrm>
            <a:off x="228600" y="1752600"/>
            <a:ext cx="2124075" cy="304800"/>
          </a:xfrm>
          <a:prstGeom prst="rect">
            <a:avLst/>
          </a:prstGeom>
          <a:noFill/>
          <a:ln w="9525">
            <a:noFill/>
            <a:miter lim="800000"/>
            <a:headEnd/>
            <a:tailEnd/>
          </a:ln>
        </p:spPr>
        <p:txBody>
          <a:bodyPr wrap="none">
            <a:spAutoFit/>
          </a:bodyPr>
          <a:lstStyle/>
          <a:p>
            <a:pPr eaLnBrk="0" hangingPunct="0"/>
            <a:r>
              <a:rPr lang="en-US" sz="1400" b="1">
                <a:solidFill>
                  <a:srgbClr val="000000"/>
                </a:solidFill>
              </a:rPr>
              <a:t>Step 1: Select Highway</a:t>
            </a:r>
          </a:p>
        </p:txBody>
      </p:sp>
      <p:sp>
        <p:nvSpPr>
          <p:cNvPr id="71693" name="Text Box 8"/>
          <p:cNvSpPr txBox="1">
            <a:spLocks noChangeArrowheads="1"/>
          </p:cNvSpPr>
          <p:nvPr/>
        </p:nvSpPr>
        <p:spPr bwMode="auto">
          <a:xfrm>
            <a:off x="2971800" y="1752600"/>
            <a:ext cx="2859088" cy="304800"/>
          </a:xfrm>
          <a:prstGeom prst="rect">
            <a:avLst/>
          </a:prstGeom>
          <a:noFill/>
          <a:ln w="9525">
            <a:noFill/>
            <a:miter lim="800000"/>
            <a:headEnd/>
            <a:tailEnd/>
          </a:ln>
        </p:spPr>
        <p:txBody>
          <a:bodyPr wrap="none">
            <a:spAutoFit/>
          </a:bodyPr>
          <a:lstStyle/>
          <a:p>
            <a:pPr eaLnBrk="0" hangingPunct="0"/>
            <a:r>
              <a:rPr lang="en-US" sz="1400" b="1">
                <a:solidFill>
                  <a:srgbClr val="000000"/>
                </a:solidFill>
              </a:rPr>
              <a:t>Step 2: Select Incident Location</a:t>
            </a:r>
          </a:p>
        </p:txBody>
      </p:sp>
    </p:spTree>
    <p:extLst>
      <p:ext uri="{BB962C8B-B14F-4D97-AF65-F5344CB8AC3E}">
        <p14:creationId xmlns:p14="http://schemas.microsoft.com/office/powerpoint/2010/main" val="2600823961"/>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2" name="Picture 2" descr="I-476 002"/>
          <p:cNvPicPr>
            <a:picLocks noChangeAspect="1" noChangeArrowheads="1"/>
          </p:cNvPicPr>
          <p:nvPr/>
        </p:nvPicPr>
        <p:blipFill>
          <a:blip r:embed="rId2" cstate="print"/>
          <a:srcRect/>
          <a:stretch>
            <a:fillRect/>
          </a:stretch>
        </p:blipFill>
        <p:spPr bwMode="auto">
          <a:xfrm>
            <a:off x="228600" y="457200"/>
            <a:ext cx="4343400" cy="3184525"/>
          </a:xfrm>
          <a:prstGeom prst="rect">
            <a:avLst/>
          </a:prstGeom>
          <a:noFill/>
        </p:spPr>
      </p:pic>
      <p:pic>
        <p:nvPicPr>
          <p:cNvPr id="542723" name="Picture 3" descr="I-476 003"/>
          <p:cNvPicPr>
            <a:picLocks noChangeAspect="1" noChangeArrowheads="1"/>
          </p:cNvPicPr>
          <p:nvPr/>
        </p:nvPicPr>
        <p:blipFill>
          <a:blip r:embed="rId3" cstate="print"/>
          <a:srcRect/>
          <a:stretch>
            <a:fillRect/>
          </a:stretch>
        </p:blipFill>
        <p:spPr bwMode="auto">
          <a:xfrm>
            <a:off x="4572000" y="3581400"/>
            <a:ext cx="4267200" cy="3276600"/>
          </a:xfrm>
          <a:prstGeom prst="rect">
            <a:avLst/>
          </a:prstGeom>
          <a:noFill/>
        </p:spPr>
      </p:pic>
      <p:pic>
        <p:nvPicPr>
          <p:cNvPr id="542724" name="Picture 4" descr="I-476 006"/>
          <p:cNvPicPr>
            <a:picLocks noChangeAspect="1" noChangeArrowheads="1"/>
          </p:cNvPicPr>
          <p:nvPr/>
        </p:nvPicPr>
        <p:blipFill>
          <a:blip r:embed="rId4" cstate="print"/>
          <a:srcRect/>
          <a:stretch>
            <a:fillRect/>
          </a:stretch>
        </p:blipFill>
        <p:spPr bwMode="auto">
          <a:xfrm>
            <a:off x="228600" y="3581400"/>
            <a:ext cx="4343400" cy="3276600"/>
          </a:xfrm>
          <a:prstGeom prst="rect">
            <a:avLst/>
          </a:prstGeom>
          <a:noFill/>
        </p:spPr>
      </p:pic>
      <p:pic>
        <p:nvPicPr>
          <p:cNvPr id="542725" name="Picture 5" descr="I-476 005"/>
          <p:cNvPicPr>
            <a:picLocks noChangeAspect="1" noChangeArrowheads="1"/>
          </p:cNvPicPr>
          <p:nvPr/>
        </p:nvPicPr>
        <p:blipFill>
          <a:blip r:embed="rId5" cstate="print"/>
          <a:srcRect/>
          <a:stretch>
            <a:fillRect/>
          </a:stretch>
        </p:blipFill>
        <p:spPr bwMode="auto">
          <a:xfrm>
            <a:off x="4572000" y="457200"/>
            <a:ext cx="4267200" cy="3124200"/>
          </a:xfrm>
          <a:prstGeom prst="rect">
            <a:avLst/>
          </a:prstGeom>
          <a:noFill/>
        </p:spPr>
      </p:pic>
      <p:pic>
        <p:nvPicPr>
          <p:cNvPr id="542726" name="Picture 6" descr="I-476 001"/>
          <p:cNvPicPr>
            <a:picLocks noChangeAspect="1" noChangeArrowheads="1"/>
          </p:cNvPicPr>
          <p:nvPr/>
        </p:nvPicPr>
        <p:blipFill>
          <a:blip r:embed="rId6" cstate="print"/>
          <a:srcRect/>
          <a:stretch>
            <a:fillRect/>
          </a:stretch>
        </p:blipFill>
        <p:spPr bwMode="auto">
          <a:xfrm>
            <a:off x="2971800" y="2286000"/>
            <a:ext cx="3581400" cy="2057400"/>
          </a:xfrm>
          <a:prstGeom prst="rect">
            <a:avLst/>
          </a:prstGeom>
          <a:noFill/>
        </p:spPr>
      </p:pic>
    </p:spTree>
    <p:extLst>
      <p:ext uri="{BB962C8B-B14F-4D97-AF65-F5344CB8AC3E}">
        <p14:creationId xmlns:p14="http://schemas.microsoft.com/office/powerpoint/2010/main" val="2594148746"/>
      </p:ext>
    </p:extLst>
  </p:cSld>
  <p:clrMapOvr>
    <a:masterClrMapping/>
  </p:clrMapOvr>
  <p:transition spd="med"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685800" y="228600"/>
            <a:ext cx="8229600" cy="914400"/>
          </a:xfrm>
        </p:spPr>
        <p:txBody>
          <a:bodyPr/>
          <a:lstStyle/>
          <a:p>
            <a:r>
              <a:rPr lang="en-US" sz="3600" smtClean="0"/>
              <a:t>Video Sharing…</a:t>
            </a:r>
            <a:br>
              <a:rPr lang="en-US" sz="3600" smtClean="0"/>
            </a:br>
            <a:r>
              <a:rPr lang="en-US" sz="3600" smtClean="0"/>
              <a:t>Partnering For Success</a:t>
            </a:r>
          </a:p>
        </p:txBody>
      </p:sp>
      <p:sp>
        <p:nvSpPr>
          <p:cNvPr id="52227" name="Rectangle 3"/>
          <p:cNvSpPr>
            <a:spLocks noGrp="1" noChangeArrowheads="1"/>
          </p:cNvSpPr>
          <p:nvPr>
            <p:ph type="body" idx="4294967295"/>
          </p:nvPr>
        </p:nvSpPr>
        <p:spPr>
          <a:xfrm>
            <a:off x="534988" y="1719263"/>
            <a:ext cx="8075612" cy="4289425"/>
          </a:xfrm>
        </p:spPr>
        <p:txBody>
          <a:bodyPr/>
          <a:lstStyle/>
          <a:p>
            <a:pPr>
              <a:lnSpc>
                <a:spcPct val="80000"/>
              </a:lnSpc>
            </a:pPr>
            <a:r>
              <a:rPr lang="en-US" sz="2000" smtClean="0"/>
              <a:t>Partners have access to all PENNDOT CCTV images</a:t>
            </a:r>
          </a:p>
          <a:p>
            <a:pPr>
              <a:lnSpc>
                <a:spcPct val="80000"/>
              </a:lnSpc>
              <a:buFontTx/>
              <a:buNone/>
            </a:pPr>
            <a:endParaRPr lang="en-US" sz="2000" smtClean="0"/>
          </a:p>
          <a:p>
            <a:pPr>
              <a:lnSpc>
                <a:spcPct val="80000"/>
              </a:lnSpc>
            </a:pPr>
            <a:r>
              <a:rPr lang="en-US" sz="2000" smtClean="0"/>
              <a:t>Creates stronger communication links between Police dispatchers, the media, and other first responders.</a:t>
            </a:r>
          </a:p>
          <a:p>
            <a:pPr>
              <a:lnSpc>
                <a:spcPct val="80000"/>
              </a:lnSpc>
            </a:pPr>
            <a:endParaRPr lang="en-US" sz="2000" smtClean="0"/>
          </a:p>
          <a:p>
            <a:pPr>
              <a:lnSpc>
                <a:spcPct val="80000"/>
              </a:lnSpc>
            </a:pPr>
            <a:r>
              <a:rPr lang="en-US" sz="2000" smtClean="0"/>
              <a:t>Allows more immediate assessment of incident, allowing proper resources to be dispatched and directed.</a:t>
            </a:r>
          </a:p>
          <a:p>
            <a:pPr>
              <a:lnSpc>
                <a:spcPct val="80000"/>
              </a:lnSpc>
            </a:pPr>
            <a:endParaRPr lang="en-US" sz="2000" smtClean="0"/>
          </a:p>
          <a:p>
            <a:pPr>
              <a:lnSpc>
                <a:spcPct val="80000"/>
              </a:lnSpc>
            </a:pPr>
            <a:r>
              <a:rPr lang="en-US" sz="2000" smtClean="0"/>
              <a:t>Monitors traffic queues to create efficient traffic flow patterns around incidents.</a:t>
            </a:r>
          </a:p>
          <a:p>
            <a:pPr>
              <a:lnSpc>
                <a:spcPct val="80000"/>
              </a:lnSpc>
              <a:buFontTx/>
              <a:buNone/>
            </a:pPr>
            <a:endParaRPr lang="en-US" sz="2000" smtClean="0"/>
          </a:p>
          <a:p>
            <a:pPr>
              <a:lnSpc>
                <a:spcPct val="80000"/>
              </a:lnSpc>
            </a:pPr>
            <a:r>
              <a:rPr lang="en-US" sz="2000" smtClean="0"/>
              <a:t>Allows media outlets to provide true, real-time traveler information to TV viewers and radio listeners.</a:t>
            </a:r>
          </a:p>
          <a:p>
            <a:pPr>
              <a:lnSpc>
                <a:spcPct val="80000"/>
              </a:lnSpc>
              <a:buFontTx/>
              <a:buNone/>
            </a:pPr>
            <a:endParaRPr lang="en-US" sz="2000" smtClean="0"/>
          </a:p>
          <a:p>
            <a:pPr>
              <a:lnSpc>
                <a:spcPct val="80000"/>
              </a:lnSpc>
            </a:pPr>
            <a:r>
              <a:rPr lang="en-US" sz="2000" smtClean="0"/>
              <a:t>Real-time traveler information available through in-car navigation systems via Sirius and XM satellite radio systems.</a:t>
            </a:r>
          </a:p>
        </p:txBody>
      </p:sp>
    </p:spTree>
    <p:extLst>
      <p:ext uri="{BB962C8B-B14F-4D97-AF65-F5344CB8AC3E}">
        <p14:creationId xmlns:p14="http://schemas.microsoft.com/office/powerpoint/2010/main" val="4234414143"/>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457200" y="152400"/>
            <a:ext cx="8229600" cy="1143000"/>
          </a:xfrm>
        </p:spPr>
        <p:txBody>
          <a:bodyPr/>
          <a:lstStyle/>
          <a:p>
            <a:r>
              <a:rPr lang="en-US" smtClean="0"/>
              <a:t>Purpose of Incident Management </a:t>
            </a:r>
            <a:br>
              <a:rPr lang="en-US" smtClean="0"/>
            </a:br>
            <a:r>
              <a:rPr lang="en-US" smtClean="0"/>
              <a:t>Task Forces</a:t>
            </a:r>
          </a:p>
        </p:txBody>
      </p:sp>
      <p:sp>
        <p:nvSpPr>
          <p:cNvPr id="64515" name="Rectangle 3"/>
          <p:cNvSpPr>
            <a:spLocks noGrp="1" noChangeArrowheads="1"/>
          </p:cNvSpPr>
          <p:nvPr>
            <p:ph type="body" idx="4294967295"/>
          </p:nvPr>
        </p:nvSpPr>
        <p:spPr>
          <a:xfrm>
            <a:off x="381000" y="1524000"/>
            <a:ext cx="8218488" cy="4703763"/>
          </a:xfrm>
        </p:spPr>
        <p:txBody>
          <a:bodyPr/>
          <a:lstStyle/>
          <a:p>
            <a:pPr>
              <a:lnSpc>
                <a:spcPct val="150000"/>
              </a:lnSpc>
            </a:pPr>
            <a:r>
              <a:rPr lang="en-US" smtClean="0"/>
              <a:t>Improve Coordinated IM Response </a:t>
            </a:r>
          </a:p>
          <a:p>
            <a:pPr>
              <a:lnSpc>
                <a:spcPct val="150000"/>
              </a:lnSpc>
            </a:pPr>
            <a:r>
              <a:rPr lang="en-US" smtClean="0"/>
              <a:t>Foster Interaction Among IM Stakeholders</a:t>
            </a:r>
          </a:p>
          <a:p>
            <a:pPr>
              <a:lnSpc>
                <a:spcPct val="150000"/>
              </a:lnSpc>
            </a:pPr>
            <a:r>
              <a:rPr lang="en-US" smtClean="0"/>
              <a:t>Identify and Address Critical IM Needs</a:t>
            </a:r>
          </a:p>
          <a:p>
            <a:pPr>
              <a:lnSpc>
                <a:spcPct val="150000"/>
              </a:lnSpc>
            </a:pPr>
            <a:r>
              <a:rPr lang="en-US" smtClean="0"/>
              <a:t>Give Other Organizational Perspectives</a:t>
            </a:r>
          </a:p>
        </p:txBody>
      </p:sp>
      <p:grpSp>
        <p:nvGrpSpPr>
          <p:cNvPr id="64516" name="Group 4"/>
          <p:cNvGrpSpPr>
            <a:grpSpLocks/>
          </p:cNvGrpSpPr>
          <p:nvPr/>
        </p:nvGrpSpPr>
        <p:grpSpPr bwMode="auto">
          <a:xfrm>
            <a:off x="1524000" y="4953000"/>
            <a:ext cx="6056313" cy="1600200"/>
            <a:chOff x="958" y="2885"/>
            <a:chExt cx="3815" cy="1008"/>
          </a:xfrm>
        </p:grpSpPr>
        <p:pic>
          <p:nvPicPr>
            <p:cNvPr id="64517" name="Picture 5" descr="Color DOT Logo for L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5" y="2885"/>
              <a:ext cx="100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4518" name="Picture 6" descr="PENNDOT"/>
            <p:cNvPicPr>
              <a:picLocks noChangeAspect="1" noChangeArrowheads="1"/>
            </p:cNvPicPr>
            <p:nvPr/>
          </p:nvPicPr>
          <p:blipFill>
            <a:blip r:embed="rId4">
              <a:extLst>
                <a:ext uri="{28A0092B-C50C-407E-A947-70E740481C1C}">
                  <a14:useLocalDpi xmlns:a14="http://schemas.microsoft.com/office/drawing/2010/main" val="0"/>
                </a:ext>
              </a:extLst>
            </a:blip>
            <a:srcRect l="7504" t="15398" r="8818"/>
            <a:stretch>
              <a:fillRect/>
            </a:stretch>
          </p:blipFill>
          <p:spPr bwMode="auto">
            <a:xfrm>
              <a:off x="958" y="2896"/>
              <a:ext cx="892" cy="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7" descr="Presentation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7" y="2954"/>
              <a:ext cx="849" cy="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59284154"/>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457200" y="0"/>
            <a:ext cx="8229600" cy="1143000"/>
          </a:xfrm>
        </p:spPr>
        <p:txBody>
          <a:bodyPr/>
          <a:lstStyle/>
          <a:p>
            <a:r>
              <a:rPr lang="en-US" dirty="0" smtClean="0"/>
              <a:t/>
            </a:r>
            <a:br>
              <a:rPr lang="en-US" dirty="0" smtClean="0"/>
            </a:br>
            <a:r>
              <a:rPr lang="en-US" dirty="0" smtClean="0"/>
              <a:t>Inter-Agency Coordination</a:t>
            </a:r>
          </a:p>
        </p:txBody>
      </p:sp>
      <p:sp>
        <p:nvSpPr>
          <p:cNvPr id="66563" name="Rectangle 3"/>
          <p:cNvSpPr>
            <a:spLocks noGrp="1" noChangeArrowheads="1"/>
          </p:cNvSpPr>
          <p:nvPr>
            <p:ph type="body" idx="4294967295"/>
          </p:nvPr>
        </p:nvSpPr>
        <p:spPr>
          <a:xfrm>
            <a:off x="533400" y="1295400"/>
            <a:ext cx="8229600" cy="4525963"/>
          </a:xfrm>
        </p:spPr>
        <p:txBody>
          <a:bodyPr/>
          <a:lstStyle/>
          <a:p>
            <a:r>
              <a:rPr lang="en-US" b="1" dirty="0" smtClean="0"/>
              <a:t>Build Relationships</a:t>
            </a:r>
          </a:p>
          <a:p>
            <a:r>
              <a:rPr lang="en-US" b="1" dirty="0" smtClean="0"/>
              <a:t>Enhance Communications</a:t>
            </a:r>
          </a:p>
          <a:p>
            <a:r>
              <a:rPr lang="en-US" b="1" dirty="0" smtClean="0"/>
              <a:t>Provide Forum to Discuss Issues</a:t>
            </a:r>
          </a:p>
          <a:p>
            <a:r>
              <a:rPr lang="en-US" b="1" dirty="0" smtClean="0"/>
              <a:t>Share Resources</a:t>
            </a:r>
          </a:p>
          <a:p>
            <a:r>
              <a:rPr lang="en-US" b="1" dirty="0">
                <a:latin typeface="Calibri" pitchFamily="34" charset="0"/>
              </a:rPr>
              <a:t>Coordinate event management with stadium authorities and Local Police.</a:t>
            </a:r>
          </a:p>
          <a:p>
            <a:endParaRPr lang="en-US" dirty="0" smtClean="0"/>
          </a:p>
          <a:p>
            <a:endParaRPr lang="en-US" dirty="0" smtClean="0"/>
          </a:p>
        </p:txBody>
      </p:sp>
      <p:pic>
        <p:nvPicPr>
          <p:cNvPr id="66564" name="Picture 4" descr="Cam view  5 MS K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4038600"/>
            <a:ext cx="3927475" cy="2430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6565" name="Picture 5" descr="PennDOT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962400"/>
            <a:ext cx="3594100" cy="2435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25435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r>
              <a:rPr lang="en-US" smtClean="0"/>
              <a:t>2013 RTMC Operations Overview </a:t>
            </a:r>
          </a:p>
        </p:txBody>
      </p:sp>
      <p:pic>
        <p:nvPicPr>
          <p:cNvPr id="19458" name="Picture 2"/>
          <p:cNvPicPr>
            <a:picLocks noChangeAspect="1" noChangeArrowheads="1"/>
          </p:cNvPicPr>
          <p:nvPr/>
        </p:nvPicPr>
        <p:blipFill>
          <a:blip r:embed="rId2"/>
          <a:srcRect/>
          <a:stretch>
            <a:fillRect/>
          </a:stretch>
        </p:blipFill>
        <p:spPr bwMode="auto">
          <a:xfrm>
            <a:off x="533400" y="1524000"/>
            <a:ext cx="8148638"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eaLnBrk="1" hangingPunct="1"/>
            <a:r>
              <a:rPr lang="en-US" smtClean="0"/>
              <a:t>High Priority Future Initiatives </a:t>
            </a:r>
          </a:p>
        </p:txBody>
      </p:sp>
      <p:sp>
        <p:nvSpPr>
          <p:cNvPr id="34818" name="Content Placeholder 2"/>
          <p:cNvSpPr>
            <a:spLocks noGrp="1"/>
          </p:cNvSpPr>
          <p:nvPr>
            <p:ph idx="1"/>
          </p:nvPr>
        </p:nvSpPr>
        <p:spPr>
          <a:xfrm>
            <a:off x="457200" y="1600200"/>
            <a:ext cx="4648200" cy="4525963"/>
          </a:xfrm>
        </p:spPr>
        <p:txBody>
          <a:bodyPr/>
          <a:lstStyle/>
          <a:p>
            <a:pPr eaLnBrk="1" hangingPunct="1">
              <a:lnSpc>
                <a:spcPct val="80000"/>
              </a:lnSpc>
            </a:pPr>
            <a:r>
              <a:rPr lang="en-US" sz="2700" smtClean="0">
                <a:latin typeface="Calibri" pitchFamily="34" charset="0"/>
              </a:rPr>
              <a:t>Expansion and integration of communications networks to provide for greater network security and redundancy</a:t>
            </a:r>
          </a:p>
          <a:p>
            <a:pPr eaLnBrk="1" hangingPunct="1">
              <a:lnSpc>
                <a:spcPct val="80000"/>
              </a:lnSpc>
            </a:pPr>
            <a:r>
              <a:rPr lang="en-US" sz="2700" smtClean="0">
                <a:latin typeface="Calibri" pitchFamily="34" charset="0"/>
              </a:rPr>
              <a:t>Migration to a digital video management and distribution platform</a:t>
            </a:r>
          </a:p>
          <a:p>
            <a:pPr eaLnBrk="1" hangingPunct="1">
              <a:lnSpc>
                <a:spcPct val="80000"/>
              </a:lnSpc>
            </a:pPr>
            <a:r>
              <a:rPr lang="en-US" sz="2700" smtClean="0">
                <a:latin typeface="Calibri" pitchFamily="34" charset="0"/>
              </a:rPr>
              <a:t>Investigation of Active Traffic Management tools along high-priority corridors</a:t>
            </a:r>
          </a:p>
          <a:p>
            <a:pPr lvl="1" eaLnBrk="1" hangingPunct="1">
              <a:lnSpc>
                <a:spcPct val="80000"/>
              </a:lnSpc>
            </a:pPr>
            <a:r>
              <a:rPr lang="en-US" sz="2300" smtClean="0">
                <a:latin typeface="Calibri" pitchFamily="34" charset="0"/>
              </a:rPr>
              <a:t>Variable Speed Limits</a:t>
            </a:r>
          </a:p>
          <a:p>
            <a:pPr lvl="1" eaLnBrk="1" hangingPunct="1">
              <a:lnSpc>
                <a:spcPct val="80000"/>
              </a:lnSpc>
            </a:pPr>
            <a:r>
              <a:rPr lang="en-US" sz="2300" smtClean="0">
                <a:latin typeface="Calibri" pitchFamily="34" charset="0"/>
              </a:rPr>
              <a:t>Ramp Metering</a:t>
            </a:r>
          </a:p>
          <a:p>
            <a:pPr lvl="1" eaLnBrk="1" hangingPunct="1">
              <a:lnSpc>
                <a:spcPct val="80000"/>
              </a:lnSpc>
            </a:pPr>
            <a:r>
              <a:rPr lang="en-US" sz="2300" smtClean="0">
                <a:latin typeface="Calibri" pitchFamily="34" charset="0"/>
              </a:rPr>
              <a:t>Junction Control</a:t>
            </a:r>
          </a:p>
          <a:p>
            <a:pPr eaLnBrk="1" hangingPunct="1"/>
            <a:endParaRPr lang="en-US" smtClean="0">
              <a:latin typeface="Calibri" pitchFamily="34" charset="0"/>
            </a:endParaRPr>
          </a:p>
        </p:txBody>
      </p:sp>
      <p:pic>
        <p:nvPicPr>
          <p:cNvPr id="34819" name="Picture 2"/>
          <p:cNvPicPr>
            <a:picLocks noChangeAspect="1" noChangeArrowheads="1"/>
          </p:cNvPicPr>
          <p:nvPr/>
        </p:nvPicPr>
        <p:blipFill>
          <a:blip r:embed="rId3"/>
          <a:srcRect/>
          <a:stretch>
            <a:fillRect/>
          </a:stretch>
        </p:blipFill>
        <p:spPr bwMode="auto">
          <a:xfrm>
            <a:off x="5257800" y="1524000"/>
            <a:ext cx="3367088" cy="431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en-US" smtClean="0"/>
              <a:t>Thank You!</a:t>
            </a:r>
          </a:p>
        </p:txBody>
      </p:sp>
      <p:sp>
        <p:nvSpPr>
          <p:cNvPr id="36866" name="Rectangle 3"/>
          <p:cNvSpPr>
            <a:spLocks noGrp="1" noChangeArrowheads="1"/>
          </p:cNvSpPr>
          <p:nvPr>
            <p:ph type="body" idx="1"/>
          </p:nvPr>
        </p:nvSpPr>
        <p:spPr>
          <a:xfrm>
            <a:off x="990600" y="1600200"/>
            <a:ext cx="7162800" cy="2286000"/>
          </a:xfrm>
        </p:spPr>
        <p:txBody>
          <a:bodyPr/>
          <a:lstStyle/>
          <a:p>
            <a:pPr algn="ctr">
              <a:buFontTx/>
              <a:buNone/>
            </a:pPr>
            <a:r>
              <a:rPr lang="en-US" sz="1800" b="1" u="sng" smtClean="0"/>
              <a:t>PennDOT 6-0 RTMC Staff</a:t>
            </a:r>
          </a:p>
          <a:p>
            <a:pPr algn="ctr">
              <a:buFontTx/>
              <a:buNone/>
            </a:pPr>
            <a:r>
              <a:rPr lang="en-US" sz="1600" smtClean="0"/>
              <a:t>Matt Miele – Freeway Management Section Supervisor</a:t>
            </a:r>
          </a:p>
          <a:p>
            <a:pPr algn="ctr">
              <a:buFontTx/>
              <a:buNone/>
            </a:pPr>
            <a:r>
              <a:rPr lang="en-US" sz="1600" smtClean="0"/>
              <a:t>Frank Dijoseph – RTMC Floor Supervisor</a:t>
            </a:r>
          </a:p>
          <a:p>
            <a:pPr algn="ctr">
              <a:buFontTx/>
              <a:buNone/>
            </a:pPr>
            <a:r>
              <a:rPr lang="en-US" sz="1600" smtClean="0"/>
              <a:t>Dave Wolfe – Traffic Control Specialist</a:t>
            </a:r>
          </a:p>
          <a:p>
            <a:pPr algn="ctr">
              <a:buFontTx/>
              <a:buNone/>
            </a:pPr>
            <a:r>
              <a:rPr lang="en-US" sz="1600" smtClean="0"/>
              <a:t>Vahik Andonian – Traffic Control Specialist</a:t>
            </a:r>
          </a:p>
          <a:p>
            <a:pPr algn="ctr">
              <a:buFontTx/>
              <a:buNone/>
            </a:pPr>
            <a:r>
              <a:rPr lang="en-US" sz="1600" smtClean="0"/>
              <a:t>Matt Elliott – Traffic Control Specialist</a:t>
            </a:r>
          </a:p>
          <a:p>
            <a:endParaRPr lang="en-US" sz="1600" smtClean="0"/>
          </a:p>
          <a:p>
            <a:pPr algn="ctr">
              <a:buFontTx/>
              <a:buNone/>
            </a:pPr>
            <a:endParaRPr lang="en-US" sz="3200" b="1" smtClean="0"/>
          </a:p>
        </p:txBody>
      </p:sp>
      <p:sp>
        <p:nvSpPr>
          <p:cNvPr id="36867" name="Rectangle 5"/>
          <p:cNvSpPr>
            <a:spLocks noChangeArrowheads="1"/>
          </p:cNvSpPr>
          <p:nvPr/>
        </p:nvSpPr>
        <p:spPr bwMode="auto">
          <a:xfrm>
            <a:off x="457200" y="4495800"/>
            <a:ext cx="4572000" cy="1589088"/>
          </a:xfrm>
          <a:prstGeom prst="rect">
            <a:avLst/>
          </a:prstGeom>
          <a:noFill/>
          <a:ln w="9525">
            <a:noFill/>
            <a:miter lim="800000"/>
            <a:headEnd/>
            <a:tailEnd/>
          </a:ln>
        </p:spPr>
        <p:txBody>
          <a:bodyPr>
            <a:spAutoFit/>
          </a:bodyPr>
          <a:lstStyle/>
          <a:p>
            <a:pPr algn="ctr"/>
            <a:r>
              <a:rPr lang="en-US" b="1"/>
              <a:t>Manny Anastasiadis</a:t>
            </a:r>
          </a:p>
          <a:p>
            <a:pPr algn="ctr"/>
            <a:r>
              <a:rPr lang="en-US" sz="1600"/>
              <a:t>Assistant District Traffic Engineer </a:t>
            </a:r>
          </a:p>
          <a:p>
            <a:pPr algn="ctr"/>
            <a:r>
              <a:rPr lang="en-US" sz="1600"/>
              <a:t>for ITS and Traffic Operations</a:t>
            </a:r>
          </a:p>
          <a:p>
            <a:pPr algn="ctr"/>
            <a:r>
              <a:rPr lang="en-US" sz="1600"/>
              <a:t>PennDOT Engineering District 6-0</a:t>
            </a:r>
          </a:p>
          <a:p>
            <a:pPr algn="ctr"/>
            <a:r>
              <a:rPr lang="en-US" sz="1600"/>
              <a:t>Eanastasia@pa.gov</a:t>
            </a:r>
          </a:p>
          <a:p>
            <a:pPr algn="ctr"/>
            <a:r>
              <a:rPr lang="en-US" sz="1600"/>
              <a:t>610-205-6590</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US" smtClean="0"/>
              <a:t>Upcoming Deployments</a:t>
            </a:r>
          </a:p>
        </p:txBody>
      </p:sp>
      <p:sp>
        <p:nvSpPr>
          <p:cNvPr id="31746" name="Content Placeholder 2"/>
          <p:cNvSpPr>
            <a:spLocks noGrp="1"/>
          </p:cNvSpPr>
          <p:nvPr>
            <p:ph idx="1"/>
          </p:nvPr>
        </p:nvSpPr>
        <p:spPr>
          <a:xfrm>
            <a:off x="609600" y="1477963"/>
            <a:ext cx="3978275" cy="5380037"/>
          </a:xfrm>
        </p:spPr>
        <p:txBody>
          <a:bodyPr/>
          <a:lstStyle/>
          <a:p>
            <a:pPr eaLnBrk="1" hangingPunct="1">
              <a:lnSpc>
                <a:spcPct val="80000"/>
              </a:lnSpc>
            </a:pPr>
            <a:r>
              <a:rPr lang="en-US" sz="2000" smtClean="0">
                <a:latin typeface="Calibri" pitchFamily="34" charset="0"/>
              </a:rPr>
              <a:t>2013 – 121 total new devices</a:t>
            </a:r>
          </a:p>
          <a:p>
            <a:pPr lvl="1" eaLnBrk="1" hangingPunct="1">
              <a:lnSpc>
                <a:spcPct val="80000"/>
              </a:lnSpc>
            </a:pPr>
            <a:r>
              <a:rPr lang="en-US" sz="1700" smtClean="0">
                <a:latin typeface="Calibri" pitchFamily="34" charset="0"/>
              </a:rPr>
              <a:t>S.R. 0202, Section 7IT – 48 total devices</a:t>
            </a:r>
          </a:p>
          <a:p>
            <a:pPr lvl="1" eaLnBrk="1" hangingPunct="1">
              <a:lnSpc>
                <a:spcPct val="80000"/>
              </a:lnSpc>
            </a:pPr>
            <a:r>
              <a:rPr lang="en-US" sz="1700" smtClean="0">
                <a:latin typeface="Calibri" pitchFamily="34" charset="0"/>
              </a:rPr>
              <a:t>S.R. 0202, Section 500 – 11 total devices</a:t>
            </a:r>
          </a:p>
          <a:p>
            <a:pPr lvl="1" eaLnBrk="1" hangingPunct="1">
              <a:lnSpc>
                <a:spcPct val="80000"/>
              </a:lnSpc>
            </a:pPr>
            <a:r>
              <a:rPr lang="en-US" sz="1700" smtClean="0">
                <a:latin typeface="Calibri" pitchFamily="34" charset="0"/>
              </a:rPr>
              <a:t>S.R. 0202, Section 320 – 62 total devices</a:t>
            </a:r>
            <a:endParaRPr lang="en-US" smtClean="0">
              <a:latin typeface="Calibri" pitchFamily="34" charset="0"/>
            </a:endParaRPr>
          </a:p>
          <a:p>
            <a:pPr eaLnBrk="1" hangingPunct="1">
              <a:lnSpc>
                <a:spcPct val="80000"/>
              </a:lnSpc>
            </a:pPr>
            <a:endParaRPr lang="en-US" sz="2000" smtClean="0">
              <a:latin typeface="Calibri" pitchFamily="34" charset="0"/>
            </a:endParaRPr>
          </a:p>
          <a:p>
            <a:pPr eaLnBrk="1" hangingPunct="1">
              <a:lnSpc>
                <a:spcPct val="80000"/>
              </a:lnSpc>
            </a:pPr>
            <a:r>
              <a:rPr lang="en-US" sz="2000" smtClean="0">
                <a:latin typeface="Calibri" pitchFamily="34" charset="0"/>
              </a:rPr>
              <a:t>2014 – 8 total new devices and new ATMS </a:t>
            </a:r>
          </a:p>
          <a:p>
            <a:pPr lvl="1" eaLnBrk="1" hangingPunct="1">
              <a:lnSpc>
                <a:spcPct val="80000"/>
              </a:lnSpc>
            </a:pPr>
            <a:r>
              <a:rPr lang="en-US" sz="1700" smtClean="0">
                <a:latin typeface="Calibri" pitchFamily="34" charset="0"/>
              </a:rPr>
              <a:t>S.R. 0422 ITS – 4 total devices</a:t>
            </a:r>
          </a:p>
          <a:p>
            <a:pPr lvl="1" eaLnBrk="1" hangingPunct="1">
              <a:lnSpc>
                <a:spcPct val="80000"/>
              </a:lnSpc>
            </a:pPr>
            <a:r>
              <a:rPr lang="en-US" sz="1700" smtClean="0">
                <a:latin typeface="Calibri" pitchFamily="34" charset="0"/>
              </a:rPr>
              <a:t>S.R. 0202, Section 300 – 4 total devices</a:t>
            </a:r>
          </a:p>
          <a:p>
            <a:pPr lvl="1" eaLnBrk="1" hangingPunct="1">
              <a:lnSpc>
                <a:spcPct val="80000"/>
              </a:lnSpc>
            </a:pPr>
            <a:r>
              <a:rPr lang="en-US" sz="1700" smtClean="0">
                <a:latin typeface="Calibri" pitchFamily="34" charset="0"/>
              </a:rPr>
              <a:t>Migration from Dynac to Statewide ATMS Software</a:t>
            </a:r>
            <a:endParaRPr lang="en-US" smtClean="0">
              <a:latin typeface="Calibri" pitchFamily="34" charset="0"/>
            </a:endParaRPr>
          </a:p>
          <a:p>
            <a:pPr eaLnBrk="1" hangingPunct="1">
              <a:lnSpc>
                <a:spcPct val="80000"/>
              </a:lnSpc>
            </a:pPr>
            <a:endParaRPr lang="en-US" sz="2000" smtClean="0">
              <a:latin typeface="Calibri" pitchFamily="34" charset="0"/>
            </a:endParaRPr>
          </a:p>
          <a:p>
            <a:pPr eaLnBrk="1" hangingPunct="1">
              <a:lnSpc>
                <a:spcPct val="80000"/>
              </a:lnSpc>
            </a:pPr>
            <a:r>
              <a:rPr lang="en-US" sz="2000" smtClean="0">
                <a:latin typeface="Calibri" pitchFamily="34" charset="0"/>
              </a:rPr>
              <a:t>2015 – 42 total new devices</a:t>
            </a:r>
          </a:p>
          <a:p>
            <a:pPr lvl="1" eaLnBrk="1" hangingPunct="1">
              <a:lnSpc>
                <a:spcPct val="80000"/>
              </a:lnSpc>
            </a:pPr>
            <a:r>
              <a:rPr lang="en-US" sz="1700" smtClean="0">
                <a:latin typeface="Calibri" pitchFamily="34" charset="0"/>
              </a:rPr>
              <a:t>S.R. 0095, Section GR3 – 17 total devices</a:t>
            </a:r>
          </a:p>
          <a:p>
            <a:pPr lvl="1" eaLnBrk="1" hangingPunct="1">
              <a:lnSpc>
                <a:spcPct val="80000"/>
              </a:lnSpc>
            </a:pPr>
            <a:r>
              <a:rPr lang="en-US" sz="1700" smtClean="0">
                <a:latin typeface="Calibri" pitchFamily="34" charset="0"/>
              </a:rPr>
              <a:t>S.R. 0063, Section ITS – 25 total devices</a:t>
            </a:r>
            <a:endParaRPr lang="en-US" smtClean="0">
              <a:latin typeface="Calibri" pitchFamily="34" charset="0"/>
            </a:endParaRPr>
          </a:p>
          <a:p>
            <a:pPr eaLnBrk="1" hangingPunct="1">
              <a:lnSpc>
                <a:spcPct val="80000"/>
              </a:lnSpc>
              <a:buFontTx/>
              <a:buNone/>
            </a:pPr>
            <a:r>
              <a:rPr lang="en-US" sz="2000" smtClean="0">
                <a:latin typeface="Calibri" pitchFamily="34" charset="0"/>
              </a:rPr>
              <a:t>	</a:t>
            </a:r>
          </a:p>
          <a:p>
            <a:pPr lvl="1" eaLnBrk="1" hangingPunct="1">
              <a:lnSpc>
                <a:spcPct val="80000"/>
              </a:lnSpc>
            </a:pPr>
            <a:endParaRPr lang="en-US" sz="1700" smtClean="0">
              <a:latin typeface="Calibri" pitchFamily="34" charset="0"/>
            </a:endParaRPr>
          </a:p>
          <a:p>
            <a:pPr lvl="1" eaLnBrk="1" hangingPunct="1">
              <a:lnSpc>
                <a:spcPct val="80000"/>
              </a:lnSpc>
            </a:pPr>
            <a:endParaRPr lang="en-US" sz="1700" smtClean="0">
              <a:latin typeface="Calibri" pitchFamily="34" charset="0"/>
            </a:endParaRPr>
          </a:p>
        </p:txBody>
      </p:sp>
      <p:sp>
        <p:nvSpPr>
          <p:cNvPr id="5" name="Content Placeholder 2"/>
          <p:cNvSpPr txBox="1">
            <a:spLocks/>
          </p:cNvSpPr>
          <p:nvPr/>
        </p:nvSpPr>
        <p:spPr>
          <a:xfrm>
            <a:off x="4746625" y="1489075"/>
            <a:ext cx="4192588" cy="4378325"/>
          </a:xfrm>
          <a:prstGeom prst="rect">
            <a:avLst/>
          </a:prstGeom>
        </p:spPr>
        <p:txBody>
          <a:bodyPr>
            <a:normAutofit lnSpcReduction="10000"/>
          </a:bodyPr>
          <a:lstStyle/>
          <a:p>
            <a:pPr marL="342900" indent="-342900" fontAlgn="auto">
              <a:spcBef>
                <a:spcPct val="20000"/>
              </a:spcBef>
              <a:spcAft>
                <a:spcPts val="0"/>
              </a:spcAft>
              <a:buFont typeface="Arial" pitchFamily="34" charset="0"/>
              <a:buChar char="•"/>
              <a:defRPr/>
            </a:pPr>
            <a:r>
              <a:rPr lang="en-US" sz="2000" dirty="0">
                <a:latin typeface="Calibri" pitchFamily="34" charset="0"/>
                <a:cs typeface="Calibri" pitchFamily="34" charset="0"/>
              </a:rPr>
              <a:t>2016 – 141 total new devices</a:t>
            </a:r>
          </a:p>
          <a:p>
            <a:pPr marL="742950" lvl="1" indent="-285750" fontAlgn="auto">
              <a:spcBef>
                <a:spcPct val="20000"/>
              </a:spcBef>
              <a:spcAft>
                <a:spcPts val="0"/>
              </a:spcAft>
              <a:buFont typeface="Arial" pitchFamily="34" charset="0"/>
              <a:buChar char="–"/>
              <a:defRPr/>
            </a:pPr>
            <a:r>
              <a:rPr lang="en-US" dirty="0">
                <a:latin typeface="Calibri" pitchFamily="34" charset="0"/>
                <a:cs typeface="Calibri" pitchFamily="34" charset="0"/>
              </a:rPr>
              <a:t>S.R. 0095, Section GR1 – 81 total devices</a:t>
            </a:r>
          </a:p>
          <a:p>
            <a:pPr marL="742950" lvl="1" indent="-285750" fontAlgn="auto">
              <a:spcBef>
                <a:spcPct val="20000"/>
              </a:spcBef>
              <a:spcAft>
                <a:spcPts val="0"/>
              </a:spcAft>
              <a:buFont typeface="Arial" pitchFamily="34" charset="0"/>
              <a:buChar char="–"/>
              <a:defRPr/>
            </a:pPr>
            <a:r>
              <a:rPr lang="en-US" dirty="0">
                <a:latin typeface="Calibri" pitchFamily="34" charset="0"/>
                <a:cs typeface="Calibri" pitchFamily="34" charset="0"/>
              </a:rPr>
              <a:t>S.R. 0095, Section GR2 – 46 total devices</a:t>
            </a:r>
          </a:p>
          <a:p>
            <a:pPr marL="742950" lvl="1" indent="-285750" fontAlgn="auto">
              <a:spcBef>
                <a:spcPct val="20000"/>
              </a:spcBef>
              <a:spcAft>
                <a:spcPts val="0"/>
              </a:spcAft>
              <a:buFont typeface="Arial" pitchFamily="34" charset="0"/>
              <a:buChar char="–"/>
              <a:defRPr/>
            </a:pPr>
            <a:r>
              <a:rPr lang="en-US" dirty="0">
                <a:latin typeface="Calibri" pitchFamily="34" charset="0"/>
                <a:cs typeface="Calibri" pitchFamily="34" charset="0"/>
              </a:rPr>
              <a:t>S.R. 0202, Section 600 – 14 total devices</a:t>
            </a:r>
          </a:p>
          <a:p>
            <a:pPr marL="342900" indent="-342900" fontAlgn="auto">
              <a:spcBef>
                <a:spcPct val="20000"/>
              </a:spcBef>
              <a:spcAft>
                <a:spcPts val="0"/>
              </a:spcAft>
              <a:buFont typeface="Arial" pitchFamily="34" charset="0"/>
              <a:buChar char="•"/>
              <a:defRPr/>
            </a:pPr>
            <a:r>
              <a:rPr lang="en-US" sz="2000" dirty="0">
                <a:latin typeface="Calibri" pitchFamily="34" charset="0"/>
                <a:cs typeface="Calibri" pitchFamily="34" charset="0"/>
              </a:rPr>
              <a:t>2017 – 62 total new devices</a:t>
            </a:r>
          </a:p>
          <a:p>
            <a:pPr marL="742950" lvl="1" indent="-285750" fontAlgn="auto">
              <a:spcBef>
                <a:spcPct val="20000"/>
              </a:spcBef>
              <a:spcAft>
                <a:spcPts val="0"/>
              </a:spcAft>
              <a:buFont typeface="Arial" pitchFamily="34" charset="0"/>
              <a:buChar char="–"/>
              <a:defRPr/>
            </a:pPr>
            <a:r>
              <a:rPr lang="en-US" dirty="0">
                <a:latin typeface="Calibri" pitchFamily="34" charset="0"/>
                <a:cs typeface="Calibri" pitchFamily="34" charset="0"/>
              </a:rPr>
              <a:t>S.R. 0095, Section CP2 – 62 total devices	</a:t>
            </a:r>
          </a:p>
          <a:p>
            <a:pPr marL="342900" indent="-342900" fontAlgn="auto">
              <a:spcBef>
                <a:spcPct val="20000"/>
              </a:spcBef>
              <a:spcAft>
                <a:spcPts val="0"/>
              </a:spcAft>
              <a:buFont typeface="Arial" pitchFamily="34" charset="0"/>
              <a:buNone/>
              <a:defRPr/>
            </a:pPr>
            <a:r>
              <a:rPr lang="en-US" b="1" dirty="0">
                <a:solidFill>
                  <a:srgbClr val="FF0000"/>
                </a:solidFill>
                <a:latin typeface="Calibri" pitchFamily="34" charset="0"/>
                <a:cs typeface="Calibri" pitchFamily="34" charset="0"/>
              </a:rPr>
              <a:t>5-Year Plan: 374 Programmed ITS Device Deployments, 450 signal enhancements </a:t>
            </a:r>
          </a:p>
          <a:p>
            <a:pPr marL="342900" indent="-342900" fontAlgn="auto">
              <a:spcBef>
                <a:spcPct val="20000"/>
              </a:spcBef>
              <a:spcAft>
                <a:spcPts val="0"/>
              </a:spcAft>
              <a:buFont typeface="Arial" pitchFamily="34" charset="0"/>
              <a:buNone/>
              <a:defRPr/>
            </a:pPr>
            <a:r>
              <a:rPr lang="en-US" b="1" dirty="0">
                <a:solidFill>
                  <a:srgbClr val="FF0000"/>
                </a:solidFill>
                <a:latin typeface="Calibri" pitchFamily="34" charset="0"/>
                <a:cs typeface="Calibri" pitchFamily="34" charset="0"/>
              </a:rPr>
              <a:t>Planned signal and ITS capital expenditures of over $125Million</a:t>
            </a:r>
          </a:p>
          <a:p>
            <a:pPr marL="742950" lvl="1" indent="-285750" fontAlgn="auto">
              <a:spcBef>
                <a:spcPct val="20000"/>
              </a:spcBef>
              <a:spcAft>
                <a:spcPts val="0"/>
              </a:spcAft>
              <a:buFont typeface="Arial" pitchFamily="34" charset="0"/>
              <a:buChar char="–"/>
              <a:defRPr/>
            </a:pPr>
            <a:endParaRPr lang="en-US" sz="2800" dirty="0">
              <a:latin typeface="Calibri" pitchFamily="34" charset="0"/>
              <a:cs typeface="Calibri" pitchFamily="34" charset="0"/>
            </a:endParaRPr>
          </a:p>
          <a:p>
            <a:pPr marL="742950" lvl="1" indent="-285750" fontAlgn="auto">
              <a:spcBef>
                <a:spcPct val="20000"/>
              </a:spcBef>
              <a:spcAft>
                <a:spcPts val="0"/>
              </a:spcAft>
              <a:buFont typeface="Arial" pitchFamily="34" charset="0"/>
              <a:buChar char="–"/>
              <a:defRPr/>
            </a:pPr>
            <a:endParaRPr lang="en-US" sz="28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457200" y="274638"/>
            <a:ext cx="8229600" cy="1020762"/>
          </a:xfrm>
        </p:spPr>
        <p:txBody>
          <a:bodyPr/>
          <a:lstStyle/>
          <a:p>
            <a:r>
              <a:rPr lang="en-US" smtClean="0"/>
              <a:t>What is the problem?</a:t>
            </a:r>
          </a:p>
        </p:txBody>
      </p:sp>
      <p:sp>
        <p:nvSpPr>
          <p:cNvPr id="10243" name="Rectangle 3"/>
          <p:cNvSpPr>
            <a:spLocks noGrp="1" noChangeArrowheads="1"/>
          </p:cNvSpPr>
          <p:nvPr>
            <p:ph type="body" idx="4294967295"/>
          </p:nvPr>
        </p:nvSpPr>
        <p:spPr/>
        <p:txBody>
          <a:bodyPr/>
          <a:lstStyle/>
          <a:p>
            <a:endParaRPr lang="en-US" smtClean="0"/>
          </a:p>
        </p:txBody>
      </p:sp>
      <p:pic>
        <p:nvPicPr>
          <p:cNvPr id="10244" name="Picture 4"/>
          <p:cNvPicPr>
            <a:picLocks noChangeAspect="1" noChangeArrowheads="1"/>
          </p:cNvPicPr>
          <p:nvPr/>
        </p:nvPicPr>
        <p:blipFill>
          <a:blip r:embed="rId3" cstate="print"/>
          <a:srcRect/>
          <a:stretch>
            <a:fillRect/>
          </a:stretch>
        </p:blipFill>
        <p:spPr bwMode="auto">
          <a:xfrm>
            <a:off x="457200" y="1219200"/>
            <a:ext cx="8305800" cy="5354638"/>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533400" y="1219200"/>
            <a:ext cx="8077200" cy="5638800"/>
          </a:xfrm>
          <a:prstGeom prst="rect">
            <a:avLst/>
          </a:prstGeom>
          <a:noFill/>
          <a:ln w="9525">
            <a:noFill/>
            <a:miter lim="800000"/>
            <a:headEnd/>
            <a:tailEnd/>
          </a:ln>
        </p:spPr>
      </p:pic>
    </p:spTree>
    <p:extLst>
      <p:ext uri="{BB962C8B-B14F-4D97-AF65-F5344CB8AC3E}">
        <p14:creationId xmlns:p14="http://schemas.microsoft.com/office/powerpoint/2010/main" val="457616456"/>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en-US" smtClean="0"/>
              <a:t>TIMS Program Timeline</a:t>
            </a:r>
          </a:p>
        </p:txBody>
      </p:sp>
      <p:sp>
        <p:nvSpPr>
          <p:cNvPr id="18434" name="Content Placeholder 2"/>
          <p:cNvSpPr>
            <a:spLocks noGrp="1"/>
          </p:cNvSpPr>
          <p:nvPr/>
        </p:nvSpPr>
        <p:spPr bwMode="auto">
          <a:xfrm>
            <a:off x="533400" y="1573213"/>
            <a:ext cx="5467350" cy="5056187"/>
          </a:xfrm>
          <a:prstGeom prst="rect">
            <a:avLst/>
          </a:prstGeom>
          <a:noFill/>
          <a:ln w="9525">
            <a:noFill/>
            <a:miter lim="800000"/>
            <a:headEnd/>
            <a:tailEnd/>
          </a:ln>
        </p:spPr>
        <p:txBody>
          <a:bodyPr/>
          <a:lstStyle/>
          <a:p>
            <a:pPr marL="342900" indent="-342900">
              <a:lnSpc>
                <a:spcPct val="70000"/>
              </a:lnSpc>
              <a:spcBef>
                <a:spcPct val="20000"/>
              </a:spcBef>
              <a:buFont typeface="Arial" charset="0"/>
              <a:buChar char="•"/>
            </a:pPr>
            <a:r>
              <a:rPr lang="en-US" sz="2000" b="1">
                <a:latin typeface="Calibri" pitchFamily="34" charset="0"/>
              </a:rPr>
              <a:t>1993</a:t>
            </a:r>
            <a:r>
              <a:rPr lang="en-US">
                <a:latin typeface="Calibri" pitchFamily="34" charset="0"/>
              </a:rPr>
              <a:t> – TMC opens in St. Davids, PA and manages a network of 12 CCTV and 4 DMS</a:t>
            </a:r>
          </a:p>
          <a:p>
            <a:pPr marL="342900" indent="-342900">
              <a:lnSpc>
                <a:spcPct val="70000"/>
              </a:lnSpc>
              <a:spcBef>
                <a:spcPct val="20000"/>
              </a:spcBef>
              <a:buFont typeface="Arial" charset="0"/>
              <a:buChar char="•"/>
            </a:pPr>
            <a:r>
              <a:rPr lang="en-US" sz="2000" b="1">
                <a:latin typeface="Calibri" pitchFamily="34" charset="0"/>
              </a:rPr>
              <a:t>1997</a:t>
            </a:r>
            <a:r>
              <a:rPr lang="en-US">
                <a:latin typeface="Calibri" pitchFamily="34" charset="0"/>
              </a:rPr>
              <a:t> – TIMS Expanded to include Ramp Metering</a:t>
            </a:r>
          </a:p>
          <a:p>
            <a:pPr marL="342900" indent="-342900">
              <a:lnSpc>
                <a:spcPct val="70000"/>
              </a:lnSpc>
              <a:spcBef>
                <a:spcPct val="20000"/>
              </a:spcBef>
              <a:buFont typeface="Arial" charset="0"/>
              <a:buChar char="•"/>
            </a:pPr>
            <a:r>
              <a:rPr lang="en-US" sz="2000" b="1">
                <a:latin typeface="Calibri" pitchFamily="34" charset="0"/>
              </a:rPr>
              <a:t>2000</a:t>
            </a:r>
            <a:r>
              <a:rPr lang="en-US">
                <a:latin typeface="Calibri" pitchFamily="34" charset="0"/>
              </a:rPr>
              <a:t> – TMC Moved to current location in King of Prussia, added Expressway Service Patrols, TIMS Expanded to include the beginnings of the ATMS software with Automated Incident Detection module. Began Video Sharing with stakeholders</a:t>
            </a:r>
          </a:p>
          <a:p>
            <a:pPr marL="342900" indent="-342900">
              <a:lnSpc>
                <a:spcPct val="70000"/>
              </a:lnSpc>
              <a:spcBef>
                <a:spcPct val="20000"/>
              </a:spcBef>
              <a:buFont typeface="Arial" charset="0"/>
              <a:buChar char="•"/>
            </a:pPr>
            <a:r>
              <a:rPr lang="en-US" sz="2000" b="1">
                <a:latin typeface="Calibri" pitchFamily="34" charset="0"/>
              </a:rPr>
              <a:t>2007</a:t>
            </a:r>
            <a:r>
              <a:rPr lang="en-US">
                <a:latin typeface="Calibri" pitchFamily="34" charset="0"/>
              </a:rPr>
              <a:t>- TIMS Expanded to include Travel Times, Fiber Network Communications</a:t>
            </a:r>
          </a:p>
          <a:p>
            <a:pPr marL="342900" indent="-342900">
              <a:lnSpc>
                <a:spcPct val="70000"/>
              </a:lnSpc>
              <a:spcBef>
                <a:spcPct val="20000"/>
              </a:spcBef>
              <a:buFont typeface="Arial" charset="0"/>
              <a:buChar char="•"/>
            </a:pPr>
            <a:r>
              <a:rPr lang="en-US" sz="2000" b="1">
                <a:latin typeface="Calibri" pitchFamily="34" charset="0"/>
              </a:rPr>
              <a:t>2010</a:t>
            </a:r>
            <a:r>
              <a:rPr lang="en-US">
                <a:latin typeface="Calibri" pitchFamily="34" charset="0"/>
              </a:rPr>
              <a:t> – TIMS Expanded to include Origin-Destination based travel times (E-ZPass Protocol)</a:t>
            </a:r>
          </a:p>
          <a:p>
            <a:pPr marL="342900" indent="-342900">
              <a:lnSpc>
                <a:spcPct val="70000"/>
              </a:lnSpc>
              <a:spcBef>
                <a:spcPct val="20000"/>
              </a:spcBef>
              <a:buFont typeface="Arial" charset="0"/>
              <a:buChar char="•"/>
            </a:pPr>
            <a:r>
              <a:rPr lang="en-US" sz="2000" b="1">
                <a:latin typeface="Calibri" pitchFamily="34" charset="0"/>
              </a:rPr>
              <a:t>2011</a:t>
            </a:r>
            <a:r>
              <a:rPr lang="en-US">
                <a:latin typeface="Calibri" pitchFamily="34" charset="0"/>
              </a:rPr>
              <a:t> – PA 23 becomes first integrated arterial ITS corridor. Followed by city arterials parallel to I-95, Route 63 corridor, Route 1 and the 202 Parkway corridor</a:t>
            </a:r>
          </a:p>
          <a:p>
            <a:pPr marL="342900" indent="-342900">
              <a:lnSpc>
                <a:spcPct val="70000"/>
              </a:lnSpc>
              <a:spcBef>
                <a:spcPct val="20000"/>
              </a:spcBef>
              <a:buFont typeface="Arial" charset="0"/>
              <a:buChar char="•"/>
            </a:pPr>
            <a:r>
              <a:rPr lang="en-US" sz="2000" b="1">
                <a:latin typeface="Calibri" pitchFamily="34" charset="0"/>
              </a:rPr>
              <a:t>2013</a:t>
            </a:r>
            <a:r>
              <a:rPr lang="en-US">
                <a:latin typeface="Calibri" pitchFamily="34" charset="0"/>
              </a:rPr>
              <a:t> – TIMS to operate Bluetooth based Travel Time System.  Reconfigured communication network  providing true diversity and redundancy. Active monitoring of signal systems  </a:t>
            </a:r>
          </a:p>
          <a:p>
            <a:pPr marL="342900" indent="-342900">
              <a:lnSpc>
                <a:spcPct val="70000"/>
              </a:lnSpc>
              <a:spcBef>
                <a:spcPct val="20000"/>
              </a:spcBef>
              <a:buFont typeface="Arial" charset="0"/>
              <a:buChar char="•"/>
            </a:pPr>
            <a:endParaRPr lang="en-US">
              <a:latin typeface="Verdana" pitchFamily="34" charset="0"/>
            </a:endParaRPr>
          </a:p>
        </p:txBody>
      </p:sp>
      <p:pic>
        <p:nvPicPr>
          <p:cNvPr id="18435" name="Picture 4" descr="TCC01"/>
          <p:cNvPicPr>
            <a:picLocks noChangeAspect="1" noChangeArrowheads="1"/>
          </p:cNvPicPr>
          <p:nvPr/>
        </p:nvPicPr>
        <p:blipFill>
          <a:blip r:embed="rId2"/>
          <a:srcRect l="7936" t="5988" r="5714"/>
          <a:stretch>
            <a:fillRect/>
          </a:stretch>
        </p:blipFill>
        <p:spPr bwMode="auto">
          <a:xfrm>
            <a:off x="6362700" y="1524000"/>
            <a:ext cx="1724025" cy="1693863"/>
          </a:xfrm>
          <a:prstGeom prst="rect">
            <a:avLst/>
          </a:prstGeom>
          <a:noFill/>
          <a:ln w="9525">
            <a:noFill/>
            <a:miter lim="800000"/>
            <a:headEnd/>
            <a:tailEnd/>
          </a:ln>
        </p:spPr>
      </p:pic>
      <p:pic>
        <p:nvPicPr>
          <p:cNvPr id="18436" name="Picture 2" descr="C:\Users\bdepan\Desktop\IMG_0425.JPG"/>
          <p:cNvPicPr>
            <a:picLocks noChangeAspect="1" noChangeArrowheads="1"/>
          </p:cNvPicPr>
          <p:nvPr/>
        </p:nvPicPr>
        <p:blipFill>
          <a:blip r:embed="rId3"/>
          <a:srcRect t="18805" r="23701"/>
          <a:stretch>
            <a:fillRect/>
          </a:stretch>
        </p:blipFill>
        <p:spPr bwMode="auto">
          <a:xfrm>
            <a:off x="6000750" y="3333750"/>
            <a:ext cx="2943225" cy="2339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762000" y="1600200"/>
            <a:ext cx="6781800" cy="4708981"/>
          </a:xfrm>
          <a:prstGeom prst="rect">
            <a:avLst/>
          </a:prstGeom>
          <a:noFill/>
          <a:ln w="9525">
            <a:noFill/>
            <a:miter lim="800000"/>
            <a:headEnd/>
            <a:tailEnd/>
          </a:ln>
        </p:spPr>
        <p:txBody>
          <a:bodyPr>
            <a:spAutoFit/>
          </a:bodyPr>
          <a:lstStyle/>
          <a:p>
            <a:pPr>
              <a:buFont typeface="Arial" charset="0"/>
              <a:buChar char="•"/>
            </a:pPr>
            <a:r>
              <a:rPr lang="en-US" dirty="0"/>
              <a:t> </a:t>
            </a:r>
            <a:r>
              <a:rPr lang="en-US" sz="2000" dirty="0"/>
              <a:t>Reduce </a:t>
            </a:r>
            <a:r>
              <a:rPr lang="en-US" sz="2000" dirty="0" smtClean="0"/>
              <a:t>Congestion </a:t>
            </a:r>
            <a:endParaRPr lang="en-US" sz="2000" dirty="0"/>
          </a:p>
          <a:p>
            <a:pPr>
              <a:buFont typeface="Arial" charset="0"/>
              <a:buChar char="•"/>
            </a:pPr>
            <a:r>
              <a:rPr lang="en-US" sz="2000" dirty="0" smtClean="0"/>
              <a:t>Inform Motorists &amp; Post Travel Times</a:t>
            </a:r>
            <a:endParaRPr lang="en-US" sz="2000" dirty="0"/>
          </a:p>
          <a:p>
            <a:pPr>
              <a:buFont typeface="Arial" charset="0"/>
              <a:buChar char="•"/>
            </a:pPr>
            <a:r>
              <a:rPr lang="en-US" sz="2000" dirty="0"/>
              <a:t> </a:t>
            </a:r>
            <a:r>
              <a:rPr lang="en-US" sz="2000" dirty="0" smtClean="0"/>
              <a:t>Incident Management:</a:t>
            </a:r>
          </a:p>
          <a:p>
            <a:pPr lvl="1">
              <a:buFont typeface="Arial" charset="0"/>
              <a:buChar char="•"/>
            </a:pPr>
            <a:r>
              <a:rPr lang="en-US" sz="2000" dirty="0" smtClean="0"/>
              <a:t> Service Patrols</a:t>
            </a:r>
          </a:p>
          <a:p>
            <a:pPr lvl="1">
              <a:buFont typeface="Arial" charset="0"/>
              <a:buChar char="•"/>
            </a:pPr>
            <a:r>
              <a:rPr lang="en-US" sz="2000" dirty="0" smtClean="0"/>
              <a:t> Quick Clearance</a:t>
            </a:r>
          </a:p>
          <a:p>
            <a:pPr lvl="1">
              <a:buFont typeface="Arial" charset="0"/>
              <a:buChar char="•"/>
            </a:pPr>
            <a:r>
              <a:rPr lang="en-US" sz="2000" dirty="0" smtClean="0"/>
              <a:t> Ensure Responder Safety</a:t>
            </a:r>
          </a:p>
          <a:p>
            <a:pPr lvl="1">
              <a:buFont typeface="Arial" charset="0"/>
              <a:buChar char="•"/>
            </a:pPr>
            <a:r>
              <a:rPr lang="en-US" sz="2000" dirty="0" smtClean="0"/>
              <a:t> IM Task Forces by Corridor</a:t>
            </a:r>
          </a:p>
          <a:p>
            <a:pPr lvl="1">
              <a:buFont typeface="Arial" charset="0"/>
              <a:buChar char="•"/>
            </a:pPr>
            <a:r>
              <a:rPr lang="en-US" sz="2000" dirty="0"/>
              <a:t> </a:t>
            </a:r>
            <a:r>
              <a:rPr lang="en-US" sz="2000" dirty="0" smtClean="0"/>
              <a:t>Coordinate/Share </a:t>
            </a:r>
            <a:r>
              <a:rPr lang="en-US" sz="2000" dirty="0"/>
              <a:t>resources.</a:t>
            </a:r>
          </a:p>
          <a:p>
            <a:pPr>
              <a:buFont typeface="Arial" charset="0"/>
              <a:buChar char="•"/>
            </a:pPr>
            <a:r>
              <a:rPr lang="en-US" sz="2000" dirty="0"/>
              <a:t> </a:t>
            </a:r>
            <a:r>
              <a:rPr lang="en-US" sz="2000" dirty="0" smtClean="0"/>
              <a:t>Communicate! </a:t>
            </a:r>
          </a:p>
          <a:p>
            <a:pPr>
              <a:buFont typeface="Arial" charset="0"/>
              <a:buChar char="•"/>
            </a:pPr>
            <a:endParaRPr lang="en-US" sz="2000" dirty="0"/>
          </a:p>
          <a:p>
            <a:pPr>
              <a:buFont typeface="Arial" charset="0"/>
              <a:buChar char="•"/>
            </a:pPr>
            <a:r>
              <a:rPr lang="en-US" sz="2000" dirty="0" smtClean="0"/>
              <a:t>Active Traffic Management </a:t>
            </a:r>
          </a:p>
          <a:p>
            <a:pPr lvl="1">
              <a:buFont typeface="Arial" charset="0"/>
              <a:buChar char="•"/>
            </a:pPr>
            <a:r>
              <a:rPr lang="en-US" sz="2000" dirty="0" smtClean="0"/>
              <a:t>.Reduce Primary Crashes</a:t>
            </a:r>
          </a:p>
          <a:p>
            <a:pPr lvl="1">
              <a:buFont typeface="Arial" charset="0"/>
              <a:buChar char="•"/>
            </a:pPr>
            <a:r>
              <a:rPr lang="en-US" sz="2000" dirty="0" smtClean="0"/>
              <a:t> Reduce Secondary Crashes</a:t>
            </a:r>
          </a:p>
          <a:p>
            <a:pPr lvl="1">
              <a:buFont typeface="Arial" charset="0"/>
              <a:buChar char="•"/>
            </a:pPr>
            <a:r>
              <a:rPr lang="en-US" sz="2000" dirty="0" smtClean="0"/>
              <a:t> Reduce Crash Severities</a:t>
            </a:r>
          </a:p>
          <a:p>
            <a:pPr>
              <a:buFont typeface="Arial" charset="0"/>
              <a:buChar char="•"/>
            </a:pPr>
            <a:endParaRPr lang="en-US" sz="2000" dirty="0"/>
          </a:p>
        </p:txBody>
      </p:sp>
      <p:sp>
        <p:nvSpPr>
          <p:cNvPr id="9219" name="Title 4"/>
          <p:cNvSpPr>
            <a:spLocks noGrp="1"/>
          </p:cNvSpPr>
          <p:nvPr>
            <p:ph type="title"/>
          </p:nvPr>
        </p:nvSpPr>
        <p:spPr/>
        <p:txBody>
          <a:bodyPr/>
          <a:lstStyle/>
          <a:p>
            <a:r>
              <a:rPr lang="en-US" dirty="0" smtClean="0"/>
              <a:t>RTMC Mission: Challenges and Opportunities</a:t>
            </a:r>
          </a:p>
        </p:txBody>
      </p:sp>
      <p:pic>
        <p:nvPicPr>
          <p:cNvPr id="9220" name="Picture 11" descr="PA TURN PIKE ACCIDENT 018"/>
          <p:cNvPicPr>
            <a:picLocks noChangeAspect="1" noChangeArrowheads="1"/>
          </p:cNvPicPr>
          <p:nvPr/>
        </p:nvPicPr>
        <p:blipFill>
          <a:blip r:embed="rId3" cstate="print"/>
          <a:srcRect/>
          <a:stretch>
            <a:fillRect/>
          </a:stretch>
        </p:blipFill>
        <p:spPr bwMode="auto">
          <a:xfrm>
            <a:off x="6096000" y="3810000"/>
            <a:ext cx="2544763" cy="1908175"/>
          </a:xfrm>
          <a:prstGeom prst="rect">
            <a:avLst/>
          </a:prstGeom>
          <a:noFill/>
          <a:ln w="9525">
            <a:noFill/>
            <a:miter lim="800000"/>
            <a:headEnd/>
            <a:tailEnd/>
          </a:ln>
        </p:spPr>
      </p:pic>
      <p:pic>
        <p:nvPicPr>
          <p:cNvPr id="9221" name="Picture 10"/>
          <p:cNvPicPr>
            <a:picLocks noChangeAspect="1" noChangeArrowheads="1"/>
          </p:cNvPicPr>
          <p:nvPr/>
        </p:nvPicPr>
        <p:blipFill>
          <a:blip r:embed="rId4" cstate="print"/>
          <a:srcRect/>
          <a:stretch>
            <a:fillRect/>
          </a:stretch>
        </p:blipFill>
        <p:spPr bwMode="auto">
          <a:xfrm>
            <a:off x="5943600" y="1524000"/>
            <a:ext cx="2819400" cy="2319338"/>
          </a:xfrm>
          <a:prstGeom prst="rect">
            <a:avLst/>
          </a:prstGeom>
          <a:noFill/>
          <a:ln w="9525">
            <a:noFill/>
            <a:miter lim="800000"/>
            <a:headEnd/>
            <a:tailEnd/>
          </a:ln>
        </p:spPr>
      </p:pic>
      <p:sp>
        <p:nvSpPr>
          <p:cNvPr id="6" name="Rectangle 5"/>
          <p:cNvSpPr/>
          <p:nvPr/>
        </p:nvSpPr>
        <p:spPr>
          <a:xfrm>
            <a:off x="4419600" y="4648200"/>
            <a:ext cx="1300483" cy="46166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New!</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100849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091451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en-US" smtClean="0"/>
          </a:p>
        </p:txBody>
      </p:sp>
      <p:sp>
        <p:nvSpPr>
          <p:cNvPr id="27651" name="Content Placeholder 2"/>
          <p:cNvSpPr>
            <a:spLocks noGrp="1"/>
          </p:cNvSpPr>
          <p:nvPr>
            <p:ph idx="1"/>
          </p:nvPr>
        </p:nvSpPr>
        <p:spPr/>
        <p:txBody>
          <a:bodyPr/>
          <a:lstStyle/>
          <a:p>
            <a:endParaRPr lang="en-US" smtClean="0"/>
          </a:p>
        </p:txBody>
      </p:sp>
      <p:pic>
        <p:nvPicPr>
          <p:cNvPr id="2765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7653" name="Rectangle 4"/>
          <p:cNvSpPr>
            <a:spLocks noChangeArrowheads="1"/>
          </p:cNvSpPr>
          <p:nvPr/>
        </p:nvSpPr>
        <p:spPr bwMode="auto">
          <a:xfrm>
            <a:off x="1066800" y="352425"/>
            <a:ext cx="5943600" cy="706438"/>
          </a:xfrm>
          <a:prstGeom prst="rect">
            <a:avLst/>
          </a:prstGeom>
          <a:noFill/>
          <a:ln w="9525">
            <a:noFill/>
            <a:miter lim="800000"/>
            <a:headEnd/>
            <a:tailEnd/>
          </a:ln>
        </p:spPr>
        <p:txBody>
          <a:bodyPr>
            <a:spAutoFit/>
          </a:bodyPr>
          <a:lstStyle/>
          <a:p>
            <a:r>
              <a:rPr lang="en-US" sz="4000"/>
              <a:t>http://www.511pa.com</a:t>
            </a:r>
            <a:endParaRPr lang="en-US"/>
          </a:p>
        </p:txBody>
      </p:sp>
    </p:spTree>
    <p:extLst>
      <p:ext uri="{BB962C8B-B14F-4D97-AF65-F5344CB8AC3E}">
        <p14:creationId xmlns:p14="http://schemas.microsoft.com/office/powerpoint/2010/main" val="1963460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6"/>
          <p:cNvSpPr>
            <a:spLocks noGrp="1" noChangeArrowheads="1"/>
          </p:cNvSpPr>
          <p:nvPr>
            <p:ph type="title"/>
          </p:nvPr>
        </p:nvSpPr>
        <p:spPr/>
        <p:txBody>
          <a:bodyPr/>
          <a:lstStyle/>
          <a:p>
            <a:r>
              <a:rPr lang="en-US" smtClean="0">
                <a:solidFill>
                  <a:srgbClr val="FFFF00"/>
                </a:solidFill>
              </a:rPr>
              <a:t>REGIONAL COMMUNICATIONS</a:t>
            </a:r>
          </a:p>
        </p:txBody>
      </p:sp>
      <p:sp>
        <p:nvSpPr>
          <p:cNvPr id="505858" name="Rectangle 2"/>
          <p:cNvSpPr>
            <a:spLocks noChangeArrowheads="1"/>
          </p:cNvSpPr>
          <p:nvPr/>
        </p:nvSpPr>
        <p:spPr bwMode="auto">
          <a:xfrm>
            <a:off x="180975" y="1376363"/>
            <a:ext cx="8963025" cy="4992687"/>
          </a:xfrm>
          <a:prstGeom prst="rect">
            <a:avLst/>
          </a:prstGeom>
          <a:noFill/>
          <a:ln w="9525">
            <a:noFill/>
            <a:miter lim="800000"/>
            <a:headEnd/>
            <a:tailEnd/>
          </a:ln>
        </p:spPr>
        <p:txBody>
          <a:bodyPr anchor="ctr"/>
          <a:lstStyle/>
          <a:p>
            <a:pPr algn="ctr"/>
            <a:r>
              <a:rPr lang="en-US" sz="5400" b="1">
                <a:latin typeface="Courier New" pitchFamily="49" charset="0"/>
              </a:rPr>
              <a:t>RIMIS</a:t>
            </a:r>
            <a:br>
              <a:rPr lang="en-US" sz="5400" b="1">
                <a:latin typeface="Courier New" pitchFamily="49" charset="0"/>
              </a:rPr>
            </a:br>
            <a:r>
              <a:rPr lang="en-US" sz="3200" b="1">
                <a:latin typeface="Courier New" pitchFamily="49" charset="0"/>
              </a:rPr>
              <a:t/>
            </a:r>
            <a:br>
              <a:rPr lang="en-US" sz="3200" b="1">
                <a:latin typeface="Courier New" pitchFamily="49" charset="0"/>
              </a:rPr>
            </a:br>
            <a:r>
              <a:rPr lang="en-US" sz="3600" b="1">
                <a:latin typeface="Courier New" pitchFamily="49" charset="0"/>
              </a:rPr>
              <a:t>Regional Integrated Multimodal Information Sharing</a:t>
            </a:r>
          </a:p>
        </p:txBody>
      </p:sp>
    </p:spTree>
    <p:extLst>
      <p:ext uri="{BB962C8B-B14F-4D97-AF65-F5344CB8AC3E}">
        <p14:creationId xmlns:p14="http://schemas.microsoft.com/office/powerpoint/2010/main" val="2462088185"/>
      </p:ext>
    </p:extLst>
  </p:cSld>
  <p:clrMapOvr>
    <a:masterClrMapping/>
  </p:clrMapOvr>
  <p:transition spd="med" advClick="0"/>
  <p:timing>
    <p:tnLst>
      <p:par>
        <p:cTn id="1" dur="indefinite" restart="never" nodeType="tmRoot"/>
      </p:par>
    </p:tnLst>
  </p:timing>
</p:sld>
</file>

<file path=ppt/theme/theme1.xml><?xml version="1.0" encoding="utf-8"?>
<a:theme xmlns:a="http://schemas.openxmlformats.org/drawingml/2006/main" name="Pre-Proposal Conference presentation_draft_1-19-11">
  <a:themeElements>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1100 (9-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1100 (9-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1100 (9-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1100 (9-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1100 (9-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1100 (9-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1100 (9-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1100 (9-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1100 (9-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1100 (9-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1100 (9-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1100 (9-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1100 (9-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Pre-Proposal Conference presentation_draft_1-19-11</Template>
  <TotalTime>544</TotalTime>
  <Words>1064</Words>
  <Application>Microsoft Office PowerPoint</Application>
  <PresentationFormat>On-screen Show (4:3)</PresentationFormat>
  <Paragraphs>192</Paragraphs>
  <Slides>32</Slides>
  <Notes>15</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35" baseType="lpstr">
      <vt:lpstr>Pre-Proposal Conference presentation_draft_1-19-11</vt:lpstr>
      <vt:lpstr>Office Theme</vt:lpstr>
      <vt:lpstr>Image Document</vt:lpstr>
      <vt:lpstr>PowerPoint Presentation</vt:lpstr>
      <vt:lpstr>Regional Traffic Management Centers</vt:lpstr>
      <vt:lpstr>2013 RTMC Operations Overview </vt:lpstr>
      <vt:lpstr>What is the problem?</vt:lpstr>
      <vt:lpstr>TIMS Program Timeline</vt:lpstr>
      <vt:lpstr>RTMC Mission: Challenges and Opportunities</vt:lpstr>
      <vt:lpstr>PowerPoint Presentation</vt:lpstr>
      <vt:lpstr>PowerPoint Presentation</vt:lpstr>
      <vt:lpstr>REGIONAL COMMUNICATIONS</vt:lpstr>
      <vt:lpstr>Expressway Service Patrol</vt:lpstr>
      <vt:lpstr>Expressway Service Patrol</vt:lpstr>
      <vt:lpstr>PowerPoint Presentation</vt:lpstr>
      <vt:lpstr>PowerPoint Presentation</vt:lpstr>
      <vt:lpstr>PowerPoint Presentation</vt:lpstr>
      <vt:lpstr>ITS Deployments at a Glance</vt:lpstr>
      <vt:lpstr>PowerPoint Presentation</vt:lpstr>
      <vt:lpstr>PowerPoint Presentation</vt:lpstr>
      <vt:lpstr>Device to RTMC Overview</vt:lpstr>
      <vt:lpstr>Freeway ITS</vt:lpstr>
      <vt:lpstr>Freeway ITS (contd.)</vt:lpstr>
      <vt:lpstr>Ramp Meters</vt:lpstr>
      <vt:lpstr>Arterial ITS</vt:lpstr>
      <vt:lpstr>Arterial ITS (contd.)</vt:lpstr>
      <vt:lpstr>Adaptive Signal Control Systems</vt:lpstr>
      <vt:lpstr>IDRuM – Interactive Detour Route Mapping</vt:lpstr>
      <vt:lpstr>PowerPoint Presentation</vt:lpstr>
      <vt:lpstr>Video Sharing… Partnering For Success</vt:lpstr>
      <vt:lpstr>Purpose of Incident Management  Task Forces</vt:lpstr>
      <vt:lpstr> Inter-Agency Coordination</vt:lpstr>
      <vt:lpstr>High Priority Future Initiatives </vt:lpstr>
      <vt:lpstr>Thank You!</vt:lpstr>
      <vt:lpstr>Upcoming Deployments</vt:lpstr>
    </vt:vector>
  </TitlesOfParts>
  <Company>PennDOT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Next Gen ATMS RFP</dc:title>
  <dc:creator>eanastasia</dc:creator>
  <dc:description>10-08</dc:description>
  <cp:lastModifiedBy>eanastasia</cp:lastModifiedBy>
  <cp:revision>77</cp:revision>
  <dcterms:created xsi:type="dcterms:W3CDTF">2011-02-07T16:49:42Z</dcterms:created>
  <dcterms:modified xsi:type="dcterms:W3CDTF">2013-03-20T22:07:13Z</dcterms:modified>
</cp:coreProperties>
</file>