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1" r:id="rId2"/>
    <p:sldMasterId id="2147483700" r:id="rId3"/>
    <p:sldMasterId id="2147483702" r:id="rId4"/>
    <p:sldMasterId id="2147483704" r:id="rId5"/>
    <p:sldMasterId id="2147483706" r:id="rId6"/>
    <p:sldMasterId id="2147483708" r:id="rId7"/>
    <p:sldMasterId id="2147483710" r:id="rId8"/>
    <p:sldMasterId id="2147483712" r:id="rId9"/>
    <p:sldMasterId id="2147483714" r:id="rId10"/>
    <p:sldMasterId id="2147483716" r:id="rId11"/>
    <p:sldMasterId id="2147483718" r:id="rId12"/>
    <p:sldMasterId id="2147483720" r:id="rId13"/>
    <p:sldMasterId id="2147483756" r:id="rId14"/>
    <p:sldMasterId id="2147483770" r:id="rId15"/>
  </p:sldMasterIdLst>
  <p:notesMasterIdLst>
    <p:notesMasterId r:id="rId47"/>
  </p:notesMasterIdLst>
  <p:handoutMasterIdLst>
    <p:handoutMasterId r:id="rId48"/>
  </p:handoutMasterIdLst>
  <p:sldIdLst>
    <p:sldId id="418" r:id="rId16"/>
    <p:sldId id="419" r:id="rId17"/>
    <p:sldId id="484" r:id="rId18"/>
    <p:sldId id="420" r:id="rId19"/>
    <p:sldId id="486" r:id="rId20"/>
    <p:sldId id="456" r:id="rId21"/>
    <p:sldId id="457" r:id="rId22"/>
    <p:sldId id="458" r:id="rId23"/>
    <p:sldId id="459" r:id="rId24"/>
    <p:sldId id="463" r:id="rId25"/>
    <p:sldId id="464" r:id="rId26"/>
    <p:sldId id="393" r:id="rId27"/>
    <p:sldId id="461" r:id="rId28"/>
    <p:sldId id="483" r:id="rId29"/>
    <p:sldId id="487" r:id="rId30"/>
    <p:sldId id="366" r:id="rId31"/>
    <p:sldId id="421" r:id="rId32"/>
    <p:sldId id="422" r:id="rId33"/>
    <p:sldId id="485" r:id="rId34"/>
    <p:sldId id="423" r:id="rId35"/>
    <p:sldId id="424" r:id="rId36"/>
    <p:sldId id="425" r:id="rId37"/>
    <p:sldId id="426" r:id="rId38"/>
    <p:sldId id="427" r:id="rId39"/>
    <p:sldId id="460" r:id="rId40"/>
    <p:sldId id="447" r:id="rId41"/>
    <p:sldId id="428" r:id="rId42"/>
    <p:sldId id="469" r:id="rId43"/>
    <p:sldId id="492" r:id="rId44"/>
    <p:sldId id="490" r:id="rId45"/>
    <p:sldId id="489" r:id="rId46"/>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A4C"/>
    <a:srgbClr val="007673"/>
    <a:srgbClr val="00918E"/>
    <a:srgbClr val="132356"/>
    <a:srgbClr val="9EA1BD"/>
    <a:srgbClr val="C5C7F9"/>
    <a:srgbClr val="0E1482"/>
    <a:srgbClr val="101690"/>
    <a:srgbClr val="00009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7870" autoAdjust="0"/>
  </p:normalViewPr>
  <p:slideViewPr>
    <p:cSldViewPr>
      <p:cViewPr>
        <p:scale>
          <a:sx n="75" d="100"/>
          <a:sy n="75" d="100"/>
        </p:scale>
        <p:origin x="-2016" y="-11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p:cViewPr varScale="1">
        <p:scale>
          <a:sx n="93" d="100"/>
          <a:sy n="93" d="100"/>
        </p:scale>
        <p:origin x="-2952" y="-10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pdkbdata2k01\data\Bureau%20of%20Maintenance%20and%20Operations\Roadway%20Management%20Division\PMS\All%20Network%20Management\2011%20D296\2011%20Segment%20Level%20Data\year%20built%20segment%20miles%20by%20bus%20plan%20network%20vs%20what%20we%20should%20be%20doing.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Annual Lettings</c:v>
                </c:pt>
              </c:strCache>
            </c:strRef>
          </c:tx>
          <c:spPr>
            <a:ln>
              <a:solidFill>
                <a:schemeClr val="tx1"/>
              </a:solidFill>
            </a:ln>
          </c:spPr>
          <c:marker>
            <c:symbol val="triangle"/>
            <c:size val="8"/>
            <c:spPr>
              <a:solidFill>
                <a:schemeClr val="bg1"/>
              </a:solidFill>
              <a:ln>
                <a:solidFill>
                  <a:schemeClr val="tx1"/>
                </a:solidFill>
              </a:ln>
            </c:spPr>
          </c:marker>
          <c:dPt>
            <c:idx val="4"/>
            <c:bubble3D val="0"/>
            <c:spPr>
              <a:ln>
                <a:solidFill>
                  <a:schemeClr val="tx1"/>
                </a:solidFill>
              </a:ln>
            </c:spPr>
          </c:dPt>
          <c:dPt>
            <c:idx val="6"/>
            <c:bubble3D val="0"/>
            <c:spPr>
              <a:ln>
                <a:solidFill>
                  <a:schemeClr val="tx1"/>
                </a:solidFill>
              </a:ln>
            </c:spPr>
          </c:dPt>
          <c:dPt>
            <c:idx val="7"/>
            <c:bubble3D val="0"/>
            <c:spPr>
              <a:ln>
                <a:solidFill>
                  <a:schemeClr val="tx1"/>
                </a:solidFill>
              </a:ln>
            </c:spPr>
          </c:dPt>
          <c:dPt>
            <c:idx val="8"/>
            <c:bubble3D val="0"/>
            <c:spPr>
              <a:ln>
                <a:solidFill>
                  <a:schemeClr val="tx1"/>
                </a:solidFill>
              </a:ln>
            </c:spPr>
          </c:dPt>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Sheet1!$B$2:$B$15</c:f>
              <c:numCache>
                <c:formatCode>"$"#,##0</c:formatCode>
                <c:ptCount val="14"/>
                <c:pt idx="0">
                  <c:v>2025000000</c:v>
                </c:pt>
                <c:pt idx="1">
                  <c:v>1970000000</c:v>
                </c:pt>
                <c:pt idx="2">
                  <c:v>2724000000</c:v>
                </c:pt>
                <c:pt idx="3">
                  <c:v>2221000000</c:v>
                </c:pt>
                <c:pt idx="4">
                  <c:v>1920000000</c:v>
                </c:pt>
                <c:pt idx="5">
                  <c:v>1922000000</c:v>
                </c:pt>
              </c:numCache>
            </c:numRef>
          </c:val>
          <c:smooth val="0"/>
        </c:ser>
        <c:ser>
          <c:idx val="1"/>
          <c:order val="1"/>
          <c:tx>
            <c:strRef>
              <c:f>Sheet1!$C$1</c:f>
              <c:strCache>
                <c:ptCount val="1"/>
                <c:pt idx="0">
                  <c:v>Projected w/No Action</c:v>
                </c:pt>
              </c:strCache>
            </c:strRef>
          </c:tx>
          <c:spPr>
            <a:ln>
              <a:solidFill>
                <a:srgbClr val="006600"/>
              </a:solidFill>
            </a:ln>
          </c:spPr>
          <c:marker>
            <c:symbol val="diamond"/>
            <c:size val="8"/>
            <c:spPr>
              <a:solidFill>
                <a:srgbClr val="006600"/>
              </a:solidFill>
              <a:ln>
                <a:solidFill>
                  <a:schemeClr val="accent1"/>
                </a:solidFill>
              </a:ln>
            </c:spPr>
          </c:marker>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Sheet1!$C$2:$C$15</c:f>
              <c:numCache>
                <c:formatCode>General</c:formatCode>
                <c:ptCount val="14"/>
                <c:pt idx="5" formatCode="&quot;$&quot;#,##0">
                  <c:v>1922000000</c:v>
                </c:pt>
                <c:pt idx="6" formatCode="&quot;$&quot;#,##0">
                  <c:v>1600000000</c:v>
                </c:pt>
                <c:pt idx="7" formatCode="&quot;$&quot;#,##0">
                  <c:v>1500000000</c:v>
                </c:pt>
                <c:pt idx="8" formatCode="&quot;$&quot;#,##0">
                  <c:v>1450000000</c:v>
                </c:pt>
                <c:pt idx="9" formatCode="&quot;$&quot;#,##0">
                  <c:v>1400000000</c:v>
                </c:pt>
                <c:pt idx="10" formatCode="&quot;$&quot;#,##0">
                  <c:v>1400000000</c:v>
                </c:pt>
                <c:pt idx="11" formatCode="&quot;$&quot;#,##0">
                  <c:v>1400000000</c:v>
                </c:pt>
                <c:pt idx="12" formatCode="&quot;$&quot;#,##0">
                  <c:v>1400000000</c:v>
                </c:pt>
                <c:pt idx="13" formatCode="&quot;$&quot;#,##0">
                  <c:v>1400000000</c:v>
                </c:pt>
              </c:numCache>
            </c:numRef>
          </c:val>
          <c:smooth val="0"/>
        </c:ser>
        <c:ser>
          <c:idx val="2"/>
          <c:order val="2"/>
          <c:tx>
            <c:strRef>
              <c:f>Sheet1!$D$1</c:f>
              <c:strCache>
                <c:ptCount val="1"/>
                <c:pt idx="0">
                  <c:v>Projected w/Action</c:v>
                </c:pt>
              </c:strCache>
            </c:strRef>
          </c:tx>
          <c:spPr>
            <a:ln>
              <a:solidFill>
                <a:schemeClr val="accent2"/>
              </a:solidFill>
            </a:ln>
          </c:spPr>
          <c:marker>
            <c:symbol val="square"/>
            <c:size val="8"/>
            <c:spPr>
              <a:solidFill>
                <a:schemeClr val="accent2"/>
              </a:solidFill>
              <a:ln>
                <a:solidFill>
                  <a:schemeClr val="accent2"/>
                </a:solidFill>
              </a:ln>
            </c:spPr>
          </c:marker>
          <c:cat>
            <c:numRef>
              <c:f>Sheet1!$A$2:$A$15</c:f>
              <c:numCache>
                <c:formatCode>General</c:formatCod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numCache>
            </c:numRef>
          </c:cat>
          <c:val>
            <c:numRef>
              <c:f>Sheet1!$D$2:$D$15</c:f>
              <c:numCache>
                <c:formatCode>General</c:formatCode>
                <c:ptCount val="14"/>
                <c:pt idx="5" formatCode="&quot;$&quot;#,##0">
                  <c:v>1922000000</c:v>
                </c:pt>
                <c:pt idx="6" formatCode="&quot;$&quot;#,##0">
                  <c:v>2000000000</c:v>
                </c:pt>
                <c:pt idx="7" formatCode="&quot;$&quot;#,##0">
                  <c:v>2100000000</c:v>
                </c:pt>
                <c:pt idx="8" formatCode="&quot;$&quot;#,##0">
                  <c:v>2200000000</c:v>
                </c:pt>
                <c:pt idx="9" formatCode="&quot;$&quot;#,##0">
                  <c:v>2300000000</c:v>
                </c:pt>
                <c:pt idx="10" formatCode="&quot;$&quot;#,##0">
                  <c:v>2500000000</c:v>
                </c:pt>
                <c:pt idx="11" formatCode="&quot;$&quot;#,##0">
                  <c:v>2550000000</c:v>
                </c:pt>
                <c:pt idx="12" formatCode="&quot;$&quot;#,##0">
                  <c:v>2550000000</c:v>
                </c:pt>
                <c:pt idx="13" formatCode="&quot;$&quot;#,##0">
                  <c:v>2550000000</c:v>
                </c:pt>
              </c:numCache>
            </c:numRef>
          </c:val>
          <c:smooth val="0"/>
        </c:ser>
        <c:dLbls>
          <c:showLegendKey val="0"/>
          <c:showVal val="0"/>
          <c:showCatName val="0"/>
          <c:showSerName val="0"/>
          <c:showPercent val="0"/>
          <c:showBubbleSize val="0"/>
        </c:dLbls>
        <c:marker val="1"/>
        <c:smooth val="0"/>
        <c:axId val="127970304"/>
        <c:axId val="127980672"/>
      </c:lineChart>
      <c:catAx>
        <c:axId val="127970304"/>
        <c:scaling>
          <c:orientation val="minMax"/>
        </c:scaling>
        <c:delete val="0"/>
        <c:axPos val="b"/>
        <c:numFmt formatCode="General" sourceLinked="1"/>
        <c:majorTickMark val="out"/>
        <c:minorTickMark val="none"/>
        <c:tickLblPos val="nextTo"/>
        <c:txPr>
          <a:bodyPr rot="-3600000" vert="horz" anchor="ctr" anchorCtr="1"/>
          <a:lstStyle/>
          <a:p>
            <a:pPr>
              <a:defRPr sz="1200"/>
            </a:pPr>
            <a:endParaRPr lang="en-US"/>
          </a:p>
        </c:txPr>
        <c:crossAx val="127980672"/>
        <c:crosses val="autoZero"/>
        <c:auto val="1"/>
        <c:lblAlgn val="ctr"/>
        <c:lblOffset val="100"/>
        <c:noMultiLvlLbl val="0"/>
      </c:catAx>
      <c:valAx>
        <c:axId val="127980672"/>
        <c:scaling>
          <c:orientation val="minMax"/>
          <c:max val="3000000000"/>
          <c:min val="1000000000"/>
        </c:scaling>
        <c:delete val="0"/>
        <c:axPos val="l"/>
        <c:majorGridlines/>
        <c:numFmt formatCode="&quot;$&quot;#,##0" sourceLinked="1"/>
        <c:majorTickMark val="none"/>
        <c:minorTickMark val="none"/>
        <c:tickLblPos val="nextTo"/>
        <c:spPr>
          <a:ln w="9525">
            <a:noFill/>
          </a:ln>
        </c:spPr>
        <c:txPr>
          <a:bodyPr/>
          <a:lstStyle/>
          <a:p>
            <a:pPr>
              <a:defRPr sz="1200"/>
            </a:pPr>
            <a:endParaRPr lang="en-US"/>
          </a:p>
        </c:txPr>
        <c:crossAx val="127970304"/>
        <c:crosses val="autoZero"/>
        <c:crossBetween val="between"/>
      </c:valAx>
      <c:spPr>
        <a:ln>
          <a:solidFill>
            <a:schemeClr val="tx1"/>
          </a:solid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3980262776433"/>
          <c:y val="8.2747627700383602E-2"/>
          <c:w val="0.85887770514534756"/>
          <c:h val="0.74716858138634312"/>
        </c:manualLayout>
      </c:layout>
      <c:lineChart>
        <c:grouping val="standard"/>
        <c:varyColors val="0"/>
        <c:ser>
          <c:idx val="0"/>
          <c:order val="0"/>
          <c:tx>
            <c:strRef>
              <c:f>Sheet1!$B$1</c:f>
              <c:strCache>
                <c:ptCount val="1"/>
                <c:pt idx="0">
                  <c:v>SD Reduction at current funding</c:v>
                </c:pt>
              </c:strCache>
            </c:strRef>
          </c:tx>
          <c:spPr>
            <a:ln>
              <a:solidFill>
                <a:srgbClr val="006600"/>
              </a:solidFill>
            </a:ln>
          </c:spPr>
          <c:marker>
            <c:spPr>
              <a:solidFill>
                <a:srgbClr val="006600"/>
              </a:solidFill>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2" formatCode="0">
                  <c:v>4774</c:v>
                </c:pt>
                <c:pt idx="3" formatCode="0">
                  <c:v>4416.5</c:v>
                </c:pt>
                <c:pt idx="4" formatCode="0">
                  <c:v>4383.5</c:v>
                </c:pt>
                <c:pt idx="5" formatCode="0">
                  <c:v>4386.5</c:v>
                </c:pt>
                <c:pt idx="6" formatCode="0">
                  <c:v>4416.5</c:v>
                </c:pt>
                <c:pt idx="7" formatCode="0">
                  <c:v>4490.5</c:v>
                </c:pt>
                <c:pt idx="8" formatCode="0">
                  <c:v>4583.5</c:v>
                </c:pt>
                <c:pt idx="9" formatCode="0">
                  <c:v>4689.5</c:v>
                </c:pt>
                <c:pt idx="10" formatCode="0">
                  <c:v>4803.5</c:v>
                </c:pt>
              </c:numCache>
            </c:numRef>
          </c:val>
          <c:smooth val="0"/>
        </c:ser>
        <c:ser>
          <c:idx val="1"/>
          <c:order val="1"/>
          <c:tx>
            <c:strRef>
              <c:f>Sheet1!$C$1</c:f>
              <c:strCache>
                <c:ptCount val="1"/>
                <c:pt idx="0">
                  <c:v>Potential SD Reduction with increased Funding</c:v>
                </c:pt>
              </c:strCache>
            </c:strRef>
          </c:tx>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Sheet1!$C$2:$C$12</c:f>
              <c:numCache>
                <c:formatCode>General</c:formatCode>
                <c:ptCount val="11"/>
                <c:pt idx="3" formatCode="0">
                  <c:v>4416.5</c:v>
                </c:pt>
                <c:pt idx="4" formatCode="0">
                  <c:v>4333.5</c:v>
                </c:pt>
                <c:pt idx="5" formatCode="0">
                  <c:v>4237.5</c:v>
                </c:pt>
                <c:pt idx="6" formatCode="0">
                  <c:v>4132.5</c:v>
                </c:pt>
                <c:pt idx="7" formatCode="0">
                  <c:v>4036.5</c:v>
                </c:pt>
                <c:pt idx="8" formatCode="0">
                  <c:v>3934.5</c:v>
                </c:pt>
                <c:pt idx="9" formatCode="0">
                  <c:v>3832.5</c:v>
                </c:pt>
                <c:pt idx="10" formatCode="0">
                  <c:v>3730.5</c:v>
                </c:pt>
              </c:numCache>
            </c:numRef>
          </c:val>
          <c:smooth val="0"/>
        </c:ser>
        <c:ser>
          <c:idx val="2"/>
          <c:order val="2"/>
          <c:tx>
            <c:strRef>
              <c:f>Sheet1!$D$1</c:f>
              <c:strCache>
                <c:ptCount val="1"/>
                <c:pt idx="0">
                  <c:v>Actual SD Numbers</c:v>
                </c:pt>
              </c:strCache>
            </c:strRef>
          </c:tx>
          <c:spPr>
            <a:ln>
              <a:solidFill>
                <a:schemeClr val="tx1"/>
              </a:solidFill>
            </a:ln>
          </c:spPr>
          <c:marker>
            <c:spPr>
              <a:solidFill>
                <a:schemeClr val="bg1"/>
              </a:solidFill>
              <a:ln>
                <a:solidFill>
                  <a:schemeClr val="tx1"/>
                </a:solidFill>
              </a:ln>
            </c:spPr>
          </c:marke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Sheet1!$D$2:$D$12</c:f>
              <c:numCache>
                <c:formatCode>General</c:formatCode>
                <c:ptCount val="11"/>
                <c:pt idx="0">
                  <c:v>5602</c:v>
                </c:pt>
                <c:pt idx="1">
                  <c:v>5205</c:v>
                </c:pt>
                <c:pt idx="2">
                  <c:v>4774</c:v>
                </c:pt>
              </c:numCache>
            </c:numRef>
          </c:val>
          <c:smooth val="0"/>
        </c:ser>
        <c:dLbls>
          <c:showLegendKey val="0"/>
          <c:showVal val="0"/>
          <c:showCatName val="0"/>
          <c:showSerName val="0"/>
          <c:showPercent val="0"/>
          <c:showBubbleSize val="0"/>
        </c:dLbls>
        <c:marker val="1"/>
        <c:smooth val="0"/>
        <c:axId val="128076032"/>
        <c:axId val="128078208"/>
      </c:lineChart>
      <c:catAx>
        <c:axId val="128076032"/>
        <c:scaling>
          <c:orientation val="minMax"/>
        </c:scaling>
        <c:delete val="0"/>
        <c:axPos val="b"/>
        <c:numFmt formatCode="General" sourceLinked="1"/>
        <c:majorTickMark val="out"/>
        <c:minorTickMark val="none"/>
        <c:tickLblPos val="nextTo"/>
        <c:txPr>
          <a:bodyPr rot="-3600000"/>
          <a:lstStyle/>
          <a:p>
            <a:pPr>
              <a:defRPr sz="1200"/>
            </a:pPr>
            <a:endParaRPr lang="en-US"/>
          </a:p>
        </c:txPr>
        <c:crossAx val="128078208"/>
        <c:crosses val="autoZero"/>
        <c:auto val="1"/>
        <c:lblAlgn val="ctr"/>
        <c:lblOffset val="100"/>
        <c:noMultiLvlLbl val="0"/>
      </c:catAx>
      <c:valAx>
        <c:axId val="128078208"/>
        <c:scaling>
          <c:orientation val="minMax"/>
          <c:min val="2500"/>
        </c:scaling>
        <c:delete val="0"/>
        <c:axPos val="l"/>
        <c:majorGridlines/>
        <c:title>
          <c:tx>
            <c:rich>
              <a:bodyPr rot="-5400000" vert="horz"/>
              <a:lstStyle/>
              <a:p>
                <a:pPr>
                  <a:defRPr sz="1400"/>
                </a:pPr>
                <a:r>
                  <a:rPr lang="en-US" sz="1400" dirty="0" smtClean="0"/>
                  <a:t>Number of </a:t>
                </a:r>
                <a:r>
                  <a:rPr lang="en-US" sz="1400" baseline="0" dirty="0" smtClean="0"/>
                  <a:t>SD Bridges</a:t>
                </a:r>
                <a:endParaRPr lang="en-US" sz="1400" dirty="0"/>
              </a:p>
            </c:rich>
          </c:tx>
          <c:layout>
            <c:manualLayout>
              <c:xMode val="edge"/>
              <c:yMode val="edge"/>
              <c:x val="4.1783318751822682E-3"/>
              <c:y val="0.23002574258782052"/>
            </c:manualLayout>
          </c:layout>
          <c:overlay val="0"/>
        </c:title>
        <c:numFmt formatCode="#,##0" sourceLinked="0"/>
        <c:majorTickMark val="out"/>
        <c:minorTickMark val="none"/>
        <c:tickLblPos val="nextTo"/>
        <c:txPr>
          <a:bodyPr/>
          <a:lstStyle/>
          <a:p>
            <a:pPr>
              <a:defRPr sz="1200"/>
            </a:pPr>
            <a:endParaRPr lang="en-US"/>
          </a:p>
        </c:txPr>
        <c:crossAx val="128076032"/>
        <c:crosses val="autoZero"/>
        <c:crossBetween val="between"/>
      </c:valAx>
      <c:spPr>
        <a:noFill/>
        <a:ln w="9525">
          <a:solidFill>
            <a:schemeClr val="tx1"/>
          </a:solid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Actual Poor Miles IRI</c:v>
                </c:pt>
              </c:strCache>
            </c:strRef>
          </c:tx>
          <c:spPr>
            <a:ln>
              <a:solidFill>
                <a:schemeClr val="tx1"/>
              </a:solidFill>
            </a:ln>
          </c:spPr>
          <c:marker>
            <c:symbol val="triangle"/>
            <c:size val="7"/>
            <c:spPr>
              <a:solidFill>
                <a:schemeClr val="bg1"/>
              </a:solidFill>
              <a:ln>
                <a:solidFill>
                  <a:schemeClr val="tx1"/>
                </a:solidFill>
              </a:ln>
            </c:spPr>
          </c:marker>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Sheet1!$B$2:$B$26</c:f>
              <c:numCache>
                <c:formatCode>#,##0</c:formatCode>
                <c:ptCount val="25"/>
                <c:pt idx="0">
                  <c:v>17895</c:v>
                </c:pt>
                <c:pt idx="1">
                  <c:v>13894</c:v>
                </c:pt>
                <c:pt idx="2">
                  <c:v>13148</c:v>
                </c:pt>
                <c:pt idx="3">
                  <c:v>13803</c:v>
                </c:pt>
                <c:pt idx="4">
                  <c:v>11772</c:v>
                </c:pt>
                <c:pt idx="5">
                  <c:v>10784</c:v>
                </c:pt>
                <c:pt idx="6">
                  <c:v>11099</c:v>
                </c:pt>
                <c:pt idx="7">
                  <c:v>9938</c:v>
                </c:pt>
                <c:pt idx="8">
                  <c:v>10049</c:v>
                </c:pt>
                <c:pt idx="9">
                  <c:v>9246</c:v>
                </c:pt>
                <c:pt idx="10">
                  <c:v>8893</c:v>
                </c:pt>
                <c:pt idx="11">
                  <c:v>7436</c:v>
                </c:pt>
                <c:pt idx="12">
                  <c:v>6808</c:v>
                </c:pt>
                <c:pt idx="13">
                  <c:v>7033</c:v>
                </c:pt>
                <c:pt idx="14">
                  <c:v>8473</c:v>
                </c:pt>
                <c:pt idx="15">
                  <c:v>9277</c:v>
                </c:pt>
              </c:numCache>
            </c:numRef>
          </c:val>
          <c:smooth val="0"/>
        </c:ser>
        <c:ser>
          <c:idx val="1"/>
          <c:order val="1"/>
          <c:tx>
            <c:strRef>
              <c:f>Sheet1!$C$1</c:f>
              <c:strCache>
                <c:ptCount val="1"/>
                <c:pt idx="0">
                  <c:v>Projected Poor Miles IRI at current funding</c:v>
                </c:pt>
              </c:strCache>
            </c:strRef>
          </c:tx>
          <c:spPr>
            <a:ln>
              <a:solidFill>
                <a:srgbClr val="006600"/>
              </a:solidFill>
            </a:ln>
          </c:spPr>
          <c:marker>
            <c:symbol val="diamond"/>
            <c:size val="8"/>
            <c:spPr>
              <a:solidFill>
                <a:srgbClr val="006600"/>
              </a:solidFill>
              <a:ln>
                <a:solidFill>
                  <a:schemeClr val="accent1"/>
                </a:solidFill>
              </a:ln>
            </c:spPr>
          </c:marker>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Sheet1!$C$2:$C$26</c:f>
              <c:numCache>
                <c:formatCode>General</c:formatCode>
                <c:ptCount val="25"/>
                <c:pt idx="15" formatCode="#,##0">
                  <c:v>9277</c:v>
                </c:pt>
                <c:pt idx="16" formatCode="#,##0">
                  <c:v>10588.504300000001</c:v>
                </c:pt>
                <c:pt idx="17" formatCode="#,##0">
                  <c:v>11462.8405</c:v>
                </c:pt>
                <c:pt idx="18" formatCode="#,##0">
                  <c:v>12337.1767</c:v>
                </c:pt>
                <c:pt idx="19" formatCode="#,##0">
                  <c:v>13211.5129</c:v>
                </c:pt>
                <c:pt idx="20" formatCode="#,##0">
                  <c:v>14085.849099999999</c:v>
                </c:pt>
                <c:pt idx="21" formatCode="#,##0">
                  <c:v>14960.185299999999</c:v>
                </c:pt>
                <c:pt idx="22" formatCode="#,##0">
                  <c:v>15834.521499999999</c:v>
                </c:pt>
                <c:pt idx="23" formatCode="#,##0">
                  <c:v>16708.8577</c:v>
                </c:pt>
                <c:pt idx="24" formatCode="#,##0">
                  <c:v>17583.193900000002</c:v>
                </c:pt>
              </c:numCache>
            </c:numRef>
          </c:val>
          <c:smooth val="0"/>
        </c:ser>
        <c:ser>
          <c:idx val="2"/>
          <c:order val="2"/>
          <c:tx>
            <c:strRef>
              <c:f>Sheet1!$E$1</c:f>
              <c:strCache>
                <c:ptCount val="1"/>
                <c:pt idx="0">
                  <c:v>Potential Miles Poor IRI with increased funding for resurfacing and minor rehabilitation</c:v>
                </c:pt>
              </c:strCache>
            </c:strRef>
          </c:tx>
          <c:spPr>
            <a:ln>
              <a:solidFill>
                <a:schemeClr val="accent2"/>
              </a:solidFill>
            </a:ln>
          </c:spPr>
          <c:marker>
            <c:symbol val="square"/>
            <c:size val="7"/>
            <c:spPr>
              <a:solidFill>
                <a:schemeClr val="accent2"/>
              </a:solidFill>
              <a:ln>
                <a:solidFill>
                  <a:schemeClr val="accent2"/>
                </a:solidFill>
              </a:ln>
            </c:spPr>
          </c:marker>
          <c:cat>
            <c:numRef>
              <c:f>Sheet1!$A$2:$A$26</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Sheet1!$E$2:$E$26</c:f>
              <c:numCache>
                <c:formatCode>General</c:formatCode>
                <c:ptCount val="25"/>
                <c:pt idx="15" formatCode="#,##0">
                  <c:v>9277</c:v>
                </c:pt>
                <c:pt idx="16" formatCode="#,##0">
                  <c:v>10588.504300000001</c:v>
                </c:pt>
                <c:pt idx="17" formatCode="#,##0">
                  <c:v>10151.3362</c:v>
                </c:pt>
                <c:pt idx="18" formatCode="#,##0">
                  <c:v>9714.168099999999</c:v>
                </c:pt>
                <c:pt idx="19" formatCode="#,##0">
                  <c:v>9276.9999999999982</c:v>
                </c:pt>
                <c:pt idx="20" formatCode="#,##0">
                  <c:v>8839.8318999999974</c:v>
                </c:pt>
                <c:pt idx="21" formatCode="#,##0">
                  <c:v>8402.6637999999966</c:v>
                </c:pt>
                <c:pt idx="22" formatCode="#,##0">
                  <c:v>7965.4956999999968</c:v>
                </c:pt>
                <c:pt idx="23" formatCode="#,##0">
                  <c:v>7528.3275999999969</c:v>
                </c:pt>
                <c:pt idx="24" formatCode="#,##0">
                  <c:v>7091.159499999997</c:v>
                </c:pt>
              </c:numCache>
            </c:numRef>
          </c:val>
          <c:smooth val="0"/>
        </c:ser>
        <c:dLbls>
          <c:showLegendKey val="0"/>
          <c:showVal val="0"/>
          <c:showCatName val="0"/>
          <c:showSerName val="0"/>
          <c:showPercent val="0"/>
          <c:showBubbleSize val="0"/>
        </c:dLbls>
        <c:marker val="1"/>
        <c:smooth val="0"/>
        <c:axId val="128665856"/>
        <c:axId val="128668032"/>
      </c:lineChart>
      <c:catAx>
        <c:axId val="128665856"/>
        <c:scaling>
          <c:orientation val="minMax"/>
        </c:scaling>
        <c:delete val="0"/>
        <c:axPos val="b"/>
        <c:numFmt formatCode="General" sourceLinked="1"/>
        <c:majorTickMark val="out"/>
        <c:minorTickMark val="none"/>
        <c:tickLblPos val="nextTo"/>
        <c:txPr>
          <a:bodyPr rot="-2700000"/>
          <a:lstStyle/>
          <a:p>
            <a:pPr>
              <a:defRPr sz="1200"/>
            </a:pPr>
            <a:endParaRPr lang="en-US"/>
          </a:p>
        </c:txPr>
        <c:crossAx val="128668032"/>
        <c:crosses val="autoZero"/>
        <c:auto val="1"/>
        <c:lblAlgn val="ctr"/>
        <c:lblOffset val="100"/>
        <c:noMultiLvlLbl val="0"/>
      </c:catAx>
      <c:valAx>
        <c:axId val="128668032"/>
        <c:scaling>
          <c:orientation val="minMax"/>
          <c:max val="24000"/>
          <c:min val="0"/>
        </c:scaling>
        <c:delete val="0"/>
        <c:axPos val="l"/>
        <c:majorGridlines/>
        <c:title>
          <c:tx>
            <c:rich>
              <a:bodyPr rot="-5400000" vert="horz"/>
              <a:lstStyle/>
              <a:p>
                <a:pPr>
                  <a:defRPr/>
                </a:pPr>
                <a:r>
                  <a:rPr lang="en-US" sz="1000" dirty="0" smtClean="0"/>
                  <a:t>Miles of State-Owned Highways</a:t>
                </a:r>
                <a:r>
                  <a:rPr lang="en-US" sz="1000" baseline="0" dirty="0" smtClean="0"/>
                  <a:t> with Poor IRI*</a:t>
                </a:r>
                <a:endParaRPr lang="en-US" sz="1000" dirty="0"/>
              </a:p>
            </c:rich>
          </c:tx>
          <c:overlay val="0"/>
        </c:title>
        <c:numFmt formatCode="#,##0" sourceLinked="1"/>
        <c:majorTickMark val="out"/>
        <c:minorTickMark val="none"/>
        <c:tickLblPos val="nextTo"/>
        <c:txPr>
          <a:bodyPr/>
          <a:lstStyle/>
          <a:p>
            <a:pPr>
              <a:defRPr sz="1200"/>
            </a:pPr>
            <a:endParaRPr lang="en-US"/>
          </a:p>
        </c:txPr>
        <c:crossAx val="128665856"/>
        <c:crosses val="autoZero"/>
        <c:crossBetween val="between"/>
        <c:majorUnit val="4000"/>
      </c:valAx>
      <c:spPr>
        <a:ln>
          <a:solidFill>
            <a:schemeClr val="tx1"/>
          </a:solid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540935473300695E-2"/>
          <c:y val="3.1831839985519167E-2"/>
          <c:w val="0.71457418151678409"/>
          <c:h val="0.76544732554982364"/>
        </c:manualLayout>
      </c:layout>
      <c:barChart>
        <c:barDir val="col"/>
        <c:grouping val="stacked"/>
        <c:varyColors val="0"/>
        <c:ser>
          <c:idx val="3"/>
          <c:order val="0"/>
          <c:tx>
            <c:strRef>
              <c:f>chart!$E$2</c:f>
              <c:strCache>
                <c:ptCount val="1"/>
                <c:pt idx="0">
                  <c:v>Actual Reconstructed</c:v>
                </c:pt>
              </c:strCache>
            </c:strRef>
          </c:tx>
          <c:spPr>
            <a:solidFill>
              <a:srgbClr val="0070C0"/>
            </a:solidFill>
          </c:spPr>
          <c:invertIfNegative val="0"/>
          <c:cat>
            <c:numRef>
              <c:f>chart!$A$4:$A$24</c:f>
              <c:numCache>
                <c:formatCode>0</c:formatCode>
                <c:ptCount val="2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numCache>
            </c:numRef>
          </c:cat>
          <c:val>
            <c:numRef>
              <c:f>chart!$E$4:$E$24</c:f>
              <c:numCache>
                <c:formatCode>#,##0.00</c:formatCode>
                <c:ptCount val="21"/>
                <c:pt idx="0">
                  <c:v>226.52400000000003</c:v>
                </c:pt>
                <c:pt idx="1">
                  <c:v>208.6260000000002</c:v>
                </c:pt>
                <c:pt idx="2">
                  <c:v>213.92000000000004</c:v>
                </c:pt>
                <c:pt idx="3">
                  <c:v>151.721</c:v>
                </c:pt>
                <c:pt idx="4">
                  <c:v>151.80700000000004</c:v>
                </c:pt>
                <c:pt idx="5">
                  <c:v>116.13200000000001</c:v>
                </c:pt>
                <c:pt idx="6">
                  <c:v>167.267</c:v>
                </c:pt>
                <c:pt idx="7">
                  <c:v>124.35199999999999</c:v>
                </c:pt>
                <c:pt idx="8">
                  <c:v>140.67399999999998</c:v>
                </c:pt>
                <c:pt idx="9">
                  <c:v>97.462999999999994</c:v>
                </c:pt>
                <c:pt idx="10">
                  <c:v>122.12199999999999</c:v>
                </c:pt>
                <c:pt idx="11">
                  <c:v>121.99600000000002</c:v>
                </c:pt>
                <c:pt idx="12">
                  <c:v>100.88699999999997</c:v>
                </c:pt>
                <c:pt idx="13">
                  <c:v>79.503000000000014</c:v>
                </c:pt>
                <c:pt idx="14">
                  <c:v>94.443000000000026</c:v>
                </c:pt>
                <c:pt idx="15">
                  <c:v>148.25</c:v>
                </c:pt>
                <c:pt idx="16">
                  <c:v>83.503999999999991</c:v>
                </c:pt>
                <c:pt idx="17">
                  <c:v>58.247</c:v>
                </c:pt>
                <c:pt idx="18">
                  <c:v>21.630000000000031</c:v>
                </c:pt>
                <c:pt idx="19">
                  <c:v>34.32</c:v>
                </c:pt>
                <c:pt idx="20">
                  <c:v>37.150000000000006</c:v>
                </c:pt>
              </c:numCache>
            </c:numRef>
          </c:val>
        </c:ser>
        <c:ser>
          <c:idx val="5"/>
          <c:order val="1"/>
          <c:tx>
            <c:strRef>
              <c:f>chart!$G$2</c:f>
              <c:strCache>
                <c:ptCount val="1"/>
                <c:pt idx="0">
                  <c:v>Need Not Met</c:v>
                </c:pt>
              </c:strCache>
            </c:strRef>
          </c:tx>
          <c:spPr>
            <a:solidFill>
              <a:srgbClr val="FFC000"/>
            </a:solidFill>
          </c:spPr>
          <c:invertIfNegative val="0"/>
          <c:cat>
            <c:numRef>
              <c:f>chart!$A$4:$A$24</c:f>
              <c:numCache>
                <c:formatCode>0</c:formatCode>
                <c:ptCount val="2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numCache>
            </c:numRef>
          </c:cat>
          <c:val>
            <c:numRef>
              <c:f>chart!$G$4:$G$24</c:f>
              <c:numCache>
                <c:formatCode>#,##0.00</c:formatCode>
                <c:ptCount val="21"/>
                <c:pt idx="0">
                  <c:v>273.47599999999943</c:v>
                </c:pt>
                <c:pt idx="1">
                  <c:v>291.37399999999963</c:v>
                </c:pt>
                <c:pt idx="2">
                  <c:v>286.08</c:v>
                </c:pt>
                <c:pt idx="3">
                  <c:v>348.279</c:v>
                </c:pt>
                <c:pt idx="4">
                  <c:v>348.19299999999993</c:v>
                </c:pt>
                <c:pt idx="5">
                  <c:v>383.86799999999999</c:v>
                </c:pt>
                <c:pt idx="6">
                  <c:v>332.73299999999944</c:v>
                </c:pt>
                <c:pt idx="7">
                  <c:v>375.64800000000002</c:v>
                </c:pt>
                <c:pt idx="8">
                  <c:v>359.32599999999951</c:v>
                </c:pt>
                <c:pt idx="9">
                  <c:v>402.53700000000003</c:v>
                </c:pt>
                <c:pt idx="10">
                  <c:v>377.87800000000004</c:v>
                </c:pt>
                <c:pt idx="11">
                  <c:v>378.00400000000002</c:v>
                </c:pt>
                <c:pt idx="12">
                  <c:v>399.11300000000006</c:v>
                </c:pt>
                <c:pt idx="13">
                  <c:v>420.49699999999893</c:v>
                </c:pt>
                <c:pt idx="14">
                  <c:v>405.55700000000002</c:v>
                </c:pt>
                <c:pt idx="15">
                  <c:v>351.75</c:v>
                </c:pt>
                <c:pt idx="16">
                  <c:v>416.49599999999913</c:v>
                </c:pt>
                <c:pt idx="17">
                  <c:v>441.75299999999999</c:v>
                </c:pt>
                <c:pt idx="18">
                  <c:v>478.37</c:v>
                </c:pt>
                <c:pt idx="19">
                  <c:v>465.68</c:v>
                </c:pt>
                <c:pt idx="20">
                  <c:v>462.85</c:v>
                </c:pt>
              </c:numCache>
            </c:numRef>
          </c:val>
        </c:ser>
        <c:dLbls>
          <c:showLegendKey val="0"/>
          <c:showVal val="0"/>
          <c:showCatName val="0"/>
          <c:showSerName val="0"/>
          <c:showPercent val="0"/>
          <c:showBubbleSize val="0"/>
        </c:dLbls>
        <c:gapWidth val="150"/>
        <c:overlap val="100"/>
        <c:axId val="105350656"/>
        <c:axId val="105352576"/>
      </c:barChart>
      <c:catAx>
        <c:axId val="105350656"/>
        <c:scaling>
          <c:orientation val="minMax"/>
        </c:scaling>
        <c:delete val="0"/>
        <c:axPos val="b"/>
        <c:title>
          <c:tx>
            <c:rich>
              <a:bodyPr/>
              <a:lstStyle/>
              <a:p>
                <a:pPr>
                  <a:defRPr/>
                </a:pPr>
                <a:r>
                  <a:rPr lang="en-US"/>
                  <a:t>Year</a:t>
                </a:r>
              </a:p>
            </c:rich>
          </c:tx>
          <c:overlay val="0"/>
        </c:title>
        <c:numFmt formatCode="0" sourceLinked="0"/>
        <c:majorTickMark val="out"/>
        <c:minorTickMark val="none"/>
        <c:tickLblPos val="nextTo"/>
        <c:crossAx val="105352576"/>
        <c:crosses val="autoZero"/>
        <c:auto val="1"/>
        <c:lblAlgn val="ctr"/>
        <c:lblOffset val="100"/>
        <c:noMultiLvlLbl val="0"/>
      </c:catAx>
      <c:valAx>
        <c:axId val="105352576"/>
        <c:scaling>
          <c:orientation val="minMax"/>
          <c:max val="500"/>
        </c:scaling>
        <c:delete val="0"/>
        <c:axPos val="l"/>
        <c:majorGridlines/>
        <c:title>
          <c:tx>
            <c:rich>
              <a:bodyPr rot="-5400000" vert="horz"/>
              <a:lstStyle/>
              <a:p>
                <a:pPr>
                  <a:defRPr/>
                </a:pPr>
                <a:r>
                  <a:rPr lang="en-US"/>
                  <a:t>Miles</a:t>
                </a:r>
              </a:p>
            </c:rich>
          </c:tx>
          <c:overlay val="0"/>
        </c:title>
        <c:numFmt formatCode="0" sourceLinked="0"/>
        <c:majorTickMark val="out"/>
        <c:minorTickMark val="none"/>
        <c:tickLblPos val="nextTo"/>
        <c:crossAx val="105350656"/>
        <c:crosses val="autoZero"/>
        <c:crossBetween val="between"/>
      </c:valAx>
    </c:plotArea>
    <c:legend>
      <c:legendPos val="b"/>
      <c:layout>
        <c:manualLayout>
          <c:xMode val="edge"/>
          <c:yMode val="edge"/>
          <c:x val="0.79583005249343997"/>
          <c:y val="0.15507625124445654"/>
          <c:w val="0.20416994750656198"/>
          <c:h val="0.17250995565209551"/>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1066" b="0" i="0" u="none" strike="noStrike" baseline="0">
                <a:solidFill>
                  <a:srgbClr val="000000"/>
                </a:solidFill>
                <a:latin typeface="Arial"/>
                <a:ea typeface="Arial"/>
                <a:cs typeface="Arial"/>
              </a:defRPr>
            </a:pPr>
            <a:r>
              <a:rPr lang="en-US" sz="2800" b="0" i="0" strike="noStrike" dirty="0">
                <a:solidFill>
                  <a:srgbClr val="FFCC00"/>
                </a:solidFill>
                <a:latin typeface="Arial"/>
                <a:cs typeface="Arial"/>
              </a:rPr>
              <a:t>Capacity Adding Projects </a:t>
            </a:r>
          </a:p>
          <a:p>
            <a:pPr>
              <a:defRPr sz="1066" b="0" i="0" u="none" strike="noStrike" baseline="0">
                <a:solidFill>
                  <a:srgbClr val="000000"/>
                </a:solidFill>
                <a:latin typeface="Arial"/>
                <a:ea typeface="Arial"/>
                <a:cs typeface="Arial"/>
              </a:defRPr>
            </a:pPr>
            <a:r>
              <a:rPr lang="en-US" sz="2800" b="0" i="0" strike="noStrike" dirty="0">
                <a:solidFill>
                  <a:srgbClr val="FFCC00"/>
                </a:solidFill>
                <a:latin typeface="Arial"/>
                <a:cs typeface="Arial"/>
              </a:rPr>
              <a:t>(as a % of the total program)</a:t>
            </a:r>
          </a:p>
        </c:rich>
      </c:tx>
      <c:layout>
        <c:manualLayout>
          <c:xMode val="edge"/>
          <c:yMode val="edge"/>
          <c:x val="0.24982363741955088"/>
          <c:y val="0"/>
        </c:manualLayout>
      </c:layout>
      <c:overlay val="0"/>
      <c:spPr>
        <a:noFill/>
        <a:ln w="19824">
          <a:noFill/>
        </a:ln>
      </c:spPr>
    </c:title>
    <c:autoTitleDeleted val="0"/>
    <c:plotArea>
      <c:layout>
        <c:manualLayout>
          <c:layoutTarget val="inner"/>
          <c:xMode val="edge"/>
          <c:yMode val="edge"/>
          <c:x val="9.2778042817871047E-3"/>
          <c:y val="0.15533099889615695"/>
          <c:w val="0.97885295318879528"/>
          <c:h val="0.62004590837819817"/>
        </c:manualLayout>
      </c:layout>
      <c:barChart>
        <c:barDir val="col"/>
        <c:grouping val="clustered"/>
        <c:varyColors val="0"/>
        <c:dLbls>
          <c:showLegendKey val="0"/>
          <c:showVal val="1"/>
          <c:showCatName val="0"/>
          <c:showSerName val="0"/>
          <c:showPercent val="0"/>
          <c:showBubbleSize val="0"/>
        </c:dLbls>
        <c:gapWidth val="150"/>
        <c:axId val="34993280"/>
        <c:axId val="34994816"/>
      </c:barChart>
      <c:catAx>
        <c:axId val="34993280"/>
        <c:scaling>
          <c:orientation val="minMax"/>
        </c:scaling>
        <c:delete val="0"/>
        <c:axPos val="b"/>
        <c:numFmt formatCode="General" sourceLinked="1"/>
        <c:majorTickMark val="out"/>
        <c:minorTickMark val="none"/>
        <c:tickLblPos val="nextTo"/>
        <c:spPr>
          <a:ln w="2478">
            <a:solidFill>
              <a:srgbClr val="000000"/>
            </a:solidFill>
            <a:prstDash val="solid"/>
          </a:ln>
        </c:spPr>
        <c:txPr>
          <a:bodyPr rot="0" vert="horz"/>
          <a:lstStyle/>
          <a:p>
            <a:pPr>
              <a:defRPr sz="1210" b="0" i="0" u="none" strike="noStrike" baseline="0">
                <a:solidFill>
                  <a:srgbClr val="000000"/>
                </a:solidFill>
                <a:latin typeface="Arial"/>
                <a:ea typeface="Arial"/>
                <a:cs typeface="Arial"/>
              </a:defRPr>
            </a:pPr>
            <a:endParaRPr lang="en-US"/>
          </a:p>
        </c:txPr>
        <c:crossAx val="34994816"/>
        <c:crosses val="autoZero"/>
        <c:auto val="0"/>
        <c:lblAlgn val="ctr"/>
        <c:lblOffset val="100"/>
        <c:tickLblSkip val="1"/>
        <c:tickMarkSkip val="1"/>
        <c:noMultiLvlLbl val="0"/>
      </c:catAx>
      <c:valAx>
        <c:axId val="34994816"/>
        <c:scaling>
          <c:orientation val="minMax"/>
        </c:scaling>
        <c:delete val="0"/>
        <c:axPos val="l"/>
        <c:majorGridlines>
          <c:spPr>
            <a:ln w="2478">
              <a:solidFill>
                <a:schemeClr val="tx1"/>
              </a:solidFill>
              <a:prstDash val="solid"/>
            </a:ln>
          </c:spPr>
        </c:majorGridlines>
        <c:numFmt formatCode="0.0%" sourceLinked="0"/>
        <c:majorTickMark val="out"/>
        <c:minorTickMark val="none"/>
        <c:tickLblPos val="nextTo"/>
        <c:txPr>
          <a:bodyPr/>
          <a:lstStyle/>
          <a:p>
            <a:pPr>
              <a:defRPr>
                <a:solidFill>
                  <a:schemeClr val="tx1"/>
                </a:solidFill>
              </a:defRPr>
            </a:pPr>
            <a:endParaRPr lang="en-US"/>
          </a:p>
        </c:txPr>
        <c:crossAx val="34993280"/>
        <c:crosses val="autoZero"/>
        <c:crossBetween val="between"/>
        <c:dispUnits>
          <c:builtInUnit val="billions"/>
        </c:dispUnits>
      </c:valAx>
      <c:spPr>
        <a:noFill/>
        <a:ln w="25400">
          <a:noFill/>
        </a:ln>
      </c:spPr>
    </c:plotArea>
    <c:plotVisOnly val="1"/>
    <c:dispBlanksAs val="gap"/>
    <c:showDLblsOverMax val="0"/>
  </c:chart>
  <c:spPr>
    <a:noFill/>
    <a:ln>
      <a:noFill/>
    </a:ln>
  </c:spPr>
  <c:txPr>
    <a:bodyPr/>
    <a:lstStyle/>
    <a:p>
      <a:pPr>
        <a:defRPr sz="121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barChart>
        <c:barDir val="col"/>
        <c:grouping val="clustered"/>
        <c:varyColors val="1"/>
        <c:ser>
          <c:idx val="0"/>
          <c:order val="0"/>
          <c:tx>
            <c:strRef>
              <c:f>Sheet1!$B$1</c:f>
              <c:strCache>
                <c:ptCount val="1"/>
                <c:pt idx="0">
                  <c:v> Capacity Adding Projects ( % of the total program)</c:v>
                </c:pt>
              </c:strCache>
            </c:strRef>
          </c:tx>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invertIfNegative val="0"/>
          <c:dLbls>
            <c:dLbl>
              <c:idx val="0"/>
              <c:tx>
                <c:rich>
                  <a:bodyPr/>
                  <a:lstStyle/>
                  <a:p>
                    <a:r>
                      <a:rPr lang="en-US" smtClean="0"/>
                      <a:t>25%</a:t>
                    </a:r>
                    <a:endParaRPr lang="en-US"/>
                  </a:p>
                </c:rich>
              </c:tx>
              <c:showLegendKey val="0"/>
              <c:showVal val="1"/>
              <c:showCatName val="0"/>
              <c:showSerName val="0"/>
              <c:showPercent val="0"/>
              <c:showBubbleSize val="0"/>
            </c:dLbl>
            <c:dLbl>
              <c:idx val="1"/>
              <c:tx>
                <c:rich>
                  <a:bodyPr/>
                  <a:lstStyle/>
                  <a:p>
                    <a:r>
                      <a:rPr lang="en-US" smtClean="0"/>
                      <a:t>23%</a:t>
                    </a:r>
                    <a:endParaRPr lang="en-US"/>
                  </a:p>
                </c:rich>
              </c:tx>
              <c:showLegendKey val="0"/>
              <c:showVal val="1"/>
              <c:showCatName val="0"/>
              <c:showSerName val="0"/>
              <c:showPercent val="0"/>
              <c:showBubbleSize val="0"/>
            </c:dLbl>
            <c:dLbl>
              <c:idx val="2"/>
              <c:tx>
                <c:rich>
                  <a:bodyPr/>
                  <a:lstStyle/>
                  <a:p>
                    <a:r>
                      <a:rPr lang="en-US" smtClean="0"/>
                      <a:t>20%</a:t>
                    </a:r>
                    <a:endParaRPr lang="en-US"/>
                  </a:p>
                </c:rich>
              </c:tx>
              <c:showLegendKey val="0"/>
              <c:showVal val="1"/>
              <c:showCatName val="0"/>
              <c:showSerName val="0"/>
              <c:showPercent val="0"/>
              <c:showBubbleSize val="0"/>
            </c:dLbl>
            <c:dLbl>
              <c:idx val="3"/>
              <c:tx>
                <c:rich>
                  <a:bodyPr/>
                  <a:lstStyle/>
                  <a:p>
                    <a:r>
                      <a:rPr lang="en-US" smtClean="0"/>
                      <a:t>13%</a:t>
                    </a:r>
                    <a:endParaRPr lang="en-US"/>
                  </a:p>
                </c:rich>
              </c:tx>
              <c:showLegendKey val="0"/>
              <c:showVal val="1"/>
              <c:showCatName val="0"/>
              <c:showSerName val="0"/>
              <c:showPercent val="0"/>
              <c:showBubbleSize val="0"/>
            </c:dLbl>
            <c:dLbl>
              <c:idx val="4"/>
              <c:tx>
                <c:rich>
                  <a:bodyPr/>
                  <a:lstStyle/>
                  <a:p>
                    <a:r>
                      <a:rPr lang="en-US" smtClean="0"/>
                      <a:t>5%</a:t>
                    </a:r>
                    <a:endParaRPr lang="en-US"/>
                  </a:p>
                </c:rich>
              </c:tx>
              <c:showLegendKey val="0"/>
              <c:showVal val="1"/>
              <c:showCatName val="0"/>
              <c:showSerName val="0"/>
              <c:showPercent val="0"/>
              <c:showBubbleSize val="0"/>
            </c:dLbl>
            <c:numFmt formatCode="0.0%" sourceLinked="0"/>
            <c:showLegendKey val="0"/>
            <c:showVal val="1"/>
            <c:showCatName val="0"/>
            <c:showSerName val="0"/>
            <c:showPercent val="0"/>
            <c:showBubbleSize val="0"/>
            <c:showLeaderLines val="0"/>
          </c:dLbls>
          <c:cat>
            <c:strRef>
              <c:f>Sheet1!$A$2:$A$8</c:f>
              <c:strCache>
                <c:ptCount val="7"/>
                <c:pt idx="0">
                  <c:v>2001-2004</c:v>
                </c:pt>
                <c:pt idx="1">
                  <c:v>2003-2006</c:v>
                </c:pt>
                <c:pt idx="2">
                  <c:v>2005 -  08 </c:v>
                </c:pt>
                <c:pt idx="3">
                  <c:v>2007 - 10</c:v>
                </c:pt>
                <c:pt idx="4">
                  <c:v>2009 - 12</c:v>
                </c:pt>
                <c:pt idx="5">
                  <c:v>2011 - 14</c:v>
                </c:pt>
                <c:pt idx="6">
                  <c:v>2013-16</c:v>
                </c:pt>
              </c:strCache>
            </c:strRef>
          </c:cat>
          <c:val>
            <c:numRef>
              <c:f>Sheet1!$B$2:$B$8</c:f>
              <c:numCache>
                <c:formatCode>0%</c:formatCode>
                <c:ptCount val="7"/>
                <c:pt idx="0">
                  <c:v>0.25</c:v>
                </c:pt>
                <c:pt idx="1">
                  <c:v>0.23</c:v>
                </c:pt>
                <c:pt idx="2">
                  <c:v>0.2</c:v>
                </c:pt>
                <c:pt idx="3">
                  <c:v>0.13</c:v>
                </c:pt>
                <c:pt idx="4">
                  <c:v>0.05</c:v>
                </c:pt>
                <c:pt idx="5" formatCode="0.0%">
                  <c:v>3.6999999999999998E-2</c:v>
                </c:pt>
                <c:pt idx="6" formatCode="0.00%">
                  <c:v>3.2000000000000015E-2</c:v>
                </c:pt>
              </c:numCache>
            </c:numRef>
          </c:val>
        </c:ser>
        <c:dLbls>
          <c:showLegendKey val="0"/>
          <c:showVal val="0"/>
          <c:showCatName val="0"/>
          <c:showSerName val="0"/>
          <c:showPercent val="0"/>
          <c:showBubbleSize val="0"/>
        </c:dLbls>
        <c:gapWidth val="150"/>
        <c:axId val="128740352"/>
        <c:axId val="128742528"/>
      </c:barChart>
      <c:catAx>
        <c:axId val="128740352"/>
        <c:scaling>
          <c:orientation val="minMax"/>
        </c:scaling>
        <c:delete val="0"/>
        <c:axPos val="b"/>
        <c:title>
          <c:overlay val="0"/>
        </c:title>
        <c:majorTickMark val="none"/>
        <c:minorTickMark val="none"/>
        <c:tickLblPos val="nextTo"/>
        <c:crossAx val="128742528"/>
        <c:crosses val="autoZero"/>
        <c:auto val="1"/>
        <c:lblAlgn val="ctr"/>
        <c:lblOffset val="100"/>
        <c:noMultiLvlLbl val="0"/>
      </c:catAx>
      <c:valAx>
        <c:axId val="128742528"/>
        <c:scaling>
          <c:orientation val="minMax"/>
        </c:scaling>
        <c:delete val="0"/>
        <c:axPos val="l"/>
        <c:majorGridlines/>
        <c:title>
          <c:overlay val="0"/>
        </c:title>
        <c:numFmt formatCode="0%" sourceLinked="0"/>
        <c:majorTickMark val="out"/>
        <c:minorTickMark val="none"/>
        <c:tickLblPos val="nextTo"/>
        <c:crossAx val="128740352"/>
        <c:crosses val="autoZero"/>
        <c:crossBetween val="between"/>
      </c:valAx>
    </c:plotArea>
    <c:plotVisOnly val="1"/>
    <c:dispBlanksAs val="gap"/>
    <c:showDLblsOverMax val="0"/>
  </c:chart>
  <c:spPr>
    <a:noFill/>
  </c:spPr>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0.5458</cdr:x>
      <cdr:y>0.20154</cdr:y>
    </cdr:from>
    <cdr:to>
      <cdr:x>0.91517</cdr:x>
      <cdr:y>0.30256</cdr:y>
    </cdr:to>
    <cdr:sp macro="" textlink="">
      <cdr:nvSpPr>
        <cdr:cNvPr id="2" name="Rectangle 1"/>
        <cdr:cNvSpPr/>
      </cdr:nvSpPr>
      <cdr:spPr>
        <a:xfrm xmlns:a="http://schemas.openxmlformats.org/drawingml/2006/main">
          <a:off x="4706605" y="998248"/>
          <a:ext cx="3185189" cy="5003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400" b="1" dirty="0" smtClean="0">
              <a:solidFill>
                <a:schemeClr val="tx1"/>
              </a:solidFill>
            </a:rPr>
            <a:t>Current Funding</a:t>
          </a:r>
          <a:endParaRPr lang="en-US" sz="14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sz="quarter" idx="1"/>
          </p:nvPr>
        </p:nvSpPr>
        <p:spPr>
          <a:xfrm>
            <a:off x="3955953" y="0"/>
            <a:ext cx="3027466" cy="464503"/>
          </a:xfrm>
          <a:prstGeom prst="rect">
            <a:avLst/>
          </a:prstGeom>
        </p:spPr>
        <p:txBody>
          <a:bodyPr vert="horz" lIns="91221" tIns="45610" rIns="91221" bIns="45610" rtlCol="0"/>
          <a:lstStyle>
            <a:lvl1pPr algn="r">
              <a:defRPr sz="1200"/>
            </a:lvl1pPr>
          </a:lstStyle>
          <a:p>
            <a:fld id="{65330AFD-704F-4A32-AD5A-BF65B2E8844E}" type="datetimeFigureOut">
              <a:rPr lang="en-US" smtClean="0"/>
              <a:pPr/>
              <a:t>3/20/2013</a:t>
            </a:fld>
            <a:endParaRPr lang="en-US"/>
          </a:p>
        </p:txBody>
      </p:sp>
      <p:sp>
        <p:nvSpPr>
          <p:cNvPr id="4" name="Footer Placeholder 3"/>
          <p:cNvSpPr>
            <a:spLocks noGrp="1"/>
          </p:cNvSpPr>
          <p:nvPr>
            <p:ph type="ftr" sz="quarter" idx="2"/>
          </p:nvPr>
        </p:nvSpPr>
        <p:spPr>
          <a:xfrm>
            <a:off x="1" y="8817612"/>
            <a:ext cx="3027466" cy="464503"/>
          </a:xfrm>
          <a:prstGeom prst="rect">
            <a:avLst/>
          </a:prstGeom>
        </p:spPr>
        <p:txBody>
          <a:bodyPr vert="horz" lIns="91221" tIns="45610" rIns="91221" bIns="45610" rtlCol="0" anchor="b"/>
          <a:lstStyle>
            <a:lvl1pPr algn="l">
              <a:defRPr sz="1200"/>
            </a:lvl1pPr>
          </a:lstStyle>
          <a:p>
            <a:endParaRPr lang="en-US"/>
          </a:p>
        </p:txBody>
      </p:sp>
      <p:sp>
        <p:nvSpPr>
          <p:cNvPr id="5" name="Slide Number Placeholder 4"/>
          <p:cNvSpPr>
            <a:spLocks noGrp="1"/>
          </p:cNvSpPr>
          <p:nvPr>
            <p:ph type="sldNum" sz="quarter" idx="3"/>
          </p:nvPr>
        </p:nvSpPr>
        <p:spPr>
          <a:xfrm>
            <a:off x="3955953" y="8817612"/>
            <a:ext cx="3027466" cy="464503"/>
          </a:xfrm>
          <a:prstGeom prst="rect">
            <a:avLst/>
          </a:prstGeom>
        </p:spPr>
        <p:txBody>
          <a:bodyPr vert="horz" lIns="91221" tIns="45610" rIns="91221" bIns="45610" rtlCol="0" anchor="b"/>
          <a:lstStyle>
            <a:lvl1pPr algn="r">
              <a:defRPr sz="1200"/>
            </a:lvl1pPr>
          </a:lstStyle>
          <a:p>
            <a:fld id="{F936307F-7A74-4234-B010-243970DE2B11}" type="slidenum">
              <a:rPr lang="en-US" smtClean="0"/>
              <a:pPr/>
              <a:t>‹#›</a:t>
            </a:fld>
            <a:endParaRPr lang="en-US"/>
          </a:p>
        </p:txBody>
      </p:sp>
    </p:spTree>
    <p:extLst>
      <p:ext uri="{BB962C8B-B14F-4D97-AF65-F5344CB8AC3E}">
        <p14:creationId xmlns:p14="http://schemas.microsoft.com/office/powerpoint/2010/main" val="132959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26833" cy="464585"/>
          </a:xfrm>
          <a:prstGeom prst="rect">
            <a:avLst/>
          </a:prstGeom>
        </p:spPr>
        <p:txBody>
          <a:bodyPr vert="horz" lIns="92634" tIns="46318" rIns="92634" bIns="46318" rtlCol="0"/>
          <a:lstStyle>
            <a:lvl1pPr algn="l">
              <a:defRPr sz="1200"/>
            </a:lvl1pPr>
          </a:lstStyle>
          <a:p>
            <a:endParaRPr lang="en-US" dirty="0"/>
          </a:p>
        </p:txBody>
      </p:sp>
      <p:sp>
        <p:nvSpPr>
          <p:cNvPr id="3" name="Date Placeholder 2"/>
          <p:cNvSpPr>
            <a:spLocks noGrp="1"/>
          </p:cNvSpPr>
          <p:nvPr>
            <p:ph type="dt" idx="1"/>
          </p:nvPr>
        </p:nvSpPr>
        <p:spPr>
          <a:xfrm>
            <a:off x="3956551" y="2"/>
            <a:ext cx="3026833" cy="464585"/>
          </a:xfrm>
          <a:prstGeom prst="rect">
            <a:avLst/>
          </a:prstGeom>
        </p:spPr>
        <p:txBody>
          <a:bodyPr vert="horz" lIns="92634" tIns="46318" rIns="92634" bIns="46318" rtlCol="0"/>
          <a:lstStyle>
            <a:lvl1pPr algn="r">
              <a:defRPr sz="1200"/>
            </a:lvl1pPr>
          </a:lstStyle>
          <a:p>
            <a:fld id="{17CE3351-8FA5-44D5-9F5E-E403026D2313}" type="datetimeFigureOut">
              <a:rPr lang="en-US" smtClean="0"/>
              <a:pPr/>
              <a:t>3/20/2013</a:t>
            </a:fld>
            <a:endParaRPr lang="en-US" dirty="0"/>
          </a:p>
        </p:txBody>
      </p:sp>
      <p:sp>
        <p:nvSpPr>
          <p:cNvPr id="4" name="Slide Image Placeholder 3"/>
          <p:cNvSpPr>
            <a:spLocks noGrp="1" noRot="1" noChangeAspect="1"/>
          </p:cNvSpPr>
          <p:nvPr>
            <p:ph type="sldImg" idx="2"/>
          </p:nvPr>
        </p:nvSpPr>
        <p:spPr>
          <a:xfrm>
            <a:off x="1173163" y="696913"/>
            <a:ext cx="4638675" cy="3479800"/>
          </a:xfrm>
          <a:prstGeom prst="rect">
            <a:avLst/>
          </a:prstGeom>
          <a:noFill/>
          <a:ln w="12700">
            <a:solidFill>
              <a:prstClr val="black"/>
            </a:solidFill>
          </a:ln>
        </p:spPr>
        <p:txBody>
          <a:bodyPr vert="horz" lIns="92634" tIns="46318" rIns="92634" bIns="46318" rtlCol="0" anchor="ctr"/>
          <a:lstStyle/>
          <a:p>
            <a:endParaRPr lang="en-US" dirty="0"/>
          </a:p>
        </p:txBody>
      </p:sp>
      <p:sp>
        <p:nvSpPr>
          <p:cNvPr id="5" name="Notes Placeholder 4"/>
          <p:cNvSpPr>
            <a:spLocks noGrp="1"/>
          </p:cNvSpPr>
          <p:nvPr>
            <p:ph type="body" sz="quarter" idx="3"/>
          </p:nvPr>
        </p:nvSpPr>
        <p:spPr>
          <a:xfrm>
            <a:off x="698500" y="4410359"/>
            <a:ext cx="5588000" cy="4176463"/>
          </a:xfrm>
          <a:prstGeom prst="rect">
            <a:avLst/>
          </a:prstGeom>
        </p:spPr>
        <p:txBody>
          <a:bodyPr vert="horz" lIns="92634" tIns="46318" rIns="92634" bIns="463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513"/>
            <a:ext cx="3026833" cy="464585"/>
          </a:xfrm>
          <a:prstGeom prst="rect">
            <a:avLst/>
          </a:prstGeom>
        </p:spPr>
        <p:txBody>
          <a:bodyPr vert="horz" lIns="92634" tIns="46318" rIns="92634" bIns="46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513"/>
            <a:ext cx="3026833" cy="464585"/>
          </a:xfrm>
          <a:prstGeom prst="rect">
            <a:avLst/>
          </a:prstGeom>
        </p:spPr>
        <p:txBody>
          <a:bodyPr vert="horz" lIns="92634" tIns="46318" rIns="92634" bIns="46318" rtlCol="0" anchor="b"/>
          <a:lstStyle>
            <a:lvl1pPr algn="r">
              <a:defRPr sz="1200"/>
            </a:lvl1pPr>
          </a:lstStyle>
          <a:p>
            <a:fld id="{6984E495-D686-45BF-94CF-CC45F8A69D53}" type="slidenum">
              <a:rPr lang="en-US" smtClean="0"/>
              <a:pPr/>
              <a:t>‹#›</a:t>
            </a:fld>
            <a:endParaRPr lang="en-US" dirty="0"/>
          </a:p>
        </p:txBody>
      </p:sp>
    </p:spTree>
    <p:extLst>
      <p:ext uri="{BB962C8B-B14F-4D97-AF65-F5344CB8AC3E}">
        <p14:creationId xmlns:p14="http://schemas.microsoft.com/office/powerpoint/2010/main" val="35845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Governor Corbett’s plan to secure sustainable Transportation Funding</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1</a:t>
            </a:fld>
            <a:endParaRPr lang="en-US" dirty="0"/>
          </a:p>
        </p:txBody>
      </p:sp>
    </p:spTree>
    <p:extLst>
      <p:ext uri="{BB962C8B-B14F-4D97-AF65-F5344CB8AC3E}">
        <p14:creationId xmlns:p14="http://schemas.microsoft.com/office/powerpoint/2010/main" val="150680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more closely with other agencies -  PTC, DCNR, DEP</a:t>
            </a:r>
          </a:p>
          <a:p>
            <a:endParaRPr lang="en-US" dirty="0"/>
          </a:p>
          <a:p>
            <a:r>
              <a:rPr lang="en-US" dirty="0" smtClean="0"/>
              <a:t>Improve efficiency, better service @ less cost</a:t>
            </a:r>
          </a:p>
          <a:p>
            <a:endParaRPr lang="en-US" dirty="0"/>
          </a:p>
          <a:p>
            <a:r>
              <a:rPr lang="en-US" dirty="0" smtClean="0"/>
              <a:t>EAGLE – ATV licensing</a:t>
            </a:r>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09011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2CCD7A-554A-42DB-84B9-FB8642BD6324}"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Precarious</a:t>
            </a:r>
            <a:r>
              <a:rPr lang="en-US" baseline="0" dirty="0" smtClean="0"/>
              <a:t>, Fragile System</a:t>
            </a:r>
            <a:endParaRPr lang="en-US" dirty="0"/>
          </a:p>
        </p:txBody>
      </p:sp>
      <p:sp>
        <p:nvSpPr>
          <p:cNvPr id="4" name="Slide Number Placeholder 3"/>
          <p:cNvSpPr>
            <a:spLocks noGrp="1"/>
          </p:cNvSpPr>
          <p:nvPr>
            <p:ph type="sldNum" sz="quarter" idx="10"/>
          </p:nvPr>
        </p:nvSpPr>
        <p:spPr/>
        <p:txBody>
          <a:bodyPr/>
          <a:lstStyle/>
          <a:p>
            <a:fld id="{C76226B1-61CD-4742-BBCD-2FFF7040352F}"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14</a:t>
            </a:fld>
            <a:endParaRPr lang="en-US" dirty="0"/>
          </a:p>
        </p:txBody>
      </p:sp>
    </p:spTree>
    <p:extLst>
      <p:ext uri="{BB962C8B-B14F-4D97-AF65-F5344CB8AC3E}">
        <p14:creationId xmlns:p14="http://schemas.microsoft.com/office/powerpoint/2010/main" val="3106692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15</a:t>
            </a:fld>
            <a:endParaRPr lang="en-US" dirty="0"/>
          </a:p>
        </p:txBody>
      </p:sp>
    </p:spTree>
    <p:extLst>
      <p:ext uri="{BB962C8B-B14F-4D97-AF65-F5344CB8AC3E}">
        <p14:creationId xmlns:p14="http://schemas.microsoft.com/office/powerpoint/2010/main" val="215922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FFY 2014 – Highway Trust Fund projected to be insolvent at end</a:t>
            </a:r>
          </a:p>
          <a:p>
            <a:endParaRPr lang="en-US" dirty="0"/>
          </a:p>
          <a:p>
            <a:r>
              <a:rPr lang="en-US" dirty="0" smtClean="0"/>
              <a:t>$29 billion</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Gradually deregulates the OCFT</a:t>
            </a:r>
          </a:p>
          <a:p>
            <a:endParaRPr lang="en-US" dirty="0"/>
          </a:p>
          <a:p>
            <a:endParaRPr lang="en-US" dirty="0" smtClean="0"/>
          </a:p>
          <a:p>
            <a:endParaRPr lang="en-US" dirty="0"/>
          </a:p>
          <a:p>
            <a:r>
              <a:rPr lang="en-US" dirty="0" smtClean="0"/>
              <a:t>Competitive opportunity we didn’t have  previously…</a:t>
            </a:r>
          </a:p>
          <a:p>
            <a:endParaRPr lang="en-US" dirty="0"/>
          </a:p>
          <a:p>
            <a:r>
              <a:rPr lang="en-US" dirty="0" smtClean="0"/>
              <a:t>unsolicited proposals to be received in May</a:t>
            </a:r>
          </a:p>
          <a:p>
            <a:endParaRPr lang="en-US" dirty="0"/>
          </a:p>
          <a:p>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9935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18</a:t>
            </a:fld>
            <a:endParaRPr lang="en-US" dirty="0"/>
          </a:p>
        </p:txBody>
      </p:sp>
    </p:spTree>
    <p:extLst>
      <p:ext uri="{BB962C8B-B14F-4D97-AF65-F5344CB8AC3E}">
        <p14:creationId xmlns:p14="http://schemas.microsoft.com/office/powerpoint/2010/main" val="3363103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19</a:t>
            </a:fld>
            <a:endParaRPr lang="en-US" dirty="0"/>
          </a:p>
        </p:txBody>
      </p:sp>
    </p:spTree>
    <p:extLst>
      <p:ext uri="{BB962C8B-B14F-4D97-AF65-F5344CB8AC3E}">
        <p14:creationId xmlns:p14="http://schemas.microsoft.com/office/powerpoint/2010/main" val="72621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for all</a:t>
            </a:r>
          </a:p>
          <a:p>
            <a:endParaRPr lang="en-US" dirty="0"/>
          </a:p>
          <a:p>
            <a:r>
              <a:rPr lang="en-US" dirty="0" smtClean="0"/>
              <a:t>Posted bridge/closed bridges – typically travel on less “safe” roadways</a:t>
            </a:r>
          </a:p>
          <a:p>
            <a:endParaRPr lang="en-US" dirty="0"/>
          </a:p>
          <a:p>
            <a:r>
              <a:rPr lang="en-US" dirty="0" smtClean="0"/>
              <a:t>Economic impact of longer transport distances</a:t>
            </a:r>
          </a:p>
          <a:p>
            <a:endParaRPr lang="en-US" dirty="0"/>
          </a:p>
          <a:p>
            <a:r>
              <a:rPr lang="en-US" dirty="0" smtClean="0"/>
              <a:t>Transportation systems – ports, rail, aviation, and highways and transit</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2</a:t>
            </a:fld>
            <a:endParaRPr lang="en-US" dirty="0"/>
          </a:p>
        </p:txBody>
      </p:sp>
    </p:spTree>
    <p:extLst>
      <p:ext uri="{BB962C8B-B14F-4D97-AF65-F5344CB8AC3E}">
        <p14:creationId xmlns:p14="http://schemas.microsoft.com/office/powerpoint/2010/main" val="3097566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94247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Public Transportation</a:t>
            </a:r>
          </a:p>
          <a:p>
            <a:r>
              <a:rPr lang="en-US" dirty="0" smtClean="0"/>
              <a:t>	requiring consolidation</a:t>
            </a:r>
            <a:r>
              <a:rPr lang="en-US" baseline="0" dirty="0" smtClean="0"/>
              <a:t> studies, eliminate duplicative administrative overhead costs, 3.33% to 20% capital, 15 to 20% operating</a:t>
            </a:r>
            <a:endParaRPr lang="en-US" dirty="0" smtClean="0"/>
          </a:p>
          <a:p>
            <a:endParaRPr lang="en-US" dirty="0" smtClean="0"/>
          </a:p>
          <a:p>
            <a:r>
              <a:rPr lang="en-US" dirty="0" smtClean="0"/>
              <a:t>Local Bridge pilot (Blair, Luzerne, Westmoreland)</a:t>
            </a:r>
          </a:p>
          <a:p>
            <a:endParaRPr lang="en-US" dirty="0" smtClean="0"/>
          </a:p>
          <a:p>
            <a:r>
              <a:rPr lang="en-US" dirty="0" smtClean="0"/>
              <a:t>	if </a:t>
            </a:r>
            <a:r>
              <a:rPr lang="en-US" dirty="0" err="1" smtClean="0"/>
              <a:t>bundleable</a:t>
            </a:r>
            <a:r>
              <a:rPr lang="en-US" dirty="0" smtClean="0"/>
              <a:t> – from 20% to 0%, if not…go to 30%</a:t>
            </a:r>
          </a:p>
          <a:p>
            <a:endParaRPr lang="en-US" dirty="0" smtClean="0"/>
          </a:p>
          <a:p>
            <a:r>
              <a:rPr lang="en-US" dirty="0" smtClean="0"/>
              <a:t>Multi-modal Fund – TIP planning, reducing the cost of overhead; invest in local roads up to 50%  (rail example)</a:t>
            </a:r>
          </a:p>
          <a:p>
            <a:endParaRPr lang="en-US" dirty="0"/>
          </a:p>
          <a:p>
            <a:r>
              <a:rPr lang="en-US" dirty="0" smtClean="0"/>
              <a:t>Keep pushing the envelope…with EVERY $ seeking best practices...can’t stress this enough!</a:t>
            </a:r>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29143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03132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 of Inaction – you will be paying more AND</a:t>
            </a:r>
            <a:r>
              <a:rPr lang="en-US" baseline="0" dirty="0" smtClean="0"/>
              <a:t> more</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23</a:t>
            </a:fld>
            <a:endParaRPr lang="en-US" dirty="0"/>
          </a:p>
        </p:txBody>
      </p:sp>
    </p:spTree>
    <p:extLst>
      <p:ext uri="{BB962C8B-B14F-4D97-AF65-F5344CB8AC3E}">
        <p14:creationId xmlns:p14="http://schemas.microsoft.com/office/powerpoint/2010/main" val="348549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“painting </a:t>
            </a:r>
            <a:r>
              <a:rPr lang="en-US" smtClean="0"/>
              <a:t>bad wood”</a:t>
            </a:r>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68992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rPr>
              <a:t>Interstates, NHS and &gt;2000ADT is half our system at 20,000 miles expected to last 40 years when it was built more than 40 years ago, we now expect longer life.</a:t>
            </a:r>
            <a:r>
              <a:rPr lang="en-US" dirty="0" smtClean="0"/>
              <a:t> </a:t>
            </a:r>
            <a:r>
              <a:rPr lang="en-US" dirty="0" smtClean="0">
                <a:latin typeface="Arial" charset="0"/>
              </a:rPr>
              <a:t>To prevent more from passing the 40 year mark, we must reconstruct 500 miles per year = 20,000 miles / 40 years.</a:t>
            </a:r>
            <a:r>
              <a:rPr lang="en-US" dirty="0" smtClean="0"/>
              <a:t> </a:t>
            </a:r>
            <a:r>
              <a:rPr lang="en-US" dirty="0" smtClean="0">
                <a:latin typeface="Arial" charset="0"/>
              </a:rPr>
              <a:t>In the past 20 years we have fallen well short of this need and the focus on bridges more recently has nearly ended the pavement reconstruction program.</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ED60D5C-4B55-420F-8BCD-332EFE74C0FF}" type="slidenum">
              <a:rPr lang="en-US" smtClean="0">
                <a:solidFill>
                  <a:srgbClr val="000000"/>
                </a:solidFill>
              </a:rPr>
              <a:pPr>
                <a:defRPr/>
              </a:pPr>
              <a:t>25</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Transportation Improvement</a:t>
            </a:r>
            <a:r>
              <a:rPr lang="en-US" baseline="0" dirty="0" smtClean="0"/>
              <a:t> Program</a:t>
            </a:r>
            <a:r>
              <a:rPr lang="en-US" dirty="0" smtClean="0"/>
              <a:t> reflects</a:t>
            </a:r>
            <a:r>
              <a:rPr lang="en-US" baseline="0" dirty="0" smtClean="0"/>
              <a:t> this focus as we have reduced the number of capacity adding projects over the past three updates.  Though we know we need to build capacity adding projects in certain places across the state to reduce congestion, we also have a network of over 40,000 miles of roadway and 25,000 state-owned bridges that are in need of repair, and we are committed to fixing the existing system.</a:t>
            </a:r>
            <a:endParaRPr lang="en-US" dirty="0"/>
          </a:p>
        </p:txBody>
      </p:sp>
      <p:sp>
        <p:nvSpPr>
          <p:cNvPr id="4" name="Slide Number Placeholder 3"/>
          <p:cNvSpPr>
            <a:spLocks noGrp="1"/>
          </p:cNvSpPr>
          <p:nvPr>
            <p:ph type="sldNum" sz="quarter" idx="10"/>
          </p:nvPr>
        </p:nvSpPr>
        <p:spPr/>
        <p:txBody>
          <a:bodyPr/>
          <a:lstStyle/>
          <a:p>
            <a:fld id="{832C9316-AD3A-44CE-9485-B944BBAAC568}" type="slidenum">
              <a:rPr lang="en-US" smtClean="0">
                <a:solidFill>
                  <a:srgbClr val="000000"/>
                </a:solidFill>
              </a:rPr>
              <a:pPr/>
              <a:t>26</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 and Decade of Investment</a:t>
            </a:r>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38016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28</a:t>
            </a:fld>
            <a:endParaRPr lang="en-US" dirty="0"/>
          </a:p>
        </p:txBody>
      </p:sp>
    </p:spTree>
    <p:extLst>
      <p:ext uri="{BB962C8B-B14F-4D97-AF65-F5344CB8AC3E}">
        <p14:creationId xmlns:p14="http://schemas.microsoft.com/office/powerpoint/2010/main" val="561262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29</a:t>
            </a:fld>
            <a:endParaRPr lang="en-US" dirty="0"/>
          </a:p>
        </p:txBody>
      </p:sp>
    </p:spTree>
    <p:extLst>
      <p:ext uri="{BB962C8B-B14F-4D97-AF65-F5344CB8AC3E}">
        <p14:creationId xmlns:p14="http://schemas.microsoft.com/office/powerpoint/2010/main" val="56126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3</a:t>
            </a:fld>
            <a:endParaRPr lang="en-US" dirty="0"/>
          </a:p>
        </p:txBody>
      </p:sp>
    </p:spTree>
    <p:extLst>
      <p:ext uri="{BB962C8B-B14F-4D97-AF65-F5344CB8AC3E}">
        <p14:creationId xmlns:p14="http://schemas.microsoft.com/office/powerpoint/2010/main" val="252157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every  $ currently received</a:t>
            </a:r>
            <a:endParaRPr lang="en-US" dirty="0"/>
          </a:p>
        </p:txBody>
      </p:sp>
      <p:sp>
        <p:nvSpPr>
          <p:cNvPr id="4" name="Slide Number Placeholder 3"/>
          <p:cNvSpPr>
            <a:spLocks noGrp="1"/>
          </p:cNvSpPr>
          <p:nvPr>
            <p:ph type="sldNum" sz="quarter" idx="10"/>
          </p:nvPr>
        </p:nvSpPr>
        <p:spPr/>
        <p:txBody>
          <a:bodyPr/>
          <a:lstStyle/>
          <a:p>
            <a:fld id="{61193938-4044-4A61-8C68-1750959FA39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0901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4E495-D686-45BF-94CF-CC45F8A69D53}" type="slidenum">
              <a:rPr lang="en-US" smtClean="0"/>
              <a:pPr/>
              <a:t>5</a:t>
            </a:fld>
            <a:endParaRPr lang="en-US" dirty="0"/>
          </a:p>
        </p:txBody>
      </p:sp>
    </p:spTree>
    <p:extLst>
      <p:ext uri="{BB962C8B-B14F-4D97-AF65-F5344CB8AC3E}">
        <p14:creationId xmlns:p14="http://schemas.microsoft.com/office/powerpoint/2010/main" val="13680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39 modernization initiatives that</a:t>
            </a:r>
            <a:r>
              <a:rPr lang="en-US" baseline="0" dirty="0" smtClean="0"/>
              <a:t> do NOT require legislation</a:t>
            </a:r>
            <a:endParaRPr lang="en-US" dirty="0" smtClean="0"/>
          </a:p>
          <a:p>
            <a:endParaRPr lang="en-US" dirty="0" smtClean="0"/>
          </a:p>
          <a:p>
            <a:r>
              <a:rPr lang="en-US" dirty="0" smtClean="0"/>
              <a:t>Pennsylvania Turnpike Commission</a:t>
            </a:r>
          </a:p>
          <a:p>
            <a:endParaRPr lang="en-US" dirty="0" smtClean="0"/>
          </a:p>
          <a:p>
            <a:r>
              <a:rPr lang="en-US" dirty="0" smtClean="0"/>
              <a:t>Develop Comprehensive Freight</a:t>
            </a:r>
            <a:r>
              <a:rPr lang="en-US" baseline="0" dirty="0" smtClean="0"/>
              <a:t> Movement Study</a:t>
            </a:r>
            <a:endParaRPr lang="en-US" dirty="0" smtClean="0"/>
          </a:p>
          <a:p>
            <a:endParaRPr lang="en-US" dirty="0" smtClean="0"/>
          </a:p>
          <a:p>
            <a:r>
              <a:rPr lang="en-US" dirty="0" smtClean="0"/>
              <a:t>Electronic</a:t>
            </a:r>
            <a:r>
              <a:rPr lang="en-US" baseline="0" dirty="0" smtClean="0"/>
              <a:t> Highway Occupancy Permitting system</a:t>
            </a:r>
            <a:endParaRPr lang="en-US" dirty="0" smtClean="0"/>
          </a:p>
          <a:p>
            <a:endParaRPr lang="en-US" dirty="0" smtClean="0"/>
          </a:p>
          <a:p>
            <a:r>
              <a:rPr lang="en-US" dirty="0" smtClean="0"/>
              <a:t>Idea Link</a:t>
            </a:r>
          </a:p>
          <a:p>
            <a:endParaRPr lang="en-US" dirty="0"/>
          </a:p>
          <a:p>
            <a:r>
              <a:rPr lang="en-US" dirty="0" smtClean="0"/>
              <a:t>Outdoor advertising “compliance”</a:t>
            </a:r>
          </a:p>
          <a:p>
            <a:endParaRPr lang="en-US" dirty="0" smtClean="0"/>
          </a:p>
        </p:txBody>
      </p:sp>
      <p:sp>
        <p:nvSpPr>
          <p:cNvPr id="4" name="Slide Number Placeholder 3"/>
          <p:cNvSpPr>
            <a:spLocks noGrp="1"/>
          </p:cNvSpPr>
          <p:nvPr>
            <p:ph type="sldNum" sz="quarter" idx="10"/>
          </p:nvPr>
        </p:nvSpPr>
        <p:spPr/>
        <p:txBody>
          <a:bodyPr/>
          <a:lstStyle/>
          <a:p>
            <a:fld id="{6984E495-D686-45BF-94CF-CC45F8A69D5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737 submissions and 176 implemented to date</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Accelerating Technology and Innovation Deployment</a:t>
            </a:r>
          </a:p>
          <a:p>
            <a:r>
              <a:rPr lang="en-US" dirty="0" smtClean="0"/>
              <a:t>	Warm</a:t>
            </a:r>
            <a:r>
              <a:rPr lang="en-US" baseline="0" dirty="0" smtClean="0"/>
              <a:t> Mix Asphalt</a:t>
            </a:r>
          </a:p>
          <a:p>
            <a:r>
              <a:rPr lang="en-US" baseline="0" dirty="0" smtClean="0"/>
              <a:t>	Prefabricated Bridge Elements and Systems</a:t>
            </a:r>
          </a:p>
          <a:p>
            <a:r>
              <a:rPr lang="en-US" baseline="0" dirty="0" smtClean="0"/>
              <a:t>	Adaptive Signal Control Technology</a:t>
            </a:r>
          </a:p>
          <a:p>
            <a:r>
              <a:rPr lang="en-US" baseline="0" dirty="0" smtClean="0"/>
              <a:t>	Safety Edge</a:t>
            </a:r>
          </a:p>
          <a:p>
            <a:r>
              <a:rPr lang="en-US" baseline="0" dirty="0" smtClean="0"/>
              <a:t>	</a:t>
            </a:r>
            <a:r>
              <a:rPr lang="en-US" baseline="0" dirty="0" err="1" smtClean="0"/>
              <a:t>Geosynthetic</a:t>
            </a:r>
            <a:r>
              <a:rPr lang="en-US" baseline="0" dirty="0" smtClean="0"/>
              <a:t> Reinforced Soil</a:t>
            </a:r>
          </a:p>
          <a:p>
            <a:endParaRPr lang="en-US" baseline="0" dirty="0" smtClean="0"/>
          </a:p>
          <a:p>
            <a:r>
              <a:rPr lang="en-US" baseline="0" dirty="0" smtClean="0"/>
              <a:t>Shortening Project Delivery</a:t>
            </a:r>
          </a:p>
          <a:p>
            <a:r>
              <a:rPr lang="en-US" baseline="0" dirty="0" smtClean="0"/>
              <a:t>   Shortening Project Delivery Toolkit</a:t>
            </a:r>
          </a:p>
          <a:p>
            <a:r>
              <a:rPr lang="en-US" baseline="0" dirty="0" smtClean="0"/>
              <a:t>		Planning and Environmental Linkages</a:t>
            </a:r>
          </a:p>
          <a:p>
            <a:r>
              <a:rPr lang="en-US" baseline="0" dirty="0" smtClean="0"/>
              <a:t>		Legal Sufficiency Enhancements</a:t>
            </a:r>
          </a:p>
          <a:p>
            <a:r>
              <a:rPr lang="en-US" baseline="0" dirty="0" smtClean="0"/>
              <a:t>		Expanding Use of programmatic agreements</a:t>
            </a:r>
          </a:p>
          <a:p>
            <a:r>
              <a:rPr lang="en-US" baseline="0" dirty="0" smtClean="0"/>
              <a:t>		Use of In-lieu fee and mitigation banking</a:t>
            </a:r>
          </a:p>
          <a:p>
            <a:r>
              <a:rPr lang="en-US" baseline="0" dirty="0" smtClean="0"/>
              <a:t>		Flexibilities in R/W, Utility accommodation and relocation</a:t>
            </a:r>
          </a:p>
          <a:p>
            <a:r>
              <a:rPr lang="en-US" baseline="0" dirty="0" smtClean="0"/>
              <a:t>   Accelerated Project Delivery Methods </a:t>
            </a:r>
          </a:p>
          <a:p>
            <a:r>
              <a:rPr lang="en-US" dirty="0" smtClean="0"/>
              <a:t>		</a:t>
            </a:r>
            <a:r>
              <a:rPr lang="en-US" baseline="0" dirty="0" smtClean="0"/>
              <a:t>(Design Build, Construction Manager/General Contractor)</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Academia, industry, associations</a:t>
            </a:r>
            <a:endParaRPr lang="en-US" dirty="0"/>
          </a:p>
        </p:txBody>
      </p:sp>
      <p:sp>
        <p:nvSpPr>
          <p:cNvPr id="4" name="Slide Number Placeholder 3"/>
          <p:cNvSpPr>
            <a:spLocks noGrp="1"/>
          </p:cNvSpPr>
          <p:nvPr>
            <p:ph type="sldNum" sz="quarter" idx="10"/>
          </p:nvPr>
        </p:nvSpPr>
        <p:spPr/>
        <p:txBody>
          <a:bodyPr/>
          <a:lstStyle/>
          <a:p>
            <a:fld id="{6984E495-D686-45BF-94CF-CC45F8A69D53}"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CE564CB8-0035-4493-A3F7-398B6BD30408}"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0011456B-9A88-45B0-A4E1-E7FC95D3BD21}" type="slidenum">
              <a:rPr lang="en-US">
                <a:solidFill>
                  <a:prstClr val="white">
                    <a:tint val="95000"/>
                  </a:prstClr>
                </a:solidFill>
              </a:rPr>
              <a:pPr>
                <a:defRPr/>
              </a:pPr>
              <a:t>‹#›</a:t>
            </a:fld>
            <a:endParaRPr lang="en-US">
              <a:solidFill>
                <a:prstClr val="white">
                  <a:tint val="9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5CBAA-4F81-4635-BEFF-2215E5DE553A}"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33A7C3-A228-4591-BCB9-77B207EA0B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47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D80DBB8D-43B1-484E-924F-8DACDFDFD477}"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685800" y="2130425"/>
            <a:ext cx="7772400" cy="1470025"/>
          </a:xfrm>
          <a:prstGeom prst="rect">
            <a:avLst/>
          </a:prstGeom>
        </p:spPr>
        <p:txBody>
          <a:bodyPr/>
          <a:lstStyle>
            <a:lvl1pPr algn="ctr">
              <a:defRPr>
                <a:solidFill>
                  <a:schemeClr val="tx1"/>
                </a:solidFill>
              </a:defRPr>
            </a:lvl1pPr>
          </a:lstStyle>
          <a:p>
            <a:r>
              <a:rPr lang="en-US" smtClean="0"/>
              <a:t>Click to edit Master title style</a:t>
            </a:r>
            <a:endParaRPr lang="en-US"/>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Tx/>
              <a:buNone/>
              <a:defRPr sz="2000"/>
            </a:lvl1pPr>
          </a:lstStyle>
          <a:p>
            <a:r>
              <a:rPr lang="en-US" smtClean="0"/>
              <a:t>Click to edit Master subtitle style</a:t>
            </a:r>
            <a:endParaRPr lang="en-US"/>
          </a:p>
        </p:txBody>
      </p:sp>
      <p:sp>
        <p:nvSpPr>
          <p:cNvPr id="9221" name="Rectangle 5"/>
          <p:cNvSpPr>
            <a:spLocks noGrp="1" noChangeArrowheads="1"/>
          </p:cNvSpPr>
          <p:nvPr>
            <p:ph type="dt" sz="half" idx="2"/>
          </p:nvPr>
        </p:nvSpPr>
        <p:spPr>
          <a:xfrm>
            <a:off x="457200" y="6245225"/>
            <a:ext cx="2133600" cy="476250"/>
          </a:xfrm>
        </p:spPr>
        <p:txBody>
          <a:bodyPr/>
          <a:lstStyle>
            <a:lvl1pPr>
              <a:defRPr/>
            </a:lvl1pPr>
          </a:lstStyle>
          <a:p>
            <a:endParaRPr lang="en-US">
              <a:solidFill>
                <a:srgbClr val="000000"/>
              </a:solidFill>
            </a:endParaRPr>
          </a:p>
        </p:txBody>
      </p:sp>
      <p:pic>
        <p:nvPicPr>
          <p:cNvPr id="9" name="Picture 7" descr="Penndot-rgb"/>
          <p:cNvPicPr>
            <a:picLocks noChangeAspect="1" noChangeArrowheads="1"/>
          </p:cNvPicPr>
          <p:nvPr userDrawn="1"/>
        </p:nvPicPr>
        <p:blipFill>
          <a:blip r:embed="rId2" cstate="print"/>
          <a:srcRect/>
          <a:stretch>
            <a:fillRect/>
          </a:stretch>
        </p:blipFill>
        <p:spPr bwMode="auto">
          <a:xfrm>
            <a:off x="5943600" y="5851525"/>
            <a:ext cx="2676525" cy="549275"/>
          </a:xfrm>
          <a:prstGeom prst="rect">
            <a:avLst/>
          </a:prstGeom>
          <a:noFill/>
        </p:spPr>
      </p:pic>
      <p:pic>
        <p:nvPicPr>
          <p:cNvPr id="10" name="Picture 9" descr="Aging banner"/>
          <p:cNvPicPr>
            <a:picLocks noChangeAspect="1" noChangeArrowheads="1"/>
          </p:cNvPicPr>
          <p:nvPr userDrawn="1"/>
        </p:nvPicPr>
        <p:blipFill>
          <a:blip r:embed="rId3" cstate="print"/>
          <a:srcRect/>
          <a:stretch>
            <a:fillRect/>
          </a:stretch>
        </p:blipFill>
        <p:spPr bwMode="auto">
          <a:xfrm>
            <a:off x="457200" y="533400"/>
            <a:ext cx="8229600" cy="649288"/>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BB3E7980-C82E-46F3-B0A2-85521B0C6833}" type="slidenum">
              <a:rPr lang="en-US"/>
              <a:pPr/>
              <a:t>‹#›</a:t>
            </a:fld>
            <a:endParaRPr lang="en-US" dirty="0"/>
          </a:p>
        </p:txBody>
      </p:sp>
    </p:spTree>
    <p:extLst>
      <p:ext uri="{BB962C8B-B14F-4D97-AF65-F5344CB8AC3E}">
        <p14:creationId xmlns:p14="http://schemas.microsoft.com/office/powerpoint/2010/main" val="115086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449D2FC3-7FD9-4E83-832B-0DBB470ECEE2}"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ltGray">
          <a:xfrm>
            <a:off x="457200" y="228600"/>
            <a:ext cx="8229600" cy="914400"/>
          </a:xfrm>
          <a:prstGeom prst="rect">
            <a:avLst/>
          </a:prstGeom>
          <a:solidFill>
            <a:srgbClr val="132356"/>
          </a:solidFill>
          <a:ln w="9525">
            <a:noFill/>
            <a:miter lim="800000"/>
            <a:headEnd/>
            <a:tailEnd/>
          </a:ln>
          <a:effectLst/>
        </p:spPr>
        <p:txBody>
          <a:bodyPr wrap="none"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57200" y="228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dirty="0">
              <a:solidFill>
                <a:srgbClr val="000000"/>
              </a:solidFill>
            </a:endParaRPr>
          </a:p>
        </p:txBody>
      </p:sp>
      <p:sp>
        <p:nvSpPr>
          <p:cNvPr id="1034" name="Rectangle 10"/>
          <p:cNvSpPr>
            <a:spLocks noChangeArrowheads="1"/>
          </p:cNvSpPr>
          <p:nvPr/>
        </p:nvSpPr>
        <p:spPr bwMode="auto">
          <a:xfrm>
            <a:off x="457200" y="1219200"/>
            <a:ext cx="8229600" cy="228600"/>
          </a:xfrm>
          <a:prstGeom prst="rect">
            <a:avLst/>
          </a:prstGeom>
          <a:solidFill>
            <a:srgbClr val="9EA1BD"/>
          </a:solidFill>
          <a:ln w="9525">
            <a:noFill/>
            <a:miter lim="800000"/>
            <a:headEnd/>
            <a:tailEnd/>
          </a:ln>
          <a:effectLst/>
        </p:spPr>
        <p:txBody>
          <a:bodyPr wrap="none" anchor="ctr"/>
          <a:lstStyle/>
          <a:p>
            <a:endParaRPr lang="en-US" dirty="0">
              <a:solidFill>
                <a:srgbClr val="000000"/>
              </a:solidFill>
            </a:endParaRPr>
          </a:p>
        </p:txBody>
      </p:sp>
      <p:pic>
        <p:nvPicPr>
          <p:cNvPr id="1035" name="Picture 11" descr="2008PennDOTColorLogoClear"/>
          <p:cNvPicPr>
            <a:picLocks noChangeAspect="1" noChangeArrowheads="1"/>
          </p:cNvPicPr>
          <p:nvPr/>
        </p:nvPicPr>
        <p:blipFill>
          <a:blip r:embed="rId3" cstate="print"/>
          <a:srcRect/>
          <a:stretch>
            <a:fillRect/>
          </a:stretch>
        </p:blipFill>
        <p:spPr bwMode="auto">
          <a:xfrm>
            <a:off x="6096000" y="5810250"/>
            <a:ext cx="2590800" cy="666750"/>
          </a:xfrm>
          <a:prstGeom prst="rect">
            <a:avLst/>
          </a:prstGeom>
          <a:noFill/>
        </p:spPr>
      </p:pic>
      <p:sp>
        <p:nvSpPr>
          <p:cNvPr id="1036" name="Text Box 12"/>
          <p:cNvSpPr txBox="1">
            <a:spLocks noChangeArrowheads="1"/>
          </p:cNvSpPr>
          <p:nvPr/>
        </p:nvSpPr>
        <p:spPr bwMode="auto">
          <a:xfrm>
            <a:off x="6781800" y="6400800"/>
            <a:ext cx="1981200" cy="228600"/>
          </a:xfrm>
          <a:prstGeom prst="rect">
            <a:avLst/>
          </a:prstGeom>
          <a:noFill/>
          <a:ln w="9525">
            <a:noFill/>
            <a:miter lim="800000"/>
            <a:headEnd/>
            <a:tailEnd/>
          </a:ln>
          <a:effectLst/>
        </p:spPr>
        <p:txBody>
          <a:bodyPr>
            <a:spAutoFit/>
          </a:bodyPr>
          <a:lstStyle/>
          <a:p>
            <a:pPr>
              <a:spcBef>
                <a:spcPct val="50000"/>
              </a:spcBef>
            </a:pPr>
            <a:r>
              <a:rPr lang="en-US" sz="900" dirty="0">
                <a:solidFill>
                  <a:srgbClr val="9EA1BD"/>
                </a:solidFill>
                <a:latin typeface="Verdana" pitchFamily="34" charset="0"/>
              </a:rPr>
              <a:t>www.dot.state.pa.us</a:t>
            </a:r>
            <a:endParaRPr lang="en-US" sz="900" dirty="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Verdana" pitchFamily="34" charset="0"/>
        </a:defRPr>
      </a:lvl2pPr>
      <a:lvl3pPr algn="l" rtl="0" fontAlgn="base">
        <a:spcBef>
          <a:spcPct val="0"/>
        </a:spcBef>
        <a:spcAft>
          <a:spcPct val="0"/>
        </a:spcAft>
        <a:defRPr sz="2800">
          <a:solidFill>
            <a:schemeClr val="bg1"/>
          </a:solidFill>
          <a:latin typeface="Verdana" pitchFamily="34" charset="0"/>
        </a:defRPr>
      </a:lvl3pPr>
      <a:lvl4pPr algn="l" rtl="0" fontAlgn="base">
        <a:spcBef>
          <a:spcPct val="0"/>
        </a:spcBef>
        <a:spcAft>
          <a:spcPct val="0"/>
        </a:spcAft>
        <a:defRPr sz="2800">
          <a:solidFill>
            <a:schemeClr val="bg1"/>
          </a:solidFill>
          <a:latin typeface="Verdana" pitchFamily="34" charset="0"/>
        </a:defRPr>
      </a:lvl4pPr>
      <a:lvl5pPr algn="l" rtl="0" fontAlgn="base">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17"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19"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21"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2053"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en-US">
              <a:solidFill>
                <a:prstClr val="white">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solidFill>
                <a:prstClr val="white">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smtClean="0">
                <a:solidFill>
                  <a:schemeClr val="tx1">
                    <a:tint val="95000"/>
                  </a:schemeClr>
                </a:solidFill>
              </a:defRPr>
            </a:lvl1pPr>
            <a:extLst/>
          </a:lstStyle>
          <a:p>
            <a:pPr>
              <a:defRPr/>
            </a:pPr>
            <a:fld id="{11AFD9CA-129D-46BE-BF9B-9D55BD87573F}" type="slidenum">
              <a:rPr lang="en-US">
                <a:solidFill>
                  <a:prstClr val="white">
                    <a:tint val="95000"/>
                  </a:prstClr>
                </a:solidFill>
              </a:rPr>
              <a:pPr>
                <a:defRPr/>
              </a:pPr>
              <a:t>‹#›</a:t>
            </a:fld>
            <a:endParaRPr lang="en-US">
              <a:solidFill>
                <a:prstClr val="white">
                  <a:tint val="95000"/>
                </a:prstClr>
              </a:solidFill>
            </a:endParaRPr>
          </a:p>
        </p:txBody>
      </p:sp>
    </p:spTree>
  </p:cSld>
  <p:clrMap bg1="dk1" tx1="lt1" bg2="dk2" tx2="lt2" accent1="accent1" accent2="accent2" accent3="accent3" accent4="accent4" accent5="accent5" accent6="accent6" hlink="hlink" folHlink="folHlink"/>
  <p:sldLayoutIdLst>
    <p:sldLayoutId id="2147483757" r:id="rId1"/>
  </p:sldLayoutIdLst>
  <p:txStyles>
    <p:titleStyle>
      <a:lvl1pPr algn="l" rtl="0" fontAlgn="base">
        <a:spcBef>
          <a:spcPct val="0"/>
        </a:spcBef>
        <a:spcAft>
          <a:spcPct val="0"/>
        </a:spcAft>
        <a:defRPr sz="4500" b="1" kern="1200">
          <a:solidFill>
            <a:srgbClr val="FFC800"/>
          </a:solidFill>
          <a:latin typeface="+mj-lt"/>
          <a:ea typeface="+mj-ea"/>
          <a:cs typeface="+mj-cs"/>
        </a:defRPr>
      </a:lvl1pPr>
      <a:lvl2pPr algn="l" rtl="0" fontAlgn="base">
        <a:spcBef>
          <a:spcPct val="0"/>
        </a:spcBef>
        <a:spcAft>
          <a:spcPct val="0"/>
        </a:spcAft>
        <a:defRPr sz="4500" b="1">
          <a:solidFill>
            <a:srgbClr val="FFC800"/>
          </a:solidFill>
          <a:latin typeface="Corbel" pitchFamily="34" charset="0"/>
        </a:defRPr>
      </a:lvl2pPr>
      <a:lvl3pPr algn="l" rtl="0" fontAlgn="base">
        <a:spcBef>
          <a:spcPct val="0"/>
        </a:spcBef>
        <a:spcAft>
          <a:spcPct val="0"/>
        </a:spcAft>
        <a:defRPr sz="4500" b="1">
          <a:solidFill>
            <a:srgbClr val="FFC800"/>
          </a:solidFill>
          <a:latin typeface="Corbel" pitchFamily="34" charset="0"/>
        </a:defRPr>
      </a:lvl3pPr>
      <a:lvl4pPr algn="l" rtl="0" fontAlgn="base">
        <a:spcBef>
          <a:spcPct val="0"/>
        </a:spcBef>
        <a:spcAft>
          <a:spcPct val="0"/>
        </a:spcAft>
        <a:defRPr sz="4500" b="1">
          <a:solidFill>
            <a:srgbClr val="FFC800"/>
          </a:solidFill>
          <a:latin typeface="Corbel" pitchFamily="34" charset="0"/>
        </a:defRPr>
      </a:lvl4pPr>
      <a:lvl5pPr algn="l" rtl="0" fontAlgn="base">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fontAlgn="base">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B15CBAA-4F81-4635-BEFF-2215E5DE553A}" type="datetimeFigureOut">
              <a:rPr lang="en-US" smtClean="0">
                <a:solidFill>
                  <a:prstClr val="black">
                    <a:tint val="75000"/>
                  </a:prstClr>
                </a:solidFill>
                <a:latin typeface="Calibri"/>
              </a:rPr>
              <a:pPr fontAlgn="auto">
                <a:spcBef>
                  <a:spcPts val="0"/>
                </a:spcBef>
                <a:spcAft>
                  <a:spcPts val="0"/>
                </a:spcAft>
              </a:pPr>
              <a:t>3/20/2013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733A7C3-A228-4591-BCB9-77B207EA0B5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8730180"/>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ltGray">
          <a:xfrm>
            <a:off x="457200" y="228600"/>
            <a:ext cx="8229600" cy="914400"/>
          </a:xfrm>
          <a:prstGeom prst="rect">
            <a:avLst/>
          </a:prstGeom>
          <a:solidFill>
            <a:srgbClr val="132356"/>
          </a:solidFill>
          <a:ln w="9525">
            <a:noFill/>
            <a:miter lim="800000"/>
            <a:headEnd/>
            <a:tailEnd/>
          </a:ln>
          <a:effectLst/>
        </p:spPr>
        <p:txBody>
          <a:bodyPr wrap="none"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57200" y="228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9915A1AF-C036-4A79-9A83-8A2B369DCE0E}" type="slidenum">
              <a:rPr lang="en-US">
                <a:solidFill>
                  <a:srgbClr val="000000"/>
                </a:solidFill>
              </a:rPr>
              <a:pPr/>
              <a:t>‹#›</a:t>
            </a:fld>
            <a:endParaRPr lang="en-US" dirty="0">
              <a:solidFill>
                <a:srgbClr val="000000"/>
              </a:solidFill>
            </a:endParaRPr>
          </a:p>
        </p:txBody>
      </p:sp>
      <p:sp>
        <p:nvSpPr>
          <p:cNvPr id="1034" name="Rectangle 10"/>
          <p:cNvSpPr>
            <a:spLocks noChangeArrowheads="1"/>
          </p:cNvSpPr>
          <p:nvPr/>
        </p:nvSpPr>
        <p:spPr bwMode="auto">
          <a:xfrm>
            <a:off x="457200" y="1219200"/>
            <a:ext cx="8229600" cy="228600"/>
          </a:xfrm>
          <a:prstGeom prst="rect">
            <a:avLst/>
          </a:prstGeom>
          <a:solidFill>
            <a:srgbClr val="9EA1BD"/>
          </a:solidFill>
          <a:ln w="9525">
            <a:noFill/>
            <a:miter lim="800000"/>
            <a:headEnd/>
            <a:tailEnd/>
          </a:ln>
          <a:effectLst/>
        </p:spPr>
        <p:txBody>
          <a:bodyPr wrap="none" anchor="ctr"/>
          <a:lstStyle/>
          <a:p>
            <a:endParaRPr lang="en-US" dirty="0">
              <a:solidFill>
                <a:srgbClr val="000000"/>
              </a:solidFill>
            </a:endParaRPr>
          </a:p>
        </p:txBody>
      </p:sp>
      <p:pic>
        <p:nvPicPr>
          <p:cNvPr id="1035" name="Picture 11" descr="2008PennDOTColorLogoClear"/>
          <p:cNvPicPr>
            <a:picLocks noChangeAspect="1" noChangeArrowheads="1"/>
          </p:cNvPicPr>
          <p:nvPr/>
        </p:nvPicPr>
        <p:blipFill>
          <a:blip r:embed="rId3" cstate="print"/>
          <a:srcRect/>
          <a:stretch>
            <a:fillRect/>
          </a:stretch>
        </p:blipFill>
        <p:spPr bwMode="auto">
          <a:xfrm>
            <a:off x="6096000" y="5810250"/>
            <a:ext cx="2590800" cy="666750"/>
          </a:xfrm>
          <a:prstGeom prst="rect">
            <a:avLst/>
          </a:prstGeom>
          <a:noFill/>
        </p:spPr>
      </p:pic>
      <p:sp>
        <p:nvSpPr>
          <p:cNvPr id="1036" name="Text Box 12"/>
          <p:cNvSpPr txBox="1">
            <a:spLocks noChangeArrowheads="1"/>
          </p:cNvSpPr>
          <p:nvPr/>
        </p:nvSpPr>
        <p:spPr bwMode="auto">
          <a:xfrm>
            <a:off x="6781800" y="6400800"/>
            <a:ext cx="1981200" cy="228600"/>
          </a:xfrm>
          <a:prstGeom prst="rect">
            <a:avLst/>
          </a:prstGeom>
          <a:noFill/>
          <a:ln w="9525">
            <a:noFill/>
            <a:miter lim="800000"/>
            <a:headEnd/>
            <a:tailEnd/>
          </a:ln>
          <a:effectLst/>
        </p:spPr>
        <p:txBody>
          <a:bodyPr>
            <a:spAutoFit/>
          </a:bodyPr>
          <a:lstStyle/>
          <a:p>
            <a:pPr>
              <a:spcBef>
                <a:spcPct val="50000"/>
              </a:spcBef>
            </a:pPr>
            <a:r>
              <a:rPr lang="en-US" sz="900" dirty="0">
                <a:solidFill>
                  <a:srgbClr val="9EA1BD"/>
                </a:solidFill>
                <a:latin typeface="Verdana" pitchFamily="34" charset="0"/>
              </a:rPr>
              <a:t>www.dot.state.pa.us</a:t>
            </a:r>
            <a:endParaRPr lang="en-US" sz="900" dirty="0">
              <a:solidFill>
                <a:srgbClr val="0000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Verdana" pitchFamily="34" charset="0"/>
        </a:defRPr>
      </a:lvl2pPr>
      <a:lvl3pPr algn="l" rtl="0" fontAlgn="base">
        <a:spcBef>
          <a:spcPct val="0"/>
        </a:spcBef>
        <a:spcAft>
          <a:spcPct val="0"/>
        </a:spcAft>
        <a:defRPr sz="2800">
          <a:solidFill>
            <a:schemeClr val="bg1"/>
          </a:solidFill>
          <a:latin typeface="Verdana" pitchFamily="34" charset="0"/>
        </a:defRPr>
      </a:lvl3pPr>
      <a:lvl4pPr algn="l" rtl="0" fontAlgn="base">
        <a:spcBef>
          <a:spcPct val="0"/>
        </a:spcBef>
        <a:spcAft>
          <a:spcPct val="0"/>
        </a:spcAft>
        <a:defRPr sz="2800">
          <a:solidFill>
            <a:schemeClr val="bg1"/>
          </a:solidFill>
          <a:latin typeface="Verdana" pitchFamily="34" charset="0"/>
        </a:defRPr>
      </a:lvl4pPr>
      <a:lvl5pPr algn="l" rtl="0" fontAlgn="base">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01"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4"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5"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03" r:id="rId1"/>
    <p:sldLayoutId id="2147483768" r:id="rId2"/>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05"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07"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09"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11"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CFD6B88-D3E9-4B62-BE8E-72120016E3F9}" type="slidenum">
              <a:rPr lang="en-US">
                <a:solidFill>
                  <a:srgbClr val="000000"/>
                </a:solidFill>
              </a:rPr>
              <a:pPr/>
              <a:t>‹#›</a:t>
            </a:fld>
            <a:endParaRPr lang="en-US">
              <a:solidFill>
                <a:srgbClr val="000000"/>
              </a:solidFill>
            </a:endParaRPr>
          </a:p>
        </p:txBody>
      </p:sp>
      <p:pic>
        <p:nvPicPr>
          <p:cNvPr id="10" name="Picture 7" descr="Penndot-rgb"/>
          <p:cNvPicPr>
            <a:picLocks noChangeAspect="1" noChangeArrowheads="1"/>
          </p:cNvPicPr>
          <p:nvPr/>
        </p:nvPicPr>
        <p:blipFill>
          <a:blip r:embed="rId3" cstate="print"/>
          <a:srcRect/>
          <a:stretch>
            <a:fillRect/>
          </a:stretch>
        </p:blipFill>
        <p:spPr bwMode="auto">
          <a:xfrm>
            <a:off x="5943600" y="5851525"/>
            <a:ext cx="2676525" cy="549275"/>
          </a:xfrm>
          <a:prstGeom prst="rect">
            <a:avLst/>
          </a:prstGeom>
          <a:noFill/>
        </p:spPr>
      </p:pic>
      <p:pic>
        <p:nvPicPr>
          <p:cNvPr id="11" name="Picture 10" descr="Aging banner"/>
          <p:cNvPicPr>
            <a:picLocks noChangeAspect="1" noChangeArrowheads="1"/>
          </p:cNvPicPr>
          <p:nvPr/>
        </p:nvPicPr>
        <p:blipFill>
          <a:blip r:embed="rId4" cstate="print"/>
          <a:srcRect/>
          <a:stretch>
            <a:fillRect/>
          </a:stretch>
        </p:blipFill>
        <p:spPr bwMode="auto">
          <a:xfrm>
            <a:off x="457200" y="533400"/>
            <a:ext cx="8229600" cy="649288"/>
          </a:xfrm>
          <a:prstGeom prst="rect">
            <a:avLst/>
          </a:prstGeom>
          <a:noFill/>
        </p:spPr>
      </p:pic>
    </p:spTree>
  </p:cSld>
  <p:clrMap bg1="lt1" tx1="dk1" bg2="lt2" tx2="dk2" accent1="accent1" accent2="accent2" accent3="accent3" accent4="accent4" accent5="accent5" accent6="accent6" hlink="hlink" folHlink="folHlink"/>
  <p:sldLayoutIdLst>
    <p:sldLayoutId id="2147483713" r:id="rId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Verdana" pitchFamily="34" charset="0"/>
        </a:defRPr>
      </a:lvl2pPr>
      <a:lvl3pPr algn="l" rtl="0" eaLnBrk="1" fontAlgn="base" hangingPunct="1">
        <a:spcBef>
          <a:spcPct val="0"/>
        </a:spcBef>
        <a:spcAft>
          <a:spcPct val="0"/>
        </a:spcAft>
        <a:defRPr sz="2800">
          <a:solidFill>
            <a:schemeClr val="bg1"/>
          </a:solidFill>
          <a:latin typeface="Verdana" pitchFamily="34" charset="0"/>
        </a:defRPr>
      </a:lvl3pPr>
      <a:lvl4pPr algn="l" rtl="0" eaLnBrk="1" fontAlgn="base" hangingPunct="1">
        <a:spcBef>
          <a:spcPct val="0"/>
        </a:spcBef>
        <a:spcAft>
          <a:spcPct val="0"/>
        </a:spcAft>
        <a:defRPr sz="2800">
          <a:solidFill>
            <a:schemeClr val="bg1"/>
          </a:solidFill>
          <a:latin typeface="Verdana" pitchFamily="34" charset="0"/>
        </a:defRPr>
      </a:lvl4pPr>
      <a:lvl5pPr algn="l" rtl="0" eaLnBrk="1" fontAlgn="base" hangingPunct="1">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71600" y="3124200"/>
            <a:ext cx="6400800" cy="2438400"/>
          </a:xfrm>
        </p:spPr>
        <p:txBody>
          <a:bodyPr/>
          <a:lstStyle/>
          <a:p>
            <a:r>
              <a:rPr lang="en-US" sz="2800" b="1" dirty="0" smtClean="0"/>
              <a:t>Governor Corbett’s </a:t>
            </a:r>
          </a:p>
          <a:p>
            <a:r>
              <a:rPr lang="en-US" sz="2800" b="1" dirty="0" smtClean="0"/>
              <a:t>Transportation Plan</a:t>
            </a:r>
          </a:p>
          <a:p>
            <a:endParaRPr lang="en-US" dirty="0"/>
          </a:p>
          <a:p>
            <a:r>
              <a:rPr lang="en-US" dirty="0" smtClean="0"/>
              <a:t>James D. Ritzman, P.E.</a:t>
            </a:r>
          </a:p>
          <a:p>
            <a:r>
              <a:rPr lang="en-US" dirty="0" smtClean="0"/>
              <a:t>Deputy Secretary for Planning</a:t>
            </a:r>
          </a:p>
        </p:txBody>
      </p:sp>
      <p:sp>
        <p:nvSpPr>
          <p:cNvPr id="2" name="TextBox 1"/>
          <p:cNvSpPr txBox="1"/>
          <p:nvPr/>
        </p:nvSpPr>
        <p:spPr>
          <a:xfrm>
            <a:off x="609600" y="6172200"/>
            <a:ext cx="4191000" cy="276999"/>
          </a:xfrm>
          <a:prstGeom prst="rect">
            <a:avLst/>
          </a:prstGeom>
          <a:noFill/>
        </p:spPr>
        <p:txBody>
          <a:bodyPr wrap="square" rtlCol="0">
            <a:spAutoFit/>
          </a:bodyPr>
          <a:lstStyle/>
          <a:p>
            <a:r>
              <a:rPr lang="en-US" sz="1200" dirty="0" smtClean="0">
                <a:solidFill>
                  <a:srgbClr val="000000"/>
                </a:solidFill>
                <a:latin typeface="Verdana"/>
              </a:rPr>
              <a:t>March 21, 2013</a:t>
            </a:r>
            <a:endParaRPr lang="en-US" sz="1200" dirty="0">
              <a:solidFill>
                <a:srgbClr val="000000"/>
              </a:solidFill>
              <a:latin typeface="Verdana"/>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62" t="10794" r="53810" b="74476"/>
          <a:stretch/>
        </p:blipFill>
        <p:spPr bwMode="auto">
          <a:xfrm>
            <a:off x="457200" y="1524000"/>
            <a:ext cx="4229100"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Transportation Assessments</a:t>
            </a:r>
            <a:endParaRPr lang="en-US" b="1" i="1" dirty="0"/>
          </a:p>
        </p:txBody>
      </p:sp>
      <p:pic>
        <p:nvPicPr>
          <p:cNvPr id="12" name="Picture 11"/>
          <p:cNvPicPr/>
          <p:nvPr/>
        </p:nvPicPr>
        <p:blipFill rotWithShape="1">
          <a:blip r:embed="rId3"/>
          <a:srcRect l="32923" t="17987" r="30794" b="6441"/>
          <a:stretch/>
        </p:blipFill>
        <p:spPr bwMode="auto">
          <a:xfrm>
            <a:off x="533400" y="2743200"/>
            <a:ext cx="2114551" cy="27495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3" name="Content Placeholder 2"/>
          <p:cNvSpPr txBox="1">
            <a:spLocks/>
          </p:cNvSpPr>
          <p:nvPr/>
        </p:nvSpPr>
        <p:spPr bwMode="auto">
          <a:xfrm>
            <a:off x="2736851" y="1905000"/>
            <a:ext cx="6508749" cy="2552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b="1" dirty="0" err="1" smtClean="0">
                <a:solidFill>
                  <a:srgbClr val="000000"/>
                </a:solidFill>
              </a:rPr>
              <a:t>PennDOT</a:t>
            </a:r>
            <a:r>
              <a:rPr lang="en-US" b="1" dirty="0" smtClean="0">
                <a:solidFill>
                  <a:srgbClr val="000000"/>
                </a:solidFill>
              </a:rPr>
              <a:t> Next Generation Progress Report </a:t>
            </a:r>
            <a:r>
              <a:rPr lang="en-US" dirty="0" smtClean="0">
                <a:solidFill>
                  <a:srgbClr val="000000"/>
                </a:solidFill>
              </a:rPr>
              <a:t>(2012)</a:t>
            </a:r>
            <a:endParaRPr lang="en-US" b="1" dirty="0" smtClean="0">
              <a:solidFill>
                <a:srgbClr val="000000"/>
              </a:solidFill>
            </a:endParaRPr>
          </a:p>
          <a:p>
            <a:pPr lvl="1"/>
            <a:r>
              <a:rPr lang="en-US" dirty="0" smtClean="0">
                <a:solidFill>
                  <a:srgbClr val="000000"/>
                </a:solidFill>
              </a:rPr>
              <a:t>Modernization</a:t>
            </a:r>
          </a:p>
          <a:p>
            <a:pPr lvl="1"/>
            <a:r>
              <a:rPr lang="en-US" dirty="0" smtClean="0">
                <a:solidFill>
                  <a:srgbClr val="000000"/>
                </a:solidFill>
              </a:rPr>
              <a:t>$50-70 million in annual cost-savings</a:t>
            </a:r>
          </a:p>
          <a:p>
            <a:pPr lvl="1"/>
            <a:r>
              <a:rPr lang="en-US" dirty="0" smtClean="0">
                <a:solidFill>
                  <a:srgbClr val="000000"/>
                </a:solidFill>
              </a:rPr>
              <a:t>Stakeholder engagement</a:t>
            </a:r>
            <a:endParaRPr lang="en-US" dirty="0">
              <a:solidFill>
                <a:srgbClr val="000000"/>
              </a:solidFill>
            </a:endParaRPr>
          </a:p>
          <a:p>
            <a:pPr lvl="1"/>
            <a:r>
              <a:rPr lang="en-US" u="sng" dirty="0" smtClean="0">
                <a:solidFill>
                  <a:srgbClr val="000000"/>
                </a:solidFill>
              </a:rPr>
              <a:t>www.ModernDOT.pa.gov</a:t>
            </a:r>
          </a:p>
          <a:p>
            <a:pPr marL="0" indent="0">
              <a:buFontTx/>
              <a:buNone/>
            </a:pPr>
            <a:endParaRPr lang="en-US" u="sng" dirty="0" smtClean="0">
              <a:solidFill>
                <a:srgbClr val="000000"/>
              </a:solidFill>
            </a:endParaRPr>
          </a:p>
          <a:p>
            <a:pPr marL="457200" lvl="1" indent="0">
              <a:buFontTx/>
              <a:buNone/>
            </a:pP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3270341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Transportation Investment </a:t>
            </a:r>
            <a:endParaRPr lang="en-US" b="1" i="1" dirty="0"/>
          </a:p>
        </p:txBody>
      </p:sp>
      <p:pic>
        <p:nvPicPr>
          <p:cNvPr id="5" name="Picture 3"/>
          <p:cNvPicPr>
            <a:picLocks noChangeAspect="1" noChangeArrowheads="1"/>
          </p:cNvPicPr>
          <p:nvPr/>
        </p:nvPicPr>
        <p:blipFill>
          <a:blip r:embed="rId3" cstate="print"/>
          <a:srcRect/>
          <a:stretch>
            <a:fillRect/>
          </a:stretch>
        </p:blipFill>
        <p:spPr bwMode="auto">
          <a:xfrm>
            <a:off x="1371600" y="1524000"/>
            <a:ext cx="6471915" cy="4038600"/>
          </a:xfrm>
          <a:prstGeom prst="rect">
            <a:avLst/>
          </a:prstGeom>
          <a:noFill/>
          <a:ln w="9525">
            <a:noFill/>
            <a:miter lim="800000"/>
            <a:headEnd/>
            <a:tailEnd/>
          </a:ln>
          <a:effectLst/>
        </p:spPr>
      </p:pic>
    </p:spTree>
    <p:extLst>
      <p:ext uri="{BB962C8B-B14F-4D97-AF65-F5344CB8AC3E}">
        <p14:creationId xmlns:p14="http://schemas.microsoft.com/office/powerpoint/2010/main" val="16600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7143" t="17524" r="18571" b="8571"/>
          <a:stretch>
            <a:fillRect/>
          </a:stretch>
        </p:blipFill>
        <p:spPr bwMode="auto">
          <a:xfrm>
            <a:off x="-1" y="1"/>
            <a:ext cx="9144001"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Transportation Improvement Program</a:t>
            </a:r>
            <a:endParaRPr lang="en-US" b="1" i="1" dirty="0"/>
          </a:p>
        </p:txBody>
      </p:sp>
      <p:graphicFrame>
        <p:nvGraphicFramePr>
          <p:cNvPr id="4" name="Content Placeholder 3"/>
          <p:cNvGraphicFramePr>
            <a:graphicFrameLocks noGrp="1"/>
          </p:cNvGraphicFramePr>
          <p:nvPr>
            <p:ph idx="1"/>
          </p:nvPr>
        </p:nvGraphicFramePr>
        <p:xfrm>
          <a:off x="457200" y="1600200"/>
          <a:ext cx="8229600" cy="2133600"/>
        </p:xfrm>
        <a:graphic>
          <a:graphicData uri="http://schemas.openxmlformats.org/drawingml/2006/table">
            <a:tbl>
              <a:tblPr firstRow="1" bandRow="1">
                <a:tableStyleId>{5C22544A-7EE6-4342-B048-85BDC9FD1C3A}</a:tableStyleId>
              </a:tblPr>
              <a:tblGrid>
                <a:gridCol w="4114800"/>
                <a:gridCol w="4114800"/>
              </a:tblGrid>
              <a:tr h="533400">
                <a:tc gridSpan="2">
                  <a:txBody>
                    <a:bodyPr/>
                    <a:lstStyle/>
                    <a:p>
                      <a:pPr algn="ctr"/>
                      <a:r>
                        <a:rPr lang="en-US" baseline="0" dirty="0" smtClean="0">
                          <a:solidFill>
                            <a:schemeClr val="tx1"/>
                          </a:solidFill>
                        </a:rPr>
                        <a:t>Base Program</a:t>
                      </a:r>
                      <a:endParaRPr lang="en-US" dirty="0">
                        <a:solidFill>
                          <a:schemeClr val="tx1"/>
                        </a:solidFill>
                      </a:endParaRPr>
                    </a:p>
                  </a:txBody>
                  <a:tcPr/>
                </a:tc>
                <a:tc hMerge="1">
                  <a:txBody>
                    <a:bodyPr/>
                    <a:lstStyle/>
                    <a:p>
                      <a:endParaRPr lang="en-US" dirty="0"/>
                    </a:p>
                  </a:txBody>
                  <a:tcPr/>
                </a:tc>
              </a:tr>
              <a:tr h="533400">
                <a:tc>
                  <a:txBody>
                    <a:bodyPr/>
                    <a:lstStyle/>
                    <a:p>
                      <a:r>
                        <a:rPr lang="en-US" b="1" dirty="0" smtClean="0"/>
                        <a:t>2009 – 2012</a:t>
                      </a:r>
                      <a:endParaRPr lang="en-US" b="1" dirty="0"/>
                    </a:p>
                  </a:txBody>
                  <a:tcPr/>
                </a:tc>
                <a:tc>
                  <a:txBody>
                    <a:bodyPr/>
                    <a:lstStyle/>
                    <a:p>
                      <a:r>
                        <a:rPr lang="en-US" b="1" dirty="0" smtClean="0"/>
                        <a:t>$9.221 Billion</a:t>
                      </a:r>
                      <a:endParaRPr lang="en-US" b="1" dirty="0"/>
                    </a:p>
                  </a:txBody>
                  <a:tcPr/>
                </a:tc>
              </a:tr>
              <a:tr h="533400">
                <a:tc>
                  <a:txBody>
                    <a:bodyPr/>
                    <a:lstStyle/>
                    <a:p>
                      <a:r>
                        <a:rPr lang="en-US" b="1" dirty="0" smtClean="0"/>
                        <a:t>2011 – 2014</a:t>
                      </a:r>
                      <a:endParaRPr lang="en-US" b="1" dirty="0"/>
                    </a:p>
                  </a:txBody>
                  <a:tcPr/>
                </a:tc>
                <a:tc>
                  <a:txBody>
                    <a:bodyPr/>
                    <a:lstStyle/>
                    <a:p>
                      <a:r>
                        <a:rPr lang="en-US" b="1" dirty="0" smtClean="0"/>
                        <a:t>$8.045 Billion</a:t>
                      </a:r>
                      <a:endParaRPr lang="en-US" b="1" dirty="0"/>
                    </a:p>
                  </a:txBody>
                  <a:tcPr/>
                </a:tc>
              </a:tr>
              <a:tr h="533400">
                <a:tc>
                  <a:txBody>
                    <a:bodyPr/>
                    <a:lstStyle/>
                    <a:p>
                      <a:r>
                        <a:rPr lang="en-US" b="1" dirty="0" smtClean="0"/>
                        <a:t>2013 – 2016</a:t>
                      </a:r>
                      <a:endParaRPr lang="en-US" b="1" dirty="0"/>
                    </a:p>
                  </a:txBody>
                  <a:tcPr/>
                </a:tc>
                <a:tc>
                  <a:txBody>
                    <a:bodyPr/>
                    <a:lstStyle/>
                    <a:p>
                      <a:r>
                        <a:rPr lang="en-US" b="1" dirty="0" smtClean="0"/>
                        <a:t>$6.905</a:t>
                      </a:r>
                      <a:r>
                        <a:rPr lang="en-US" b="1" baseline="0" dirty="0" smtClean="0"/>
                        <a:t> Billion</a:t>
                      </a:r>
                      <a:endParaRPr lang="en-US" b="1" dirty="0"/>
                    </a:p>
                  </a:txBody>
                  <a:tcPr/>
                </a:tc>
              </a:tr>
            </a:tbl>
          </a:graphicData>
        </a:graphic>
      </p:graphicFrame>
      <p:sp>
        <p:nvSpPr>
          <p:cNvPr id="5" name="TextBox 4"/>
          <p:cNvSpPr txBox="1"/>
          <p:nvPr/>
        </p:nvSpPr>
        <p:spPr>
          <a:xfrm>
            <a:off x="533400" y="4191000"/>
            <a:ext cx="7849711" cy="1077218"/>
          </a:xfrm>
          <a:prstGeom prst="rect">
            <a:avLst/>
          </a:prstGeom>
          <a:noFill/>
        </p:spPr>
        <p:txBody>
          <a:bodyPr wrap="square" rtlCol="0">
            <a:spAutoFit/>
          </a:bodyPr>
          <a:lstStyle/>
          <a:p>
            <a:r>
              <a:rPr lang="en-US" sz="3200" dirty="0" smtClean="0">
                <a:solidFill>
                  <a:srgbClr val="000000"/>
                </a:solidFill>
              </a:rPr>
              <a:t>Current Program under development is 	</a:t>
            </a:r>
            <a:r>
              <a:rPr lang="en-US" sz="3200" b="1" dirty="0" smtClean="0">
                <a:solidFill>
                  <a:srgbClr val="FF0000"/>
                </a:solidFill>
              </a:rPr>
              <a:t>less than 75% </a:t>
            </a:r>
            <a:r>
              <a:rPr lang="en-US" sz="3200" dirty="0" smtClean="0">
                <a:solidFill>
                  <a:srgbClr val="000000"/>
                </a:solidFill>
              </a:rPr>
              <a:t>of 2009 Program.</a:t>
            </a:r>
            <a:endParaRPr lang="en-US" sz="3200" dirty="0">
              <a:solidFill>
                <a:srgbClr val="000000"/>
              </a:solidFill>
            </a:endParaRPr>
          </a:p>
        </p:txBody>
      </p:sp>
    </p:spTree>
    <p:extLst>
      <p:ext uri="{BB962C8B-B14F-4D97-AF65-F5344CB8AC3E}">
        <p14:creationId xmlns:p14="http://schemas.microsoft.com/office/powerpoint/2010/main" val="596385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2" t="11936" r="21428" b="11238"/>
          <a:stretch/>
        </p:blipFill>
        <p:spPr bwMode="auto">
          <a:xfrm>
            <a:off x="437176" y="25400"/>
            <a:ext cx="8130243" cy="67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232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41" t="11556" r="20000" b="18095"/>
          <a:stretch/>
        </p:blipFill>
        <p:spPr bwMode="auto">
          <a:xfrm>
            <a:off x="0" y="152400"/>
            <a:ext cx="9053174" cy="661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296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4286" t="14476" r="16667" b="5333"/>
          <a:stretch>
            <a:fillRect/>
          </a:stretch>
        </p:blipFill>
        <p:spPr bwMode="auto">
          <a:xfrm>
            <a:off x="115839" y="152400"/>
            <a:ext cx="9028161"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Governor Corbett’s Transportation Plan</a:t>
            </a:r>
            <a:endParaRPr lang="en-US" b="1" i="1" dirty="0"/>
          </a:p>
        </p:txBody>
      </p:sp>
      <p:sp>
        <p:nvSpPr>
          <p:cNvPr id="4" name="Content Placeholder 2"/>
          <p:cNvSpPr>
            <a:spLocks noGrp="1"/>
          </p:cNvSpPr>
          <p:nvPr>
            <p:ph idx="1"/>
          </p:nvPr>
        </p:nvSpPr>
        <p:spPr/>
        <p:txBody>
          <a:bodyPr/>
          <a:lstStyle/>
          <a:p>
            <a:r>
              <a:rPr lang="en-US" b="1" i="1" dirty="0" smtClean="0"/>
              <a:t>Decreases</a:t>
            </a:r>
            <a:r>
              <a:rPr lang="en-US" dirty="0" smtClean="0"/>
              <a:t> the flat tax by nearly </a:t>
            </a:r>
            <a:r>
              <a:rPr lang="en-US" b="1" dirty="0" smtClean="0"/>
              <a:t>17 percent</a:t>
            </a:r>
          </a:p>
          <a:p>
            <a:pPr marL="457200" indent="-457200">
              <a:buFont typeface="+mj-lt"/>
              <a:buAutoNum type="arabicPeriod"/>
            </a:pPr>
            <a:endParaRPr lang="en-US" b="1" dirty="0"/>
          </a:p>
          <a:p>
            <a:r>
              <a:rPr lang="en-US" dirty="0" smtClean="0"/>
              <a:t>Generates </a:t>
            </a:r>
            <a:r>
              <a:rPr lang="en-US" b="1" dirty="0" smtClean="0"/>
              <a:t>$1.8 billion </a:t>
            </a:r>
            <a:r>
              <a:rPr lang="en-US" dirty="0" smtClean="0"/>
              <a:t>by Year 5</a:t>
            </a:r>
            <a:endParaRPr lang="en-US" b="1" dirty="0" smtClean="0"/>
          </a:p>
          <a:p>
            <a:pPr marL="457200" indent="-457200">
              <a:buFont typeface="+mj-lt"/>
              <a:buAutoNum type="arabicPeriod"/>
            </a:pPr>
            <a:endParaRPr lang="en-US" dirty="0" smtClean="0"/>
          </a:p>
          <a:p>
            <a:r>
              <a:rPr lang="en-US" dirty="0" smtClean="0"/>
              <a:t>Utilizes the </a:t>
            </a:r>
            <a:r>
              <a:rPr lang="en-US" b="1" dirty="0" smtClean="0"/>
              <a:t>Public-Private          Transportation Partnership                    Board</a:t>
            </a:r>
          </a:p>
          <a:p>
            <a:pPr marL="0" indent="0">
              <a:buNone/>
            </a:pPr>
            <a:endParaRPr lang="en-US" dirty="0"/>
          </a:p>
          <a:p>
            <a:r>
              <a:rPr lang="en-US" b="1" dirty="0" smtClean="0"/>
              <a:t>Ends contributions </a:t>
            </a:r>
            <a:r>
              <a:rPr lang="en-US" dirty="0" smtClean="0"/>
              <a:t>from the                          PA Turnpike in 10 years</a:t>
            </a:r>
          </a:p>
          <a:p>
            <a:pPr marL="0" indent="0">
              <a:buNone/>
            </a:pPr>
            <a:endParaRPr lang="en-US" dirty="0"/>
          </a:p>
        </p:txBody>
      </p:sp>
      <p:sp>
        <p:nvSpPr>
          <p:cNvPr id="6" name="Rectangle 5"/>
          <p:cNvSpPr/>
          <p:nvPr/>
        </p:nvSpPr>
        <p:spPr>
          <a:xfrm>
            <a:off x="5803900" y="57658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57200" y="1212790"/>
            <a:ext cx="8153400" cy="400110"/>
          </a:xfrm>
          <a:prstGeom prst="rect">
            <a:avLst/>
          </a:prstGeom>
          <a:noFill/>
        </p:spPr>
        <p:txBody>
          <a:bodyPr wrap="square" rtlCol="0">
            <a:spAutoFit/>
          </a:bodyPr>
          <a:lstStyle/>
          <a:p>
            <a:pPr algn="ctr"/>
            <a:r>
              <a:rPr lang="en-US" sz="2000" b="1" dirty="0" smtClean="0">
                <a:solidFill>
                  <a:srgbClr val="000000"/>
                </a:solidFill>
                <a:latin typeface="Verdana"/>
              </a:rPr>
              <a:t>Financial Components</a:t>
            </a:r>
            <a:endParaRPr lang="en-US" sz="2000" b="1" dirty="0">
              <a:solidFill>
                <a:srgbClr val="000000"/>
              </a:solidFill>
              <a:latin typeface="Verdana"/>
            </a:endParaRPr>
          </a:p>
        </p:txBody>
      </p:sp>
      <p:pic>
        <p:nvPicPr>
          <p:cNvPr id="8" name="Picture 7"/>
          <p:cNvPicPr/>
          <p:nvPr/>
        </p:nvPicPr>
        <p:blipFill rotWithShape="1">
          <a:blip r:embed="rId3"/>
          <a:srcRect l="55556" t="54530" r="27563" b="13846"/>
          <a:stretch/>
        </p:blipFill>
        <p:spPr bwMode="auto">
          <a:xfrm>
            <a:off x="6629400" y="2514600"/>
            <a:ext cx="1828800" cy="1905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4"/>
          <a:srcRect l="55556" t="27692" r="16560" b="49060"/>
          <a:stretch/>
        </p:blipFill>
        <p:spPr bwMode="auto">
          <a:xfrm>
            <a:off x="6172200" y="4864100"/>
            <a:ext cx="2679700" cy="1676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62745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658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Governor Corbett’s Transportation Plan</a:t>
            </a:r>
            <a:endParaRPr lang="en-US" b="1" i="1" dirty="0"/>
          </a:p>
        </p:txBody>
      </p:sp>
      <p:graphicFrame>
        <p:nvGraphicFramePr>
          <p:cNvPr id="5" name="Content Placeholder 4"/>
          <p:cNvGraphicFramePr>
            <a:graphicFrameLocks/>
          </p:cNvGraphicFramePr>
          <p:nvPr>
            <p:extLst>
              <p:ext uri="{D42A27DB-BD31-4B8C-83A1-F6EECF244321}">
                <p14:modId xmlns:p14="http://schemas.microsoft.com/office/powerpoint/2010/main" val="3232374250"/>
              </p:ext>
            </p:extLst>
          </p:nvPr>
        </p:nvGraphicFramePr>
        <p:xfrm>
          <a:off x="457200" y="1714500"/>
          <a:ext cx="8229600" cy="4114800"/>
        </p:xfrm>
        <a:graphic>
          <a:graphicData uri="http://schemas.openxmlformats.org/drawingml/2006/table">
            <a:tbl>
              <a:tblPr firstRow="1" bandRow="1">
                <a:tableStyleId>{616DA210-FB5B-4158-B5E0-FEB733F419BA}</a:tableStyleId>
              </a:tblPr>
              <a:tblGrid>
                <a:gridCol w="3200400"/>
                <a:gridCol w="5029200"/>
              </a:tblGrid>
              <a:tr h="370840">
                <a:tc>
                  <a:txBody>
                    <a:bodyPr/>
                    <a:lstStyle/>
                    <a:p>
                      <a:pPr algn="ctr"/>
                      <a:r>
                        <a:rPr lang="en-US" b="1" dirty="0" smtClean="0">
                          <a:ln>
                            <a:noFill/>
                          </a:ln>
                          <a:solidFill>
                            <a:sysClr val="windowText" lastClr="000000"/>
                          </a:solidFill>
                        </a:rPr>
                        <a:t>Timeframe</a:t>
                      </a:r>
                      <a:endParaRPr lang="en-US" b="1" dirty="0">
                        <a:ln>
                          <a:noFill/>
                        </a:ln>
                        <a:solidFill>
                          <a:sysClr val="windowText" lastClr="000000"/>
                        </a:solidFill>
                      </a:endParaRPr>
                    </a:p>
                  </a:txBody>
                  <a:tcPr anchor="ctr"/>
                </a:tc>
                <a:tc>
                  <a:txBody>
                    <a:bodyPr/>
                    <a:lstStyle/>
                    <a:p>
                      <a:pPr algn="ctr"/>
                      <a:r>
                        <a:rPr lang="en-US" dirty="0" smtClean="0">
                          <a:ln>
                            <a:noFill/>
                          </a:ln>
                          <a:solidFill>
                            <a:sysClr val="windowText" lastClr="000000"/>
                          </a:solidFill>
                        </a:rPr>
                        <a:t>Finance Action</a:t>
                      </a:r>
                      <a:endParaRPr lang="en-US" dirty="0">
                        <a:ln>
                          <a:noFill/>
                        </a:ln>
                        <a:solidFill>
                          <a:sysClr val="windowText" lastClr="000000"/>
                        </a:solidFill>
                      </a:endParaRPr>
                    </a:p>
                  </a:txBody>
                  <a:tcPr anchor="ctr"/>
                </a:tc>
              </a:tr>
              <a:tr h="772160">
                <a:tc>
                  <a:txBody>
                    <a:bodyPr/>
                    <a:lstStyle/>
                    <a:p>
                      <a:pPr algn="ctr"/>
                      <a:r>
                        <a:rPr lang="en-US" dirty="0" smtClean="0">
                          <a:ln>
                            <a:noFill/>
                          </a:ln>
                        </a:rPr>
                        <a:t>Year 1</a:t>
                      </a:r>
                      <a:endParaRPr lang="en-US" dirty="0">
                        <a:ln>
                          <a:noFill/>
                        </a:ln>
                      </a:endParaRPr>
                    </a:p>
                  </a:txBody>
                  <a:tcPr anchor="ctr"/>
                </a:tc>
                <a:tc>
                  <a:txBody>
                    <a:bodyPr/>
                    <a:lstStyle/>
                    <a:p>
                      <a:pPr marL="342900" indent="-342900" algn="l">
                        <a:buFont typeface="Arial" pitchFamily="34" charset="0"/>
                        <a:buChar char="•"/>
                      </a:pPr>
                      <a:r>
                        <a:rPr lang="en-US" sz="2000" b="0" dirty="0" smtClean="0">
                          <a:ln>
                            <a:noFill/>
                          </a:ln>
                        </a:rPr>
                        <a:t>Uncap first one-third of OCFT</a:t>
                      </a:r>
                    </a:p>
                    <a:p>
                      <a:pPr marL="342900" indent="-342900" algn="l">
                        <a:buFont typeface="Arial" pitchFamily="34" charset="0"/>
                        <a:buChar char="•"/>
                      </a:pPr>
                      <a:r>
                        <a:rPr lang="en-US" sz="2000" b="0" dirty="0" smtClean="0">
                          <a:ln>
                            <a:noFill/>
                          </a:ln>
                        </a:rPr>
                        <a:t>Cut $0.01 from flat</a:t>
                      </a:r>
                      <a:r>
                        <a:rPr lang="en-US" sz="2000" b="0" baseline="0" dirty="0" smtClean="0">
                          <a:ln>
                            <a:noFill/>
                          </a:ln>
                        </a:rPr>
                        <a:t> tax</a:t>
                      </a:r>
                      <a:endParaRPr lang="en-US" sz="2000" b="0" dirty="0">
                        <a:ln>
                          <a:noFill/>
                        </a:ln>
                      </a:endParaRPr>
                    </a:p>
                  </a:txBody>
                  <a:tcPr anchor="ctr"/>
                </a:tc>
              </a:tr>
              <a:tr h="762000">
                <a:tc>
                  <a:txBody>
                    <a:bodyPr/>
                    <a:lstStyle/>
                    <a:p>
                      <a:pPr algn="ctr"/>
                      <a:r>
                        <a:rPr lang="en-US" dirty="0" smtClean="0">
                          <a:ln>
                            <a:noFill/>
                          </a:ln>
                        </a:rPr>
                        <a:t>Year 2*</a:t>
                      </a:r>
                      <a:endParaRPr lang="en-US" dirty="0">
                        <a:ln>
                          <a:noFill/>
                        </a:ln>
                      </a:endParaRPr>
                    </a:p>
                  </a:txBody>
                  <a:tcPr anchor="ctr"/>
                </a:tc>
                <a:tc>
                  <a:txBody>
                    <a:bodyPr/>
                    <a:lstStyle/>
                    <a:p>
                      <a:pPr marL="342900" indent="-342900" algn="l">
                        <a:buFont typeface="Arial" pitchFamily="34" charset="0"/>
                        <a:buChar char="•"/>
                      </a:pPr>
                      <a:r>
                        <a:rPr lang="en-US" sz="2000" b="0" dirty="0" smtClean="0">
                          <a:ln>
                            <a:noFill/>
                          </a:ln>
                        </a:rPr>
                        <a:t>Cut</a:t>
                      </a:r>
                      <a:r>
                        <a:rPr lang="en-US" sz="2000" b="0" baseline="0" dirty="0" smtClean="0">
                          <a:ln>
                            <a:noFill/>
                          </a:ln>
                        </a:rPr>
                        <a:t> $0.01 from flat tax</a:t>
                      </a:r>
                    </a:p>
                  </a:txBody>
                  <a:tcPr anchor="ctr"/>
                </a:tc>
              </a:tr>
              <a:tr h="762000">
                <a:tc>
                  <a:txBody>
                    <a:bodyPr/>
                    <a:lstStyle/>
                    <a:p>
                      <a:pPr algn="ctr"/>
                      <a:r>
                        <a:rPr lang="en-US" dirty="0" smtClean="0">
                          <a:ln>
                            <a:noFill/>
                          </a:ln>
                        </a:rPr>
                        <a:t>Year 3*</a:t>
                      </a:r>
                      <a:endParaRPr lang="en-US" dirty="0">
                        <a:ln>
                          <a:noFill/>
                        </a:ln>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0" dirty="0" smtClean="0">
                          <a:ln>
                            <a:noFill/>
                          </a:ln>
                        </a:rPr>
                        <a:t>Uncap second one-third of OCFT</a:t>
                      </a:r>
                    </a:p>
                  </a:txBody>
                  <a:tcPr anchor="ctr"/>
                </a:tc>
              </a:tr>
              <a:tr h="762000">
                <a:tc>
                  <a:txBody>
                    <a:bodyPr/>
                    <a:lstStyle/>
                    <a:p>
                      <a:pPr algn="ctr"/>
                      <a:r>
                        <a:rPr lang="en-US" dirty="0" smtClean="0">
                          <a:ln>
                            <a:noFill/>
                          </a:ln>
                        </a:rPr>
                        <a:t>Year 4</a:t>
                      </a:r>
                      <a:endParaRPr lang="en-US" dirty="0">
                        <a:ln>
                          <a:noFill/>
                        </a:ln>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0" dirty="0" smtClean="0">
                          <a:ln>
                            <a:noFill/>
                          </a:ln>
                        </a:rPr>
                        <a:t>No</a:t>
                      </a:r>
                      <a:r>
                        <a:rPr lang="en-US" sz="2000" b="0" baseline="0" dirty="0" smtClean="0">
                          <a:ln>
                            <a:noFill/>
                          </a:ln>
                        </a:rPr>
                        <a:t> finance action</a:t>
                      </a:r>
                      <a:endParaRPr lang="en-US" sz="2000" b="0" dirty="0" smtClean="0">
                        <a:ln>
                          <a:noFill/>
                        </a:ln>
                      </a:endParaRPr>
                    </a:p>
                  </a:txBody>
                  <a:tcPr anchor="ctr"/>
                </a:tc>
              </a:tr>
              <a:tr h="685800">
                <a:tc>
                  <a:txBody>
                    <a:bodyPr/>
                    <a:lstStyle/>
                    <a:p>
                      <a:pPr algn="ctr"/>
                      <a:r>
                        <a:rPr lang="en-US" dirty="0" smtClean="0">
                          <a:ln>
                            <a:noFill/>
                          </a:ln>
                        </a:rPr>
                        <a:t>Year 5</a:t>
                      </a:r>
                      <a:endParaRPr lang="en-US" dirty="0">
                        <a:ln>
                          <a:noFill/>
                        </a:ln>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0" dirty="0" smtClean="0">
                          <a:ln>
                            <a:noFill/>
                          </a:ln>
                        </a:rPr>
                        <a:t>Uncap final</a:t>
                      </a:r>
                      <a:r>
                        <a:rPr lang="en-US" sz="2000" b="0" baseline="0" dirty="0" smtClean="0">
                          <a:ln>
                            <a:noFill/>
                          </a:ln>
                        </a:rPr>
                        <a:t> </a:t>
                      </a:r>
                      <a:r>
                        <a:rPr lang="en-US" sz="2000" b="0" dirty="0" smtClean="0">
                          <a:ln>
                            <a:noFill/>
                          </a:ln>
                        </a:rPr>
                        <a:t>one-third of OCFT</a:t>
                      </a:r>
                    </a:p>
                  </a:txBody>
                  <a:tcPr anchor="ctr"/>
                </a:tc>
              </a:tr>
            </a:tbl>
          </a:graphicData>
        </a:graphic>
      </p:graphicFrame>
      <p:sp>
        <p:nvSpPr>
          <p:cNvPr id="7" name="TextBox 6"/>
          <p:cNvSpPr txBox="1"/>
          <p:nvPr/>
        </p:nvSpPr>
        <p:spPr>
          <a:xfrm>
            <a:off x="457200" y="6289763"/>
            <a:ext cx="4343400" cy="276999"/>
          </a:xfrm>
          <a:prstGeom prst="rect">
            <a:avLst/>
          </a:prstGeom>
          <a:noFill/>
        </p:spPr>
        <p:txBody>
          <a:bodyPr wrap="square" rtlCol="0">
            <a:spAutoFit/>
          </a:bodyPr>
          <a:lstStyle/>
          <a:p>
            <a:r>
              <a:rPr lang="en-US" sz="1200" dirty="0" smtClean="0">
                <a:solidFill>
                  <a:srgbClr val="000000"/>
                </a:solidFill>
                <a:latin typeface="Verdana"/>
              </a:rPr>
              <a:t>*Potential use of bond financing in Years 2 and 3.</a:t>
            </a:r>
            <a:endParaRPr lang="en-US" sz="1200" dirty="0">
              <a:solidFill>
                <a:srgbClr val="000000"/>
              </a:solidFill>
              <a:latin typeface="Verdana"/>
            </a:endParaRPr>
          </a:p>
        </p:txBody>
      </p:sp>
      <p:sp>
        <p:nvSpPr>
          <p:cNvPr id="8" name="TextBox 7"/>
          <p:cNvSpPr txBox="1"/>
          <p:nvPr/>
        </p:nvSpPr>
        <p:spPr>
          <a:xfrm>
            <a:off x="457200" y="1212790"/>
            <a:ext cx="8153400" cy="400110"/>
          </a:xfrm>
          <a:prstGeom prst="rect">
            <a:avLst/>
          </a:prstGeom>
          <a:noFill/>
        </p:spPr>
        <p:txBody>
          <a:bodyPr wrap="square" rtlCol="0">
            <a:spAutoFit/>
          </a:bodyPr>
          <a:lstStyle/>
          <a:p>
            <a:pPr algn="ctr"/>
            <a:r>
              <a:rPr lang="en-US" sz="2000" b="1" dirty="0" smtClean="0">
                <a:solidFill>
                  <a:srgbClr val="000000"/>
                </a:solidFill>
                <a:latin typeface="Verdana"/>
              </a:rPr>
              <a:t>Five-Year Financial Components</a:t>
            </a:r>
            <a:endParaRPr lang="en-US" sz="2000" b="1" dirty="0">
              <a:solidFill>
                <a:srgbClr val="000000"/>
              </a:solidFill>
              <a:latin typeface="Verdana"/>
            </a:endParaRPr>
          </a:p>
        </p:txBody>
      </p:sp>
    </p:spTree>
    <p:extLst>
      <p:ext uri="{BB962C8B-B14F-4D97-AF65-F5344CB8AC3E}">
        <p14:creationId xmlns:p14="http://schemas.microsoft.com/office/powerpoint/2010/main" val="1251555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794" r="14963" b="5143"/>
          <a:stretch/>
        </p:blipFill>
        <p:spPr bwMode="auto">
          <a:xfrm>
            <a:off x="0" y="533400"/>
            <a:ext cx="912659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976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Transportation Goals in Pennsylvania </a:t>
            </a:r>
            <a:endParaRPr lang="en-US"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0170893"/>
              </p:ext>
            </p:extLst>
          </p:nvPr>
        </p:nvGraphicFramePr>
        <p:xfrm>
          <a:off x="457200" y="1198880"/>
          <a:ext cx="8229600" cy="4693920"/>
        </p:xfrm>
        <a:graphic>
          <a:graphicData uri="http://schemas.openxmlformats.org/drawingml/2006/table">
            <a:tbl>
              <a:tblPr firstRow="1" bandRow="1">
                <a:tableStyleId>{8799B23B-EC83-4686-B30A-512413B5E67A}</a:tableStyleId>
              </a:tblPr>
              <a:tblGrid>
                <a:gridCol w="4114800"/>
                <a:gridCol w="4114800"/>
              </a:tblGrid>
              <a:tr h="370840">
                <a:tc>
                  <a:txBody>
                    <a:bodyPr/>
                    <a:lstStyle/>
                    <a:p>
                      <a:pPr algn="ctr"/>
                      <a:r>
                        <a:rPr lang="en-US" sz="2000" dirty="0" smtClean="0"/>
                        <a:t>      Public Safety</a:t>
                      </a:r>
                      <a:endParaRPr lang="en-US" sz="2000" dirty="0"/>
                    </a:p>
                  </a:txBody>
                  <a:tcPr/>
                </a:tc>
                <a:tc>
                  <a:txBody>
                    <a:bodyPr/>
                    <a:lstStyle/>
                    <a:p>
                      <a:pPr algn="l"/>
                      <a:r>
                        <a:rPr lang="en-US" sz="2000" dirty="0" smtClean="0"/>
                        <a:t>        Commerce</a:t>
                      </a:r>
                      <a:endParaRPr lang="en-US" sz="2000"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bl>
          </a:graphicData>
        </a:graphic>
      </p:graphicFrame>
      <p:pic>
        <p:nvPicPr>
          <p:cNvPr id="1032"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34" b="4644"/>
          <a:stretch/>
        </p:blipFill>
        <p:spPr bwMode="auto">
          <a:xfrm>
            <a:off x="1287338" y="1638084"/>
            <a:ext cx="2903662" cy="246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87338" y="2363255"/>
            <a:ext cx="2903662" cy="1077218"/>
          </a:xfrm>
          <a:prstGeom prst="rect">
            <a:avLst/>
          </a:prstGeom>
          <a:noFill/>
        </p:spPr>
        <p:txBody>
          <a:bodyPr wrap="square" rtlCol="0">
            <a:spAutoFit/>
          </a:bodyPr>
          <a:lstStyle/>
          <a:p>
            <a:pPr algn="ctr"/>
            <a:r>
              <a:rPr lang="en-US" sz="2400" b="1" dirty="0" smtClean="0">
                <a:solidFill>
                  <a:srgbClr val="000000"/>
                </a:solidFill>
                <a:latin typeface="Verdana"/>
              </a:rPr>
              <a:t>1.5 million </a:t>
            </a:r>
            <a:r>
              <a:rPr lang="en-US" sz="2000" dirty="0" smtClean="0">
                <a:solidFill>
                  <a:srgbClr val="000000"/>
                </a:solidFill>
                <a:latin typeface="Verdana"/>
              </a:rPr>
              <a:t>students travel by school bus daily</a:t>
            </a:r>
            <a:endParaRPr lang="en-US" sz="2000" dirty="0">
              <a:solidFill>
                <a:srgbClr val="000000"/>
              </a:solidFill>
              <a:latin typeface="Verdana"/>
            </a:endParaRPr>
          </a:p>
        </p:txBody>
      </p:sp>
      <p:pic>
        <p:nvPicPr>
          <p:cNvPr id="14" name="Picture 13"/>
          <p:cNvPicPr/>
          <p:nvPr/>
        </p:nvPicPr>
        <p:blipFill rotWithShape="1">
          <a:blip r:embed="rId4" cstate="print">
            <a:extLst>
              <a:ext uri="{28A0092B-C50C-407E-A947-70E740481C1C}">
                <a14:useLocalDpi xmlns:a14="http://schemas.microsoft.com/office/drawing/2010/main" val="0"/>
              </a:ext>
            </a:extLst>
          </a:blip>
          <a:srcRect t="5754" b="20685"/>
          <a:stretch/>
        </p:blipFill>
        <p:spPr bwMode="auto">
          <a:xfrm>
            <a:off x="1317376" y="4203933"/>
            <a:ext cx="2903662" cy="2466006"/>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330076" y="4813637"/>
            <a:ext cx="2860924" cy="1077218"/>
          </a:xfrm>
          <a:prstGeom prst="rect">
            <a:avLst/>
          </a:prstGeom>
          <a:noFill/>
        </p:spPr>
        <p:txBody>
          <a:bodyPr wrap="square" rtlCol="0">
            <a:spAutoFit/>
          </a:bodyPr>
          <a:lstStyle/>
          <a:p>
            <a:pPr algn="ctr"/>
            <a:r>
              <a:rPr lang="en-US" sz="2000" dirty="0" smtClean="0">
                <a:solidFill>
                  <a:srgbClr val="000000"/>
                </a:solidFill>
                <a:latin typeface="Verdana"/>
              </a:rPr>
              <a:t>More than </a:t>
            </a:r>
          </a:p>
          <a:p>
            <a:pPr algn="ctr"/>
            <a:r>
              <a:rPr lang="en-US" sz="2400" b="1" dirty="0" smtClean="0">
                <a:solidFill>
                  <a:srgbClr val="000000"/>
                </a:solidFill>
                <a:latin typeface="Verdana"/>
              </a:rPr>
              <a:t>4,000</a:t>
            </a:r>
            <a:r>
              <a:rPr lang="en-US" sz="2000" dirty="0" smtClean="0">
                <a:solidFill>
                  <a:srgbClr val="000000"/>
                </a:solidFill>
                <a:latin typeface="Verdana"/>
              </a:rPr>
              <a:t> structurally deficient bridges</a:t>
            </a:r>
            <a:endParaRPr lang="en-US" sz="2000" dirty="0">
              <a:solidFill>
                <a:srgbClr val="000000"/>
              </a:solidFill>
              <a:latin typeface="Verdana"/>
            </a:endParaRPr>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r="39450" b="1211"/>
          <a:stretch/>
        </p:blipFill>
        <p:spPr bwMode="auto">
          <a:xfrm>
            <a:off x="4724336" y="1639413"/>
            <a:ext cx="2903662" cy="246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706934" y="2363919"/>
            <a:ext cx="2890962" cy="1384995"/>
          </a:xfrm>
          <a:prstGeom prst="rect">
            <a:avLst/>
          </a:prstGeom>
          <a:noFill/>
        </p:spPr>
        <p:txBody>
          <a:bodyPr wrap="square" rtlCol="0">
            <a:spAutoFit/>
          </a:bodyPr>
          <a:lstStyle/>
          <a:p>
            <a:pPr algn="ctr"/>
            <a:r>
              <a:rPr lang="en-US" sz="2400" b="1" dirty="0" smtClean="0">
                <a:solidFill>
                  <a:srgbClr val="000000"/>
                </a:solidFill>
                <a:latin typeface="Verdana"/>
              </a:rPr>
              <a:t>$500 billion </a:t>
            </a:r>
            <a:r>
              <a:rPr lang="en-US" sz="2000" dirty="0" smtClean="0">
                <a:solidFill>
                  <a:srgbClr val="000000"/>
                </a:solidFill>
                <a:latin typeface="Verdana"/>
              </a:rPr>
              <a:t>worth of goods and services move annually </a:t>
            </a:r>
            <a:endParaRPr lang="en-US" sz="2000" dirty="0">
              <a:solidFill>
                <a:srgbClr val="000000"/>
              </a:solidFill>
              <a:latin typeface="Verdana"/>
            </a:endParaRPr>
          </a:p>
        </p:txBody>
      </p:sp>
      <p:pic>
        <p:nvPicPr>
          <p:cNvPr id="1034"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b="1652"/>
          <a:stretch/>
        </p:blipFill>
        <p:spPr bwMode="auto">
          <a:xfrm>
            <a:off x="4737036" y="4220283"/>
            <a:ext cx="2890962" cy="244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737036" y="4775216"/>
            <a:ext cx="2860860" cy="1384995"/>
          </a:xfrm>
          <a:prstGeom prst="rect">
            <a:avLst/>
          </a:prstGeom>
          <a:noFill/>
        </p:spPr>
        <p:txBody>
          <a:bodyPr wrap="square" rtlCol="0">
            <a:spAutoFit/>
          </a:bodyPr>
          <a:lstStyle/>
          <a:p>
            <a:pPr algn="ctr"/>
            <a:r>
              <a:rPr lang="en-US" sz="2400" b="1" dirty="0" smtClean="0">
                <a:solidFill>
                  <a:srgbClr val="000000"/>
                </a:solidFill>
                <a:latin typeface="Verdana"/>
              </a:rPr>
              <a:t>1.4 million </a:t>
            </a:r>
          </a:p>
          <a:p>
            <a:pPr algn="ctr"/>
            <a:r>
              <a:rPr lang="en-US" sz="2000" dirty="0" smtClean="0">
                <a:solidFill>
                  <a:srgbClr val="000000"/>
                </a:solidFill>
                <a:latin typeface="Verdana"/>
              </a:rPr>
              <a:t>Amtrak</a:t>
            </a:r>
            <a:r>
              <a:rPr lang="en-US" sz="2000" b="1" dirty="0" smtClean="0">
                <a:solidFill>
                  <a:srgbClr val="000000"/>
                </a:solidFill>
                <a:latin typeface="Verdana"/>
              </a:rPr>
              <a:t> </a:t>
            </a:r>
            <a:r>
              <a:rPr lang="en-US" sz="2000" dirty="0" smtClean="0">
                <a:solidFill>
                  <a:srgbClr val="000000"/>
                </a:solidFill>
                <a:latin typeface="Verdana"/>
              </a:rPr>
              <a:t>riders spare highways from congestion</a:t>
            </a:r>
            <a:endParaRPr lang="en-US" sz="2000" dirty="0">
              <a:solidFill>
                <a:srgbClr val="000000"/>
              </a:solidFill>
              <a:latin typeface="Verdana"/>
            </a:endParaRPr>
          </a:p>
        </p:txBody>
      </p:sp>
    </p:spTree>
    <p:extLst>
      <p:ext uri="{BB962C8B-B14F-4D97-AF65-F5344CB8AC3E}">
        <p14:creationId xmlns:p14="http://schemas.microsoft.com/office/powerpoint/2010/main" val="525431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Governor Corbett’s Transportation Plan</a:t>
            </a:r>
            <a:endParaRPr lang="en-US" b="1"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3926086"/>
              </p:ext>
            </p:extLst>
          </p:nvPr>
        </p:nvGraphicFramePr>
        <p:xfrm>
          <a:off x="457200" y="1752600"/>
          <a:ext cx="8229600" cy="4343400"/>
        </p:xfrm>
        <a:graphic>
          <a:graphicData uri="http://schemas.openxmlformats.org/drawingml/2006/table">
            <a:tbl>
              <a:tblPr firstRow="1" bandRow="1">
                <a:tableStyleId>{616DA210-FB5B-4158-B5E0-FEB733F419BA}</a:tableStyleId>
              </a:tblPr>
              <a:tblGrid>
                <a:gridCol w="2743200"/>
                <a:gridCol w="2743200"/>
                <a:gridCol w="2743200"/>
              </a:tblGrid>
              <a:tr h="370840">
                <a:tc>
                  <a:txBody>
                    <a:bodyPr/>
                    <a:lstStyle/>
                    <a:p>
                      <a:pPr algn="ctr"/>
                      <a:r>
                        <a:rPr lang="en-US" b="1" dirty="0" smtClean="0">
                          <a:ln>
                            <a:noFill/>
                          </a:ln>
                          <a:solidFill>
                            <a:sysClr val="windowText" lastClr="000000"/>
                          </a:solidFill>
                        </a:rPr>
                        <a:t>Transportation Mode</a:t>
                      </a:r>
                      <a:endParaRPr lang="en-US" b="1" dirty="0">
                        <a:ln>
                          <a:noFill/>
                        </a:ln>
                        <a:solidFill>
                          <a:sysClr val="windowText" lastClr="000000"/>
                        </a:solidFill>
                      </a:endParaRPr>
                    </a:p>
                  </a:txBody>
                  <a:tcPr anchor="ctr"/>
                </a:tc>
                <a:tc>
                  <a:txBody>
                    <a:bodyPr/>
                    <a:lstStyle/>
                    <a:p>
                      <a:pPr algn="ctr"/>
                      <a:r>
                        <a:rPr lang="en-US" dirty="0" smtClean="0">
                          <a:ln>
                            <a:noFill/>
                          </a:ln>
                          <a:solidFill>
                            <a:sysClr val="windowText" lastClr="000000"/>
                          </a:solidFill>
                        </a:rPr>
                        <a:t>Investment by </a:t>
                      </a:r>
                    </a:p>
                    <a:p>
                      <a:pPr algn="ctr"/>
                      <a:r>
                        <a:rPr lang="en-US" dirty="0" smtClean="0">
                          <a:ln>
                            <a:noFill/>
                          </a:ln>
                          <a:solidFill>
                            <a:sysClr val="windowText" lastClr="000000"/>
                          </a:solidFill>
                        </a:rPr>
                        <a:t>Year 1 (est.)</a:t>
                      </a:r>
                      <a:endParaRPr lang="en-US" dirty="0">
                        <a:ln>
                          <a:noFill/>
                        </a:ln>
                        <a:solidFill>
                          <a:sysClr val="windowText" lastClr="000000"/>
                        </a:solidFill>
                      </a:endParaRPr>
                    </a:p>
                  </a:txBody>
                  <a:tcPr anchor="ctr"/>
                </a:tc>
                <a:tc>
                  <a:txBody>
                    <a:bodyPr/>
                    <a:lstStyle/>
                    <a:p>
                      <a:pPr algn="ctr"/>
                      <a:r>
                        <a:rPr lang="en-US" dirty="0" smtClean="0">
                          <a:ln>
                            <a:noFill/>
                          </a:ln>
                          <a:solidFill>
                            <a:sysClr val="windowText" lastClr="000000"/>
                          </a:solidFill>
                        </a:rPr>
                        <a:t>Investment by </a:t>
                      </a:r>
                    </a:p>
                    <a:p>
                      <a:pPr algn="ctr"/>
                      <a:r>
                        <a:rPr lang="en-US" dirty="0" smtClean="0">
                          <a:ln>
                            <a:noFill/>
                          </a:ln>
                          <a:solidFill>
                            <a:sysClr val="windowText" lastClr="000000"/>
                          </a:solidFill>
                        </a:rPr>
                        <a:t>Year 5 (est.)</a:t>
                      </a:r>
                      <a:endParaRPr lang="en-US" dirty="0">
                        <a:ln>
                          <a:noFill/>
                        </a:ln>
                        <a:solidFill>
                          <a:sysClr val="windowText" lastClr="000000"/>
                        </a:solidFill>
                      </a:endParaRPr>
                    </a:p>
                  </a:txBody>
                  <a:tcPr anchor="ctr"/>
                </a:tc>
              </a:tr>
              <a:tr h="655320">
                <a:tc>
                  <a:txBody>
                    <a:bodyPr/>
                    <a:lstStyle/>
                    <a:p>
                      <a:pPr algn="ctr"/>
                      <a:r>
                        <a:rPr lang="en-US" dirty="0" smtClean="0">
                          <a:ln>
                            <a:noFill/>
                          </a:ln>
                        </a:rPr>
                        <a:t>State</a:t>
                      </a:r>
                      <a:r>
                        <a:rPr lang="en-US" baseline="0" dirty="0" smtClean="0">
                          <a:ln>
                            <a:noFill/>
                          </a:ln>
                        </a:rPr>
                        <a:t> Roads and Bridges</a:t>
                      </a:r>
                      <a:endParaRPr lang="en-US" dirty="0">
                        <a:ln>
                          <a:noFill/>
                        </a:ln>
                      </a:endParaRPr>
                    </a:p>
                  </a:txBody>
                  <a:tcPr anchor="ctr"/>
                </a:tc>
                <a:tc>
                  <a:txBody>
                    <a:bodyPr/>
                    <a:lstStyle/>
                    <a:p>
                      <a:pPr algn="ctr"/>
                      <a:r>
                        <a:rPr lang="en-US" sz="2000" b="0" dirty="0" smtClean="0">
                          <a:ln>
                            <a:noFill/>
                          </a:ln>
                        </a:rPr>
                        <a:t>$310</a:t>
                      </a:r>
                      <a:r>
                        <a:rPr lang="en-US" sz="2000" b="0" baseline="0" dirty="0" smtClean="0">
                          <a:ln>
                            <a:noFill/>
                          </a:ln>
                        </a:rPr>
                        <a:t> million</a:t>
                      </a:r>
                      <a:endParaRPr lang="en-US" sz="2000" b="0" dirty="0">
                        <a:ln>
                          <a:noFill/>
                        </a:ln>
                      </a:endParaRPr>
                    </a:p>
                  </a:txBody>
                  <a:tcPr anchor="ctr"/>
                </a:tc>
                <a:tc>
                  <a:txBody>
                    <a:bodyPr/>
                    <a:lstStyle/>
                    <a:p>
                      <a:pPr algn="ctr"/>
                      <a:r>
                        <a:rPr lang="en-US" sz="2000" b="0" dirty="0" smtClean="0">
                          <a:ln>
                            <a:noFill/>
                          </a:ln>
                        </a:rPr>
                        <a:t>$1.2 billion</a:t>
                      </a:r>
                      <a:endParaRPr lang="en-US" sz="2000" b="0" dirty="0">
                        <a:ln>
                          <a:noFill/>
                        </a:ln>
                      </a:endParaRPr>
                    </a:p>
                  </a:txBody>
                  <a:tcPr anchor="ctr"/>
                </a:tc>
              </a:tr>
              <a:tr h="609600">
                <a:tc>
                  <a:txBody>
                    <a:bodyPr/>
                    <a:lstStyle/>
                    <a:p>
                      <a:pPr algn="ctr"/>
                      <a:r>
                        <a:rPr lang="en-US" dirty="0" smtClean="0">
                          <a:ln>
                            <a:noFill/>
                          </a:ln>
                        </a:rPr>
                        <a:t>Public</a:t>
                      </a:r>
                      <a:r>
                        <a:rPr lang="en-US" baseline="0" dirty="0" smtClean="0">
                          <a:ln>
                            <a:noFill/>
                          </a:ln>
                        </a:rPr>
                        <a:t> Transportation</a:t>
                      </a:r>
                      <a:endParaRPr lang="en-US" dirty="0">
                        <a:ln>
                          <a:noFill/>
                        </a:ln>
                      </a:endParaRPr>
                    </a:p>
                  </a:txBody>
                  <a:tcPr anchor="ctr"/>
                </a:tc>
                <a:tc>
                  <a:txBody>
                    <a:bodyPr/>
                    <a:lstStyle/>
                    <a:p>
                      <a:pPr algn="ctr"/>
                      <a:r>
                        <a:rPr lang="en-US" sz="2000" b="0" dirty="0" smtClean="0">
                          <a:ln>
                            <a:noFill/>
                          </a:ln>
                        </a:rPr>
                        <a:t>$40 million</a:t>
                      </a:r>
                      <a:endParaRPr lang="en-US" sz="2000" b="0" dirty="0">
                        <a:ln>
                          <a:noFill/>
                        </a:ln>
                      </a:endParaRPr>
                    </a:p>
                  </a:txBody>
                  <a:tcPr anchor="ctr"/>
                </a:tc>
                <a:tc>
                  <a:txBody>
                    <a:bodyPr/>
                    <a:lstStyle/>
                    <a:p>
                      <a:pPr algn="ctr"/>
                      <a:r>
                        <a:rPr lang="en-US" sz="2000" b="0" dirty="0" smtClean="0">
                          <a:ln>
                            <a:noFill/>
                          </a:ln>
                        </a:rPr>
                        <a:t>$250 million</a:t>
                      </a:r>
                      <a:endParaRPr lang="en-US" sz="2000" b="0" dirty="0">
                        <a:ln>
                          <a:noFill/>
                        </a:ln>
                      </a:endParaRPr>
                    </a:p>
                  </a:txBody>
                  <a:tcPr anchor="ctr"/>
                </a:tc>
              </a:tr>
              <a:tr h="609600">
                <a:tc>
                  <a:txBody>
                    <a:bodyPr/>
                    <a:lstStyle/>
                    <a:p>
                      <a:pPr algn="ctr"/>
                      <a:r>
                        <a:rPr lang="en-US" dirty="0" smtClean="0">
                          <a:ln>
                            <a:noFill/>
                          </a:ln>
                        </a:rPr>
                        <a:t>Local Roads and Bridges</a:t>
                      </a:r>
                      <a:endParaRPr lang="en-US" dirty="0">
                        <a:ln>
                          <a:noFill/>
                        </a:ln>
                      </a:endParaRPr>
                    </a:p>
                  </a:txBody>
                  <a:tcPr anchor="ctr"/>
                </a:tc>
                <a:tc>
                  <a:txBody>
                    <a:bodyPr/>
                    <a:lstStyle/>
                    <a:p>
                      <a:pPr algn="ctr"/>
                      <a:r>
                        <a:rPr lang="en-US" sz="2000" b="0" smtClean="0">
                          <a:ln>
                            <a:noFill/>
                          </a:ln>
                        </a:rPr>
                        <a:t>$70 </a:t>
                      </a:r>
                      <a:r>
                        <a:rPr lang="en-US" sz="2000" b="0" dirty="0" smtClean="0">
                          <a:ln>
                            <a:noFill/>
                          </a:ln>
                        </a:rPr>
                        <a:t>million</a:t>
                      </a:r>
                      <a:endParaRPr lang="en-US" sz="2000" b="0" dirty="0">
                        <a:ln>
                          <a:noFill/>
                        </a:ln>
                      </a:endParaRPr>
                    </a:p>
                  </a:txBody>
                  <a:tcPr anchor="ctr"/>
                </a:tc>
                <a:tc>
                  <a:txBody>
                    <a:bodyPr/>
                    <a:lstStyle/>
                    <a:p>
                      <a:pPr algn="ctr"/>
                      <a:r>
                        <a:rPr lang="en-US" sz="2000" b="0" dirty="0" smtClean="0">
                          <a:ln>
                            <a:noFill/>
                          </a:ln>
                        </a:rPr>
                        <a:t>$200 million</a:t>
                      </a:r>
                      <a:endParaRPr lang="en-US" sz="2000" b="0" dirty="0">
                        <a:ln>
                          <a:noFill/>
                        </a:ln>
                      </a:endParaRPr>
                    </a:p>
                  </a:txBody>
                  <a:tcPr anchor="ctr"/>
                </a:tc>
              </a:tr>
              <a:tr h="655320">
                <a:tc>
                  <a:txBody>
                    <a:bodyPr/>
                    <a:lstStyle/>
                    <a:p>
                      <a:pPr algn="ctr"/>
                      <a:r>
                        <a:rPr lang="en-US" dirty="0" smtClean="0">
                          <a:ln>
                            <a:noFill/>
                          </a:ln>
                        </a:rPr>
                        <a:t>PA Turnpike Expansion Projects</a:t>
                      </a:r>
                      <a:endParaRPr lang="en-US" dirty="0">
                        <a:ln>
                          <a:noFill/>
                        </a:ln>
                      </a:endParaRPr>
                    </a:p>
                  </a:txBody>
                  <a:tcPr anchor="ctr"/>
                </a:tc>
                <a:tc>
                  <a:txBody>
                    <a:bodyPr/>
                    <a:lstStyle/>
                    <a:p>
                      <a:pPr algn="ctr"/>
                      <a:r>
                        <a:rPr lang="en-US" sz="2000" b="0" dirty="0" smtClean="0">
                          <a:ln>
                            <a:noFill/>
                          </a:ln>
                        </a:rPr>
                        <a:t>$30 million</a:t>
                      </a:r>
                      <a:endParaRPr lang="en-US" sz="2000" b="0" dirty="0">
                        <a:ln>
                          <a:noFill/>
                        </a:ln>
                      </a:endParaRPr>
                    </a:p>
                  </a:txBody>
                  <a:tcPr anchor="ctr"/>
                </a:tc>
                <a:tc>
                  <a:txBody>
                    <a:bodyPr/>
                    <a:lstStyle/>
                    <a:p>
                      <a:pPr algn="ctr"/>
                      <a:r>
                        <a:rPr lang="en-US" sz="2000" b="0" dirty="0" smtClean="0">
                          <a:ln>
                            <a:noFill/>
                          </a:ln>
                        </a:rPr>
                        <a:t>$85 million</a:t>
                      </a:r>
                      <a:endParaRPr lang="en-US" sz="2000" b="0" dirty="0">
                        <a:ln>
                          <a:noFill/>
                        </a:ln>
                      </a:endParaRPr>
                    </a:p>
                  </a:txBody>
                  <a:tcPr anchor="ctr"/>
                </a:tc>
              </a:tr>
              <a:tr h="609600">
                <a:tc>
                  <a:txBody>
                    <a:bodyPr/>
                    <a:lstStyle/>
                    <a:p>
                      <a:pPr algn="ctr"/>
                      <a:r>
                        <a:rPr lang="en-US" dirty="0" smtClean="0">
                          <a:ln>
                            <a:noFill/>
                          </a:ln>
                        </a:rPr>
                        <a:t>Multi-Modal Fund</a:t>
                      </a:r>
                      <a:endParaRPr lang="en-US" dirty="0">
                        <a:ln>
                          <a:noFill/>
                        </a:ln>
                      </a:endParaRPr>
                    </a:p>
                  </a:txBody>
                  <a:tcPr anchor="ctr"/>
                </a:tc>
                <a:tc>
                  <a:txBody>
                    <a:bodyPr/>
                    <a:lstStyle/>
                    <a:p>
                      <a:pPr algn="ctr"/>
                      <a:r>
                        <a:rPr lang="en-US" sz="2000" b="0" dirty="0" smtClean="0">
                          <a:ln>
                            <a:noFill/>
                          </a:ln>
                        </a:rPr>
                        <a:t>$60 million</a:t>
                      </a:r>
                      <a:endParaRPr lang="en-US" sz="2000" b="0" dirty="0">
                        <a:ln>
                          <a:noFill/>
                        </a:ln>
                      </a:endParaRPr>
                    </a:p>
                  </a:txBody>
                  <a:tcPr anchor="ctr"/>
                </a:tc>
                <a:tc>
                  <a:txBody>
                    <a:bodyPr/>
                    <a:lstStyle/>
                    <a:p>
                      <a:pPr algn="ctr"/>
                      <a:r>
                        <a:rPr lang="en-US" sz="2000" b="0" dirty="0" smtClean="0">
                          <a:ln>
                            <a:noFill/>
                          </a:ln>
                        </a:rPr>
                        <a:t>$80 million</a:t>
                      </a:r>
                      <a:endParaRPr lang="en-US" sz="2000" b="0" dirty="0">
                        <a:ln>
                          <a:noFill/>
                        </a:ln>
                      </a:endParaRPr>
                    </a:p>
                  </a:txBody>
                  <a:tcPr anchor="ctr"/>
                </a:tc>
              </a:tr>
              <a:tr h="533400">
                <a:tc>
                  <a:txBody>
                    <a:bodyPr/>
                    <a:lstStyle/>
                    <a:p>
                      <a:pPr algn="ctr"/>
                      <a:r>
                        <a:rPr lang="en-US" b="1" dirty="0" smtClean="0">
                          <a:ln>
                            <a:noFill/>
                          </a:ln>
                        </a:rPr>
                        <a:t>TOTAL</a:t>
                      </a:r>
                      <a:endParaRPr lang="en-US" b="1" dirty="0">
                        <a:ln>
                          <a:noFill/>
                        </a:ln>
                      </a:endParaRPr>
                    </a:p>
                  </a:txBody>
                  <a:tcPr anchor="ctr"/>
                </a:tc>
                <a:tc>
                  <a:txBody>
                    <a:bodyPr/>
                    <a:lstStyle/>
                    <a:p>
                      <a:pPr algn="ctr"/>
                      <a:r>
                        <a:rPr lang="en-US" sz="2000" b="1" dirty="0" smtClean="0">
                          <a:ln>
                            <a:noFill/>
                          </a:ln>
                        </a:rPr>
                        <a:t>$510</a:t>
                      </a:r>
                      <a:r>
                        <a:rPr lang="en-US" sz="2000" b="1" baseline="0" dirty="0" smtClean="0">
                          <a:ln>
                            <a:noFill/>
                          </a:ln>
                        </a:rPr>
                        <a:t> million</a:t>
                      </a:r>
                      <a:endParaRPr lang="en-US" sz="2000" b="1" dirty="0">
                        <a:ln>
                          <a:noFill/>
                        </a:ln>
                      </a:endParaRPr>
                    </a:p>
                  </a:txBody>
                  <a:tcPr anchor="ctr"/>
                </a:tc>
                <a:tc>
                  <a:txBody>
                    <a:bodyPr/>
                    <a:lstStyle/>
                    <a:p>
                      <a:pPr algn="ctr"/>
                      <a:r>
                        <a:rPr lang="en-US" sz="2000" b="1" dirty="0" smtClean="0">
                          <a:ln>
                            <a:noFill/>
                          </a:ln>
                        </a:rPr>
                        <a:t>$1.8 billion</a:t>
                      </a:r>
                      <a:endParaRPr lang="en-US" sz="2000" b="1" dirty="0">
                        <a:ln>
                          <a:noFill/>
                        </a:ln>
                      </a:endParaRPr>
                    </a:p>
                  </a:txBody>
                  <a:tcPr anchor="ctr"/>
                </a:tc>
              </a:tr>
            </a:tbl>
          </a:graphicData>
        </a:graphic>
      </p:graphicFrame>
      <p:sp>
        <p:nvSpPr>
          <p:cNvPr id="6" name="TextBox 5"/>
          <p:cNvSpPr txBox="1"/>
          <p:nvPr/>
        </p:nvSpPr>
        <p:spPr>
          <a:xfrm>
            <a:off x="457200" y="1212790"/>
            <a:ext cx="8153400" cy="400110"/>
          </a:xfrm>
          <a:prstGeom prst="rect">
            <a:avLst/>
          </a:prstGeom>
          <a:noFill/>
        </p:spPr>
        <p:txBody>
          <a:bodyPr wrap="square" rtlCol="0">
            <a:spAutoFit/>
          </a:bodyPr>
          <a:lstStyle/>
          <a:p>
            <a:pPr algn="ctr"/>
            <a:r>
              <a:rPr lang="en-US" sz="2000" b="1" dirty="0" smtClean="0">
                <a:solidFill>
                  <a:srgbClr val="000000"/>
                </a:solidFill>
                <a:latin typeface="Verdana"/>
              </a:rPr>
              <a:t>Investment Component*</a:t>
            </a:r>
            <a:endParaRPr lang="en-US" sz="2000" b="1" dirty="0">
              <a:solidFill>
                <a:srgbClr val="000000"/>
              </a:solidFill>
              <a:latin typeface="Verdana"/>
            </a:endParaRPr>
          </a:p>
        </p:txBody>
      </p:sp>
      <p:sp>
        <p:nvSpPr>
          <p:cNvPr id="3" name="TextBox 2"/>
          <p:cNvSpPr txBox="1"/>
          <p:nvPr/>
        </p:nvSpPr>
        <p:spPr>
          <a:xfrm>
            <a:off x="457200" y="6466701"/>
            <a:ext cx="3962400" cy="276999"/>
          </a:xfrm>
          <a:prstGeom prst="rect">
            <a:avLst/>
          </a:prstGeom>
          <a:noFill/>
        </p:spPr>
        <p:txBody>
          <a:bodyPr wrap="square" rtlCol="0">
            <a:spAutoFit/>
          </a:bodyPr>
          <a:lstStyle/>
          <a:p>
            <a:r>
              <a:rPr lang="en-US" sz="1200" dirty="0" smtClean="0">
                <a:solidFill>
                  <a:srgbClr val="000000"/>
                </a:solidFill>
                <a:latin typeface="Verdana"/>
              </a:rPr>
              <a:t>*Based on the current wholesale value of gas.</a:t>
            </a:r>
            <a:endParaRPr lang="en-US" sz="1200" dirty="0">
              <a:solidFill>
                <a:srgbClr val="000000"/>
              </a:solidFill>
              <a:latin typeface="Verdana"/>
            </a:endParaRPr>
          </a:p>
        </p:txBody>
      </p:sp>
    </p:spTree>
    <p:extLst>
      <p:ext uri="{BB962C8B-B14F-4D97-AF65-F5344CB8AC3E}">
        <p14:creationId xmlns:p14="http://schemas.microsoft.com/office/powerpoint/2010/main" val="789050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Governor Corbett’s Transportation Plan</a:t>
            </a:r>
            <a:endParaRPr lang="en-US" b="1" i="1" dirty="0"/>
          </a:p>
        </p:txBody>
      </p:sp>
      <p:sp>
        <p:nvSpPr>
          <p:cNvPr id="4" name="Content Placeholder 5"/>
          <p:cNvSpPr>
            <a:spLocks noGrp="1"/>
          </p:cNvSpPr>
          <p:nvPr>
            <p:ph idx="1"/>
          </p:nvPr>
        </p:nvSpPr>
        <p:spPr>
          <a:xfrm>
            <a:off x="457200" y="1828800"/>
            <a:ext cx="8229600" cy="4525963"/>
          </a:xfrm>
        </p:spPr>
        <p:txBody>
          <a:bodyPr/>
          <a:lstStyle/>
          <a:p>
            <a:r>
              <a:rPr lang="en-US" dirty="0" smtClean="0"/>
              <a:t>Enhance </a:t>
            </a:r>
            <a:r>
              <a:rPr lang="en-US" b="1" dirty="0" smtClean="0"/>
              <a:t>customer service</a:t>
            </a:r>
          </a:p>
          <a:p>
            <a:pPr lvl="1"/>
            <a:r>
              <a:rPr lang="en-US" dirty="0" smtClean="0"/>
              <a:t>2-year registration</a:t>
            </a:r>
          </a:p>
          <a:p>
            <a:pPr lvl="1"/>
            <a:r>
              <a:rPr lang="en-US" dirty="0" smtClean="0"/>
              <a:t>6-year driver’s license</a:t>
            </a:r>
          </a:p>
          <a:p>
            <a:pPr marL="0" indent="0">
              <a:buNone/>
            </a:pPr>
            <a:endParaRPr lang="en-US" sz="2000" b="1" dirty="0" smtClean="0"/>
          </a:p>
          <a:p>
            <a:r>
              <a:rPr lang="en-US" dirty="0" smtClean="0"/>
              <a:t>Improve </a:t>
            </a:r>
            <a:r>
              <a:rPr lang="en-US" b="1" dirty="0" smtClean="0"/>
              <a:t>public transportation</a:t>
            </a:r>
          </a:p>
          <a:p>
            <a:pPr marL="0" indent="0">
              <a:buNone/>
            </a:pPr>
            <a:endParaRPr lang="en-US" sz="2000" b="1" dirty="0" smtClean="0"/>
          </a:p>
          <a:p>
            <a:r>
              <a:rPr lang="en-US" dirty="0" smtClean="0"/>
              <a:t>Invest in </a:t>
            </a:r>
            <a:r>
              <a:rPr lang="en-US" b="1" dirty="0" smtClean="0"/>
              <a:t>local roads and bridges</a:t>
            </a:r>
          </a:p>
          <a:p>
            <a:pPr marL="0" indent="0">
              <a:buNone/>
            </a:pPr>
            <a:endParaRPr lang="en-US" sz="2000" b="1" dirty="0" smtClean="0"/>
          </a:p>
          <a:p>
            <a:r>
              <a:rPr lang="en-US" dirty="0" smtClean="0"/>
              <a:t>Create a </a:t>
            </a:r>
            <a:r>
              <a:rPr lang="en-US" b="1" dirty="0" smtClean="0"/>
              <a:t>Multi-Modal Fund</a:t>
            </a:r>
          </a:p>
          <a:p>
            <a:pPr marL="0" indent="0">
              <a:buNone/>
            </a:pPr>
            <a:endParaRPr lang="en-US" sz="2000" b="1" dirty="0"/>
          </a:p>
          <a:p>
            <a:r>
              <a:rPr lang="en-US" dirty="0" smtClean="0"/>
              <a:t>Continue</a:t>
            </a:r>
            <a:r>
              <a:rPr lang="en-US" b="1" dirty="0" smtClean="0"/>
              <a:t> </a:t>
            </a:r>
            <a:r>
              <a:rPr lang="en-US" b="1" dirty="0" err="1" smtClean="0"/>
              <a:t>PennDOT</a:t>
            </a:r>
            <a:r>
              <a:rPr lang="en-US" b="1" dirty="0" smtClean="0"/>
              <a:t> Next                  Generation Initiative</a:t>
            </a:r>
            <a:endParaRPr lang="en-US" b="1" dirty="0"/>
          </a:p>
        </p:txBody>
      </p:sp>
      <p:pic>
        <p:nvPicPr>
          <p:cNvPr id="6" name="Picture 2"/>
          <p:cNvPicPr>
            <a:picLocks noChangeAspect="1" noChangeArrowheads="1"/>
          </p:cNvPicPr>
          <p:nvPr/>
        </p:nvPicPr>
        <p:blipFill rotWithShape="1">
          <a:blip r:embed="rId3" cstate="print"/>
          <a:srcRect l="14128" t="2203" r="2602" b="58374"/>
          <a:stretch/>
        </p:blipFill>
        <p:spPr bwMode="auto">
          <a:xfrm>
            <a:off x="6324600" y="2362200"/>
            <a:ext cx="2362200" cy="144860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57200" y="1295400"/>
            <a:ext cx="8229600" cy="400110"/>
          </a:xfrm>
          <a:prstGeom prst="rect">
            <a:avLst/>
          </a:prstGeom>
          <a:noFill/>
        </p:spPr>
        <p:txBody>
          <a:bodyPr wrap="square" rtlCol="0">
            <a:spAutoFit/>
          </a:bodyPr>
          <a:lstStyle/>
          <a:p>
            <a:pPr algn="ctr"/>
            <a:r>
              <a:rPr lang="en-US" sz="2000" b="1" dirty="0" smtClean="0">
                <a:solidFill>
                  <a:srgbClr val="000000"/>
                </a:solidFill>
                <a:latin typeface="Verdana"/>
              </a:rPr>
              <a:t>Modernization Component</a:t>
            </a:r>
            <a:endParaRPr lang="en-US" sz="2000" b="1" dirty="0">
              <a:solidFill>
                <a:srgbClr val="000000"/>
              </a:solidFill>
              <a:latin typeface="Verdana"/>
            </a:endParaRPr>
          </a:p>
        </p:txBody>
      </p:sp>
      <p:pic>
        <p:nvPicPr>
          <p:cNvPr id="12" name="Picture 11"/>
          <p:cNvPicPr/>
          <p:nvPr/>
        </p:nvPicPr>
        <p:blipFill rotWithShape="1">
          <a:blip r:embed="rId4"/>
          <a:srcRect l="11324" t="34872" r="36218" b="24274"/>
          <a:stretch/>
        </p:blipFill>
        <p:spPr bwMode="auto">
          <a:xfrm>
            <a:off x="6305550" y="4825192"/>
            <a:ext cx="2362200" cy="143590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118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Cost of Inaction</a:t>
            </a:r>
            <a:endParaRPr lang="en-US" b="1" i="1" dirty="0"/>
          </a:p>
        </p:txBody>
      </p:sp>
      <p:graphicFrame>
        <p:nvGraphicFramePr>
          <p:cNvPr id="4" name="Content Placeholder 6"/>
          <p:cNvGraphicFramePr>
            <a:graphicFrameLocks noGrp="1"/>
          </p:cNvGraphicFramePr>
          <p:nvPr>
            <p:ph idx="1"/>
            <p:extLst>
              <p:ext uri="{D42A27DB-BD31-4B8C-83A1-F6EECF244321}">
                <p14:modId xmlns:p14="http://schemas.microsoft.com/office/powerpoint/2010/main" val="23670785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191000" y="49911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Current Funding</a:t>
            </a:r>
            <a:endParaRPr lang="en-US" sz="1400" b="1" dirty="0">
              <a:solidFill>
                <a:srgbClr val="000000"/>
              </a:solidFill>
            </a:endParaRPr>
          </a:p>
        </p:txBody>
      </p:sp>
      <p:sp>
        <p:nvSpPr>
          <p:cNvPr id="7" name="Rectangle 6"/>
          <p:cNvSpPr/>
          <p:nvPr/>
        </p:nvSpPr>
        <p:spPr>
          <a:xfrm>
            <a:off x="4203700" y="2501900"/>
            <a:ext cx="3111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New Funding</a:t>
            </a:r>
            <a:endParaRPr lang="en-US" sz="1400" b="1" dirty="0">
              <a:solidFill>
                <a:srgbClr val="000000"/>
              </a:solidFill>
            </a:endParaRPr>
          </a:p>
        </p:txBody>
      </p:sp>
      <p:cxnSp>
        <p:nvCxnSpPr>
          <p:cNvPr id="9" name="Straight Arrow Connector 8"/>
          <p:cNvCxnSpPr/>
          <p:nvPr/>
        </p:nvCxnSpPr>
        <p:spPr>
          <a:xfrm>
            <a:off x="5803900" y="28956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212790"/>
            <a:ext cx="9144000" cy="400110"/>
          </a:xfrm>
          <a:prstGeom prst="rect">
            <a:avLst/>
          </a:prstGeom>
          <a:noFill/>
        </p:spPr>
        <p:txBody>
          <a:bodyPr wrap="square" rtlCol="0">
            <a:spAutoFit/>
          </a:bodyPr>
          <a:lstStyle/>
          <a:p>
            <a:pPr algn="ctr"/>
            <a:r>
              <a:rPr lang="en-US" sz="2000" b="1" dirty="0" smtClean="0">
                <a:solidFill>
                  <a:srgbClr val="000000"/>
                </a:solidFill>
                <a:latin typeface="Verdana"/>
              </a:rPr>
              <a:t>Annual Construction Lettings</a:t>
            </a:r>
            <a:endParaRPr lang="en-US" sz="2000" b="1" dirty="0">
              <a:solidFill>
                <a:srgbClr val="000000"/>
              </a:solidFill>
              <a:latin typeface="Verdana"/>
            </a:endParaRPr>
          </a:p>
        </p:txBody>
      </p:sp>
      <p:sp>
        <p:nvSpPr>
          <p:cNvPr id="15" name="TextBox 14"/>
          <p:cNvSpPr txBox="1"/>
          <p:nvPr/>
        </p:nvSpPr>
        <p:spPr>
          <a:xfrm>
            <a:off x="533400" y="6565900"/>
            <a:ext cx="8039100" cy="276999"/>
          </a:xfrm>
          <a:prstGeom prst="rect">
            <a:avLst/>
          </a:prstGeom>
          <a:noFill/>
        </p:spPr>
        <p:txBody>
          <a:bodyPr wrap="square" rtlCol="0">
            <a:spAutoFit/>
          </a:bodyPr>
          <a:lstStyle/>
          <a:p>
            <a:r>
              <a:rPr lang="en-US" sz="1200" dirty="0" smtClean="0">
                <a:solidFill>
                  <a:srgbClr val="000000"/>
                </a:solidFill>
                <a:latin typeface="Verdana"/>
              </a:rPr>
              <a:t>Note:  The sharp rise in 2009 is attributed to the American Recovery and Reinvestment Act.</a:t>
            </a:r>
            <a:endParaRPr lang="en-US" sz="1200" dirty="0">
              <a:solidFill>
                <a:srgbClr val="000000"/>
              </a:solidFill>
              <a:latin typeface="Verdana"/>
            </a:endParaRPr>
          </a:p>
        </p:txBody>
      </p:sp>
      <p:cxnSp>
        <p:nvCxnSpPr>
          <p:cNvPr id="16" name="Straight Arrow Connector 15"/>
          <p:cNvCxnSpPr/>
          <p:nvPr/>
        </p:nvCxnSpPr>
        <p:spPr>
          <a:xfrm flipV="1">
            <a:off x="5759450" y="47117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313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Cost of Inaction</a:t>
            </a:r>
            <a:endParaRPr lang="en-US"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1382055"/>
              </p:ext>
            </p:extLst>
          </p:nvPr>
        </p:nvGraphicFramePr>
        <p:xfrm>
          <a:off x="228600" y="1600200"/>
          <a:ext cx="86233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003800" y="45847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New Funding</a:t>
            </a:r>
            <a:endParaRPr lang="en-US" sz="1400" b="1" dirty="0">
              <a:solidFill>
                <a:srgbClr val="000000"/>
              </a:solidFill>
            </a:endParaRPr>
          </a:p>
        </p:txBody>
      </p:sp>
      <p:cxnSp>
        <p:nvCxnSpPr>
          <p:cNvPr id="7" name="Straight Arrow Connector 6"/>
          <p:cNvCxnSpPr/>
          <p:nvPr/>
        </p:nvCxnSpPr>
        <p:spPr>
          <a:xfrm>
            <a:off x="6527800" y="3048000"/>
            <a:ext cx="0" cy="393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565900" y="42037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57800" y="1981200"/>
            <a:ext cx="3276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200" b="1" i="1" dirty="0" smtClean="0">
                <a:solidFill>
                  <a:srgbClr val="000000"/>
                </a:solidFill>
              </a:rPr>
              <a:t>More SD Bridges</a:t>
            </a:r>
            <a:endParaRPr lang="en-US" sz="1200" b="1" i="1" dirty="0">
              <a:solidFill>
                <a:srgbClr val="000000"/>
              </a:solidFill>
            </a:endParaRPr>
          </a:p>
        </p:txBody>
      </p:sp>
      <p:sp>
        <p:nvSpPr>
          <p:cNvPr id="11" name="Rectangle 10"/>
          <p:cNvSpPr/>
          <p:nvPr/>
        </p:nvSpPr>
        <p:spPr>
          <a:xfrm>
            <a:off x="5397500" y="51054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200" i="1" dirty="0" smtClean="0">
                <a:solidFill>
                  <a:srgbClr val="000000"/>
                </a:solidFill>
              </a:rPr>
              <a:t>Fewer SD Bridges</a:t>
            </a:r>
            <a:endParaRPr lang="en-US" sz="1200" i="1" dirty="0">
              <a:solidFill>
                <a:srgbClr val="000000"/>
              </a:solidFill>
            </a:endParaRPr>
          </a:p>
        </p:txBody>
      </p:sp>
      <p:sp>
        <p:nvSpPr>
          <p:cNvPr id="12" name="TextBox 11"/>
          <p:cNvSpPr txBox="1"/>
          <p:nvPr/>
        </p:nvSpPr>
        <p:spPr>
          <a:xfrm>
            <a:off x="0" y="1295400"/>
            <a:ext cx="9144000" cy="400110"/>
          </a:xfrm>
          <a:prstGeom prst="rect">
            <a:avLst/>
          </a:prstGeom>
          <a:noFill/>
        </p:spPr>
        <p:txBody>
          <a:bodyPr wrap="square" rtlCol="0">
            <a:spAutoFit/>
          </a:bodyPr>
          <a:lstStyle/>
          <a:p>
            <a:pPr algn="ctr"/>
            <a:r>
              <a:rPr lang="en-US" sz="2000" b="1" dirty="0" smtClean="0">
                <a:solidFill>
                  <a:srgbClr val="000000"/>
                </a:solidFill>
                <a:latin typeface="Verdana"/>
              </a:rPr>
              <a:t>Impact on </a:t>
            </a:r>
            <a:r>
              <a:rPr lang="en-US" sz="2000" b="1" dirty="0">
                <a:solidFill>
                  <a:srgbClr val="000000"/>
                </a:solidFill>
                <a:latin typeface="Verdana"/>
              </a:rPr>
              <a:t>State-Owned </a:t>
            </a:r>
            <a:r>
              <a:rPr lang="en-US" sz="2000" b="1" dirty="0" smtClean="0">
                <a:solidFill>
                  <a:srgbClr val="000000"/>
                </a:solidFill>
                <a:latin typeface="Verdana"/>
              </a:rPr>
              <a:t>Structurally Deficient (SD) Bridges </a:t>
            </a:r>
            <a:endParaRPr lang="en-US" sz="2000" b="1" dirty="0">
              <a:solidFill>
                <a:srgbClr val="000000"/>
              </a:solidFill>
              <a:latin typeface="Verdana"/>
            </a:endParaRPr>
          </a:p>
        </p:txBody>
      </p:sp>
    </p:spTree>
    <p:extLst>
      <p:ext uri="{BB962C8B-B14F-4D97-AF65-F5344CB8AC3E}">
        <p14:creationId xmlns:p14="http://schemas.microsoft.com/office/powerpoint/2010/main" val="2256714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Cost of Inaction</a:t>
            </a:r>
            <a:endParaRPr lang="en-US" b="1" i="1"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388254354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1212790"/>
            <a:ext cx="9144000" cy="400110"/>
          </a:xfrm>
          <a:prstGeom prst="rect">
            <a:avLst/>
          </a:prstGeom>
          <a:noFill/>
        </p:spPr>
        <p:txBody>
          <a:bodyPr wrap="square" rtlCol="0">
            <a:spAutoFit/>
          </a:bodyPr>
          <a:lstStyle/>
          <a:p>
            <a:pPr algn="ctr"/>
            <a:r>
              <a:rPr lang="en-US" sz="2000" b="1" dirty="0" smtClean="0">
                <a:solidFill>
                  <a:srgbClr val="000000"/>
                </a:solidFill>
                <a:latin typeface="Verdana"/>
              </a:rPr>
              <a:t>Impact on Roughness of State-Owned Highways </a:t>
            </a:r>
            <a:endParaRPr lang="en-US" sz="2000" b="1" dirty="0">
              <a:solidFill>
                <a:srgbClr val="000000"/>
              </a:solidFill>
              <a:latin typeface="Verdana"/>
            </a:endParaRPr>
          </a:p>
        </p:txBody>
      </p:sp>
      <p:sp>
        <p:nvSpPr>
          <p:cNvPr id="7" name="TextBox 6"/>
          <p:cNvSpPr txBox="1"/>
          <p:nvPr/>
        </p:nvSpPr>
        <p:spPr>
          <a:xfrm>
            <a:off x="533400" y="6565900"/>
            <a:ext cx="7010400" cy="276999"/>
          </a:xfrm>
          <a:prstGeom prst="rect">
            <a:avLst/>
          </a:prstGeom>
          <a:noFill/>
        </p:spPr>
        <p:txBody>
          <a:bodyPr wrap="square" rtlCol="0">
            <a:spAutoFit/>
          </a:bodyPr>
          <a:lstStyle/>
          <a:p>
            <a:r>
              <a:rPr lang="en-US" sz="1200" dirty="0" smtClean="0">
                <a:solidFill>
                  <a:srgbClr val="000000"/>
                </a:solidFill>
                <a:latin typeface="Verdana"/>
              </a:rPr>
              <a:t>*IRI:  International Roughness Index</a:t>
            </a:r>
            <a:endParaRPr lang="en-US" sz="1200" dirty="0">
              <a:solidFill>
                <a:srgbClr val="000000"/>
              </a:solidFill>
              <a:latin typeface="Verdana"/>
            </a:endParaRPr>
          </a:p>
        </p:txBody>
      </p:sp>
      <p:sp>
        <p:nvSpPr>
          <p:cNvPr id="8" name="Rectangle 7"/>
          <p:cNvSpPr/>
          <p:nvPr/>
        </p:nvSpPr>
        <p:spPr>
          <a:xfrm>
            <a:off x="5181600" y="25400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Current Funding</a:t>
            </a:r>
            <a:endParaRPr lang="en-US" sz="1400" b="1" dirty="0">
              <a:solidFill>
                <a:srgbClr val="000000"/>
              </a:solidFill>
            </a:endParaRPr>
          </a:p>
        </p:txBody>
      </p:sp>
      <p:sp>
        <p:nvSpPr>
          <p:cNvPr id="9" name="Rectangle 8"/>
          <p:cNvSpPr/>
          <p:nvPr/>
        </p:nvSpPr>
        <p:spPr>
          <a:xfrm>
            <a:off x="5181600" y="44196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New Funding</a:t>
            </a:r>
            <a:endParaRPr lang="en-US" sz="1400" b="1" dirty="0">
              <a:solidFill>
                <a:srgbClr val="000000"/>
              </a:solidFill>
            </a:endParaRPr>
          </a:p>
        </p:txBody>
      </p:sp>
      <p:cxnSp>
        <p:nvCxnSpPr>
          <p:cNvPr id="11" name="Straight Arrow Connector 10"/>
          <p:cNvCxnSpPr/>
          <p:nvPr/>
        </p:nvCxnSpPr>
        <p:spPr>
          <a:xfrm flipV="1">
            <a:off x="6743700" y="4114800"/>
            <a:ext cx="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43700" y="30861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397500" y="18288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i="1" dirty="0" smtClean="0">
                <a:solidFill>
                  <a:srgbClr val="000000"/>
                </a:solidFill>
              </a:rPr>
              <a:t>Rougher Roads</a:t>
            </a:r>
            <a:endParaRPr lang="en-US" sz="1400" b="1" i="1" dirty="0">
              <a:solidFill>
                <a:srgbClr val="000000"/>
              </a:solidFill>
            </a:endParaRPr>
          </a:p>
        </p:txBody>
      </p:sp>
      <p:sp>
        <p:nvSpPr>
          <p:cNvPr id="15" name="Rectangle 14"/>
          <p:cNvSpPr/>
          <p:nvPr/>
        </p:nvSpPr>
        <p:spPr>
          <a:xfrm>
            <a:off x="5422900" y="4940300"/>
            <a:ext cx="3124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i="1" dirty="0" smtClean="0">
                <a:solidFill>
                  <a:srgbClr val="000000"/>
                </a:solidFill>
              </a:rPr>
              <a:t>Smoother Roads</a:t>
            </a:r>
            <a:endParaRPr lang="en-US" sz="1400" i="1" dirty="0">
              <a:solidFill>
                <a:srgbClr val="000000"/>
              </a:solidFill>
            </a:endParaRPr>
          </a:p>
        </p:txBody>
      </p:sp>
    </p:spTree>
    <p:extLst>
      <p:ext uri="{BB962C8B-B14F-4D97-AF65-F5344CB8AC3E}">
        <p14:creationId xmlns:p14="http://schemas.microsoft.com/office/powerpoint/2010/main" val="318614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n-US" b="1" i="1" dirty="0" smtClean="0"/>
              <a:t>Pavement Reconstruction</a:t>
            </a:r>
            <a:r>
              <a:rPr lang="en-US" dirty="0" smtClean="0"/>
              <a:t>	</a:t>
            </a:r>
            <a:endParaRPr lang="en-US" dirty="0"/>
          </a:p>
        </p:txBody>
      </p:sp>
      <p:graphicFrame>
        <p:nvGraphicFramePr>
          <p:cNvPr id="6" name="Chart 5"/>
          <p:cNvGraphicFramePr>
            <a:graphicFrameLocks/>
          </p:cNvGraphicFramePr>
          <p:nvPr/>
        </p:nvGraphicFramePr>
        <p:xfrm>
          <a:off x="304800" y="1447800"/>
          <a:ext cx="86868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1688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Grp="1" noChangeAspect="1"/>
          </p:cNvGraphicFramePr>
          <p:nvPr>
            <p:ph idx="4294967295"/>
          </p:nvPr>
        </p:nvGraphicFramePr>
        <p:xfrm>
          <a:off x="579438" y="0"/>
          <a:ext cx="8564562" cy="6577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381000" y="228600"/>
          <a:ext cx="8610600" cy="6477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Investing in Pennsylvania</a:t>
            </a:r>
            <a:endParaRPr lang="en-US" b="1" i="1" dirty="0"/>
          </a:p>
        </p:txBody>
      </p:sp>
      <p:sp>
        <p:nvSpPr>
          <p:cNvPr id="4" name="Content Placeholder 2"/>
          <p:cNvSpPr>
            <a:spLocks noGrp="1"/>
          </p:cNvSpPr>
          <p:nvPr>
            <p:ph idx="1"/>
          </p:nvPr>
        </p:nvSpPr>
        <p:spPr>
          <a:xfrm>
            <a:off x="457200" y="1303337"/>
            <a:ext cx="8686800" cy="4525963"/>
          </a:xfrm>
        </p:spPr>
        <p:txBody>
          <a:bodyPr/>
          <a:lstStyle/>
          <a:p>
            <a:r>
              <a:rPr lang="en-US" dirty="0" smtClean="0"/>
              <a:t>Enhance </a:t>
            </a:r>
            <a:r>
              <a:rPr lang="en-US" b="1" dirty="0" smtClean="0"/>
              <a:t>safety </a:t>
            </a:r>
            <a:r>
              <a:rPr lang="en-US" dirty="0" smtClean="0"/>
              <a:t>for all Pennsylvanians</a:t>
            </a:r>
          </a:p>
          <a:p>
            <a:pPr lvl="1"/>
            <a:r>
              <a:rPr lang="en-US" b="1" dirty="0" smtClean="0"/>
              <a:t>31,000 </a:t>
            </a:r>
            <a:r>
              <a:rPr lang="en-US" dirty="0" smtClean="0"/>
              <a:t>registered school buses</a:t>
            </a:r>
          </a:p>
          <a:p>
            <a:pPr lvl="1"/>
            <a:r>
              <a:rPr lang="en-US" b="1" dirty="0" smtClean="0"/>
              <a:t>1.5 million </a:t>
            </a:r>
            <a:r>
              <a:rPr lang="en-US" dirty="0" smtClean="0"/>
              <a:t>students travel by school bus daily</a:t>
            </a:r>
            <a:r>
              <a:rPr lang="en-US" b="1" dirty="0" smtClean="0"/>
              <a:t> </a:t>
            </a:r>
          </a:p>
          <a:p>
            <a:pPr marL="457200" lvl="1" indent="0">
              <a:buNone/>
            </a:pPr>
            <a:endParaRPr lang="en-US" sz="2400" b="1" dirty="0"/>
          </a:p>
          <a:p>
            <a:r>
              <a:rPr lang="en-US" dirty="0" smtClean="0"/>
              <a:t>Sustain interstate </a:t>
            </a:r>
            <a:r>
              <a:rPr lang="en-US" b="1" dirty="0" smtClean="0"/>
              <a:t>economic competitiveness</a:t>
            </a:r>
          </a:p>
          <a:p>
            <a:pPr lvl="1"/>
            <a:r>
              <a:rPr lang="en-US" b="1" dirty="0" smtClean="0"/>
              <a:t>$500 billion </a:t>
            </a:r>
            <a:r>
              <a:rPr lang="en-US" dirty="0" smtClean="0"/>
              <a:t>worth of goods and services move annually</a:t>
            </a:r>
          </a:p>
          <a:p>
            <a:pPr marL="457200" lvl="1" indent="0">
              <a:buNone/>
            </a:pPr>
            <a:endParaRPr lang="en-US" sz="2400" b="1" dirty="0"/>
          </a:p>
          <a:p>
            <a:r>
              <a:rPr lang="en-US" dirty="0" smtClean="0"/>
              <a:t>Improve </a:t>
            </a:r>
            <a:r>
              <a:rPr lang="en-US" b="1" dirty="0"/>
              <a:t>mobility </a:t>
            </a:r>
            <a:r>
              <a:rPr lang="en-US" dirty="0" smtClean="0"/>
              <a:t>and </a:t>
            </a:r>
            <a:r>
              <a:rPr lang="en-US" b="1" dirty="0" smtClean="0"/>
              <a:t>customer service</a:t>
            </a:r>
          </a:p>
          <a:p>
            <a:endParaRPr lang="en-US" b="1" dirty="0"/>
          </a:p>
          <a:p>
            <a:r>
              <a:rPr lang="en-US" dirty="0" smtClean="0"/>
              <a:t>Create </a:t>
            </a:r>
            <a:r>
              <a:rPr lang="en-US" b="1" dirty="0"/>
              <a:t>50,000 </a:t>
            </a:r>
            <a:r>
              <a:rPr lang="en-US" dirty="0"/>
              <a:t>jobs as opposed to inducing </a:t>
            </a:r>
            <a:r>
              <a:rPr lang="en-US" dirty="0" smtClean="0"/>
              <a:t>   12,000 </a:t>
            </a:r>
            <a:r>
              <a:rPr lang="en-US" dirty="0"/>
              <a:t>job losses</a:t>
            </a:r>
          </a:p>
          <a:p>
            <a:endParaRPr lang="en-US" dirty="0"/>
          </a:p>
        </p:txBody>
      </p:sp>
    </p:spTree>
    <p:extLst>
      <p:ext uri="{BB962C8B-B14F-4D97-AF65-F5344CB8AC3E}">
        <p14:creationId xmlns:p14="http://schemas.microsoft.com/office/powerpoint/2010/main" val="171416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11429" r="49405" b="17841"/>
          <a:stretch/>
        </p:blipFill>
        <p:spPr bwMode="auto">
          <a:xfrm>
            <a:off x="1676400" y="1198880"/>
            <a:ext cx="6324600" cy="565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33400"/>
            <a:ext cx="8229600" cy="914400"/>
          </a:xfrm>
        </p:spPr>
        <p:txBody>
          <a:bodyPr/>
          <a:lstStyle/>
          <a:p>
            <a:r>
              <a:rPr lang="en-US" dirty="0" smtClean="0"/>
              <a:t> </a:t>
            </a:r>
            <a:r>
              <a:rPr lang="en-US" b="1" i="1" dirty="0" smtClean="0"/>
              <a:t>Just so you know…</a:t>
            </a:r>
            <a:endParaRPr lang="en-US" b="1" i="1" dirty="0"/>
          </a:p>
        </p:txBody>
      </p:sp>
      <p:sp>
        <p:nvSpPr>
          <p:cNvPr id="3" name="Rectangle 2"/>
          <p:cNvSpPr/>
          <p:nvPr/>
        </p:nvSpPr>
        <p:spPr>
          <a:xfrm>
            <a:off x="5715000" y="5715000"/>
            <a:ext cx="3124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15000" y="5715000"/>
            <a:ext cx="3124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52800" y="4724400"/>
            <a:ext cx="2971800" cy="1295400"/>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57900" y="4003040"/>
            <a:ext cx="2438400" cy="492760"/>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07100" y="3352800"/>
            <a:ext cx="2438400" cy="492760"/>
          </a:xfrm>
          <a:prstGeom prst="ellipse">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75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r>
              <a:rPr lang="en-US" dirty="0" smtClean="0"/>
              <a:t> </a:t>
            </a:r>
            <a:r>
              <a:rPr lang="en-US" b="1" i="1" dirty="0" smtClean="0"/>
              <a:t>Just so you know…</a:t>
            </a:r>
            <a:endParaRPr lang="en-US" b="1" i="1" dirty="0"/>
          </a:p>
        </p:txBody>
      </p:sp>
      <p:sp>
        <p:nvSpPr>
          <p:cNvPr id="3" name="Rectangle 2"/>
          <p:cNvSpPr/>
          <p:nvPr/>
        </p:nvSpPr>
        <p:spPr>
          <a:xfrm>
            <a:off x="5715000" y="5715000"/>
            <a:ext cx="3124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15000" y="5715000"/>
            <a:ext cx="3124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683" t="22349" r="50635" b="27365"/>
          <a:stretch/>
        </p:blipFill>
        <p:spPr bwMode="auto">
          <a:xfrm>
            <a:off x="304800" y="1676400"/>
            <a:ext cx="5143468"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111" t="11048" r="32619" b="11746"/>
          <a:stretch/>
        </p:blipFill>
        <p:spPr bwMode="auto">
          <a:xfrm>
            <a:off x="5181600" y="1600200"/>
            <a:ext cx="3522433"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627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34" t="19296" r="20028" b="16134"/>
          <a:stretch/>
        </p:blipFill>
        <p:spPr bwMode="auto">
          <a:xfrm>
            <a:off x="0" y="387576"/>
            <a:ext cx="9144000" cy="614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651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581400"/>
            <a:ext cx="7480300" cy="1035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945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99" t="16254" r="18174" b="6603"/>
          <a:stretch/>
        </p:blipFill>
        <p:spPr bwMode="auto">
          <a:xfrm>
            <a:off x="457200" y="38100"/>
            <a:ext cx="8308988" cy="677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854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3900" y="5829300"/>
            <a:ext cx="3048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b="1" i="1" dirty="0" smtClean="0"/>
              <a:t>Transportation Assessments</a:t>
            </a:r>
            <a:endParaRPr lang="en-US" b="1" i="1" dirty="0"/>
          </a:p>
        </p:txBody>
      </p:sp>
      <p:sp>
        <p:nvSpPr>
          <p:cNvPr id="6" name="Content Placeholder 2"/>
          <p:cNvSpPr>
            <a:spLocks noGrp="1"/>
          </p:cNvSpPr>
          <p:nvPr>
            <p:ph idx="1"/>
          </p:nvPr>
        </p:nvSpPr>
        <p:spPr>
          <a:xfrm>
            <a:off x="2743200" y="1676400"/>
            <a:ext cx="6508749" cy="2552700"/>
          </a:xfrm>
        </p:spPr>
        <p:txBody>
          <a:bodyPr/>
          <a:lstStyle/>
          <a:p>
            <a:r>
              <a:rPr lang="en-US" b="1" dirty="0" smtClean="0"/>
              <a:t>Transportation Funding Advisory Commission Report </a:t>
            </a:r>
            <a:r>
              <a:rPr lang="en-US" dirty="0" smtClean="0"/>
              <a:t>(2011)</a:t>
            </a:r>
            <a:endParaRPr lang="en-US" b="1" dirty="0" smtClean="0"/>
          </a:p>
          <a:p>
            <a:pPr lvl="1"/>
            <a:r>
              <a:rPr lang="en-US" dirty="0" smtClean="0"/>
              <a:t>Modernization</a:t>
            </a:r>
          </a:p>
          <a:p>
            <a:pPr lvl="1"/>
            <a:r>
              <a:rPr lang="en-US" dirty="0" smtClean="0"/>
              <a:t>Finance</a:t>
            </a:r>
          </a:p>
          <a:p>
            <a:pPr lvl="1"/>
            <a:r>
              <a:rPr lang="en-US" dirty="0" smtClean="0"/>
              <a:t>Legislation</a:t>
            </a:r>
          </a:p>
          <a:p>
            <a:pPr lvl="1"/>
            <a:r>
              <a:rPr lang="en-US" u="sng" dirty="0" smtClean="0"/>
              <a:t>www.TFAC.pa.gov</a:t>
            </a:r>
            <a:endParaRPr lang="en-US" u="sng" dirty="0"/>
          </a:p>
          <a:p>
            <a:pPr marL="0" indent="0">
              <a:buNone/>
            </a:pPr>
            <a:endParaRPr lang="en-US" u="sng" dirty="0" smtClean="0"/>
          </a:p>
          <a:p>
            <a:pPr marL="457200" lvl="1" indent="0">
              <a:buNone/>
            </a:pPr>
            <a:r>
              <a:rPr lang="en-US" dirty="0" smtClean="0"/>
              <a:t>                        </a:t>
            </a:r>
            <a:endParaRPr lang="en-US" dirty="0"/>
          </a:p>
        </p:txBody>
      </p:sp>
      <p:pic>
        <p:nvPicPr>
          <p:cNvPr id="9" name="Picture 8"/>
          <p:cNvPicPr/>
          <p:nvPr/>
        </p:nvPicPr>
        <p:blipFill rotWithShape="1">
          <a:blip r:embed="rId3">
            <a:clrChange>
              <a:clrFrom>
                <a:srgbClr val="6399CE"/>
              </a:clrFrom>
              <a:clrTo>
                <a:srgbClr val="6399CE">
                  <a:alpha val="0"/>
                </a:srgbClr>
              </a:clrTo>
            </a:clrChange>
          </a:blip>
          <a:srcRect l="32158" t="17436" r="30876" b="5641"/>
          <a:stretch/>
        </p:blipFill>
        <p:spPr bwMode="auto">
          <a:xfrm>
            <a:off x="533401" y="2286000"/>
            <a:ext cx="2098676" cy="27241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08062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72" t="11429" r="19365" b="12762"/>
          <a:stretch/>
        </p:blipFill>
        <p:spPr bwMode="auto">
          <a:xfrm>
            <a:off x="152400" y="12700"/>
            <a:ext cx="8915400" cy="680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679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33400"/>
            <a:ext cx="8229600" cy="914400"/>
          </a:xfrm>
        </p:spPr>
        <p:txBody>
          <a:bodyPr/>
          <a:lstStyle/>
          <a:p>
            <a:r>
              <a:rPr lang="en-US" dirty="0" smtClean="0"/>
              <a:t> </a:t>
            </a:r>
            <a:r>
              <a:rPr lang="en-US" b="1" i="1" dirty="0" smtClean="0"/>
              <a:t>Modernization Initiatives</a:t>
            </a:r>
            <a:endParaRPr lang="en-US" b="1" i="1" dirty="0"/>
          </a:p>
        </p:txBody>
      </p:sp>
      <p:pic>
        <p:nvPicPr>
          <p:cNvPr id="53250" name="Picture 2"/>
          <p:cNvPicPr>
            <a:picLocks noChangeAspect="1" noChangeArrowheads="1"/>
          </p:cNvPicPr>
          <p:nvPr/>
        </p:nvPicPr>
        <p:blipFill>
          <a:blip r:embed="rId3" cstate="print"/>
          <a:srcRect l="9524" t="18286" r="9524" b="7048"/>
          <a:stretch>
            <a:fillRect/>
          </a:stretch>
        </p:blipFill>
        <p:spPr bwMode="auto">
          <a:xfrm>
            <a:off x="228600" y="1524000"/>
            <a:ext cx="8763000" cy="5051611"/>
          </a:xfrm>
          <a:prstGeom prst="rect">
            <a:avLst/>
          </a:prstGeom>
          <a:noFill/>
          <a:ln w="9525">
            <a:noFill/>
            <a:miter lim="800000"/>
            <a:headEnd/>
            <a:tailEnd/>
          </a:ln>
        </p:spPr>
      </p:pic>
    </p:spTree>
    <p:extLst>
      <p:ext uri="{BB962C8B-B14F-4D97-AF65-F5344CB8AC3E}">
        <p14:creationId xmlns:p14="http://schemas.microsoft.com/office/powerpoint/2010/main" val="949654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r>
              <a:rPr lang="en-US" dirty="0" smtClean="0"/>
              <a:t>  </a:t>
            </a:r>
            <a:r>
              <a:rPr lang="en-US" b="1" i="1" dirty="0" smtClean="0"/>
              <a:t>Idea-link</a:t>
            </a:r>
            <a:endParaRPr lang="en-US" b="1" i="1" dirty="0"/>
          </a:p>
        </p:txBody>
      </p:sp>
      <p:pic>
        <p:nvPicPr>
          <p:cNvPr id="55298" name="Picture 2"/>
          <p:cNvPicPr>
            <a:picLocks noChangeAspect="1" noChangeArrowheads="1"/>
          </p:cNvPicPr>
          <p:nvPr/>
        </p:nvPicPr>
        <p:blipFill>
          <a:blip r:embed="rId3" cstate="print"/>
          <a:srcRect l="13810" t="23619" r="15714" b="7714"/>
          <a:stretch>
            <a:fillRect/>
          </a:stretch>
        </p:blipFill>
        <p:spPr bwMode="auto">
          <a:xfrm>
            <a:off x="457200" y="1663206"/>
            <a:ext cx="8229600" cy="5011438"/>
          </a:xfrm>
          <a:prstGeom prst="rect">
            <a:avLst/>
          </a:prstGeom>
          <a:noFill/>
          <a:ln w="9525">
            <a:noFill/>
            <a:miter lim="800000"/>
            <a:headEnd/>
            <a:tailEnd/>
          </a:ln>
        </p:spPr>
      </p:pic>
    </p:spTree>
    <p:extLst>
      <p:ext uri="{BB962C8B-B14F-4D97-AF65-F5344CB8AC3E}">
        <p14:creationId xmlns:p14="http://schemas.microsoft.com/office/powerpoint/2010/main" val="1983999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229600" cy="914400"/>
          </a:xfrm>
        </p:spPr>
        <p:txBody>
          <a:bodyPr/>
          <a:lstStyle/>
          <a:p>
            <a:r>
              <a:rPr lang="en-US" b="1" i="1" dirty="0" smtClean="0"/>
              <a:t>Every Day Counts Initiative</a:t>
            </a:r>
            <a:endParaRPr lang="en-US" b="1" i="1" dirty="0"/>
          </a:p>
        </p:txBody>
      </p:sp>
      <p:pic>
        <p:nvPicPr>
          <p:cNvPr id="54274" name="Picture 2"/>
          <p:cNvPicPr>
            <a:picLocks noChangeAspect="1" noChangeArrowheads="1"/>
          </p:cNvPicPr>
          <p:nvPr/>
        </p:nvPicPr>
        <p:blipFill>
          <a:blip r:embed="rId3" cstate="print"/>
          <a:srcRect l="21429" t="17238" r="23333" b="37810"/>
          <a:stretch>
            <a:fillRect/>
          </a:stretch>
        </p:blipFill>
        <p:spPr bwMode="auto">
          <a:xfrm>
            <a:off x="304800" y="2209800"/>
            <a:ext cx="8610600" cy="4379529"/>
          </a:xfrm>
          <a:prstGeom prst="rect">
            <a:avLst/>
          </a:prstGeom>
          <a:noFill/>
          <a:ln w="9525">
            <a:noFill/>
            <a:miter lim="800000"/>
            <a:headEnd/>
            <a:tailEnd/>
          </a:ln>
        </p:spPr>
      </p:pic>
    </p:spTree>
    <p:extLst>
      <p:ext uri="{BB962C8B-B14F-4D97-AF65-F5344CB8AC3E}">
        <p14:creationId xmlns:p14="http://schemas.microsoft.com/office/powerpoint/2010/main" val="2950668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82" y="533400"/>
            <a:ext cx="8434983" cy="914400"/>
          </a:xfrm>
        </p:spPr>
        <p:txBody>
          <a:bodyPr/>
          <a:lstStyle/>
          <a:p>
            <a:r>
              <a:rPr lang="en-US" b="1" i="1" dirty="0" smtClean="0"/>
              <a:t>State Transportation Innovation Council</a:t>
            </a:r>
            <a:endParaRPr lang="en-US" b="1" i="1" dirty="0"/>
          </a:p>
        </p:txBody>
      </p:sp>
      <p:pic>
        <p:nvPicPr>
          <p:cNvPr id="56322" name="Picture 2"/>
          <p:cNvPicPr>
            <a:picLocks noChangeAspect="1" noChangeArrowheads="1"/>
          </p:cNvPicPr>
          <p:nvPr/>
        </p:nvPicPr>
        <p:blipFill>
          <a:blip r:embed="rId3" cstate="print"/>
          <a:srcRect l="22381" t="25143" r="19048" b="26095"/>
          <a:stretch>
            <a:fillRect/>
          </a:stretch>
        </p:blipFill>
        <p:spPr bwMode="auto">
          <a:xfrm>
            <a:off x="304800" y="1295400"/>
            <a:ext cx="8640366" cy="4495800"/>
          </a:xfrm>
          <a:prstGeom prst="rect">
            <a:avLst/>
          </a:prstGeom>
          <a:noFill/>
          <a:ln w="9525">
            <a:noFill/>
            <a:miter lim="800000"/>
            <a:headEnd/>
            <a:tailEnd/>
          </a:ln>
        </p:spPr>
      </p:pic>
    </p:spTree>
    <p:extLst>
      <p:ext uri="{BB962C8B-B14F-4D97-AF65-F5344CB8AC3E}">
        <p14:creationId xmlns:p14="http://schemas.microsoft.com/office/powerpoint/2010/main" val="2234004793"/>
      </p:ext>
    </p:extLst>
  </p:cSld>
  <p:clrMapOvr>
    <a:masterClrMapping/>
  </p:clrMapOvr>
  <p:timing>
    <p:tnLst>
      <p:par>
        <p:cT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4.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3_OS-1100 (9-08)">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S-1100 (9-08)">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508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RAFT PennDOT PowerPoint - 2013-02-05">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2343</TotalTime>
  <Words>905</Words>
  <Application>Microsoft Office PowerPoint</Application>
  <PresentationFormat>On-screen Show (4:3)</PresentationFormat>
  <Paragraphs>265</Paragraphs>
  <Slides>31</Slides>
  <Notes>29</Notes>
  <HiddenSlides>0</HiddenSlides>
  <MMClips>0</MMClips>
  <ScaleCrop>false</ScaleCrop>
  <HeadingPairs>
    <vt:vector size="4" baseType="variant">
      <vt:variant>
        <vt:lpstr>Theme</vt:lpstr>
      </vt:variant>
      <vt:variant>
        <vt:i4>15</vt:i4>
      </vt:variant>
      <vt:variant>
        <vt:lpstr>Slide Titles</vt:lpstr>
      </vt:variant>
      <vt:variant>
        <vt:i4>31</vt:i4>
      </vt:variant>
    </vt:vector>
  </HeadingPairs>
  <TitlesOfParts>
    <vt:vector size="46" baseType="lpstr">
      <vt:lpstr>3_OS-1100 (9-08)</vt:lpstr>
      <vt:lpstr>7_OS-1100 (9-08)</vt:lpstr>
      <vt:lpstr>DRAFT PennDOT PowerPoint - 2013-02-05</vt:lpstr>
      <vt:lpstr>1_DRAFT PennDOT PowerPoint - 2013-02-05</vt:lpstr>
      <vt:lpstr>2_DRAFT PennDOT PowerPoint - 2013-02-05</vt:lpstr>
      <vt:lpstr>3_DRAFT PennDOT PowerPoint - 2013-02-05</vt:lpstr>
      <vt:lpstr>4_DRAFT PennDOT PowerPoint - 2013-02-05</vt:lpstr>
      <vt:lpstr>5_DRAFT PennDOT PowerPoint - 2013-02-05</vt:lpstr>
      <vt:lpstr>6_DRAFT PennDOT PowerPoint - 2013-02-05</vt:lpstr>
      <vt:lpstr>7_DRAFT PennDOT PowerPoint - 2013-02-05</vt:lpstr>
      <vt:lpstr>8_DRAFT PennDOT PowerPoint - 2013-02-05</vt:lpstr>
      <vt:lpstr>9_DRAFT PennDOT PowerPoint - 2013-02-05</vt:lpstr>
      <vt:lpstr>10_DRAFT PennDOT PowerPoint - 2013-02-05</vt:lpstr>
      <vt:lpstr>Module</vt:lpstr>
      <vt:lpstr>Office Theme</vt:lpstr>
      <vt:lpstr>PowerPoint Presentation</vt:lpstr>
      <vt:lpstr>Transportation Goals in Pennsylvania </vt:lpstr>
      <vt:lpstr>PowerPoint Presentation</vt:lpstr>
      <vt:lpstr>Transportation Assessments</vt:lpstr>
      <vt:lpstr>PowerPoint Presentation</vt:lpstr>
      <vt:lpstr> Modernization Initiatives</vt:lpstr>
      <vt:lpstr>  Idea-link</vt:lpstr>
      <vt:lpstr>Every Day Counts Initiative</vt:lpstr>
      <vt:lpstr>State Transportation Innovation Council</vt:lpstr>
      <vt:lpstr>Transportation Assessments</vt:lpstr>
      <vt:lpstr>Transportation Investment </vt:lpstr>
      <vt:lpstr>PowerPoint Presentation</vt:lpstr>
      <vt:lpstr>Transportation Improvement Program</vt:lpstr>
      <vt:lpstr>PowerPoint Presentation</vt:lpstr>
      <vt:lpstr>PowerPoint Presentation</vt:lpstr>
      <vt:lpstr>PowerPoint Presentation</vt:lpstr>
      <vt:lpstr>Governor Corbett’s Transportation Plan</vt:lpstr>
      <vt:lpstr>Governor Corbett’s Transportation Plan</vt:lpstr>
      <vt:lpstr>PowerPoint Presentation</vt:lpstr>
      <vt:lpstr>Governor Corbett’s Transportation Plan</vt:lpstr>
      <vt:lpstr>Governor Corbett’s Transportation Plan</vt:lpstr>
      <vt:lpstr>Cost of Inaction</vt:lpstr>
      <vt:lpstr>Cost of Inaction</vt:lpstr>
      <vt:lpstr>Cost of Inaction</vt:lpstr>
      <vt:lpstr>Pavement Reconstruction </vt:lpstr>
      <vt:lpstr>PowerPoint Presentation</vt:lpstr>
      <vt:lpstr>Investing in Pennsylvania</vt:lpstr>
      <vt:lpstr> Just so you know…</vt:lpstr>
      <vt:lpstr> Just so you know…</vt:lpstr>
      <vt:lpstr>PowerPoint Presentation</vt:lpstr>
      <vt:lpstr>PowerPoint Presentation</vt:lpstr>
    </vt:vector>
  </TitlesOfParts>
  <Company>PENNDOT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PennDOT Presentation Template</dc:title>
  <dc:creator>PENNDOT Forms Mgt.</dc:creator>
  <dc:description>10-08</dc:description>
  <cp:lastModifiedBy>Ritzman, James D</cp:lastModifiedBy>
  <cp:revision>393</cp:revision>
  <cp:lastPrinted>2013-02-15T16:01:56Z</cp:lastPrinted>
  <dcterms:created xsi:type="dcterms:W3CDTF">2008-09-04T16:42:26Z</dcterms:created>
  <dcterms:modified xsi:type="dcterms:W3CDTF">2013-03-20T21:06:49Z</dcterms:modified>
</cp:coreProperties>
</file>